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51435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54;p13"/>
          <p:cNvSpPr/>
          <p:nvPr/>
        </p:nvSpPr>
        <p:spPr>
          <a:xfrm>
            <a:off x="0" y="632880"/>
            <a:ext cx="9137880" cy="20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4080" spc="-1" strike="noStrike">
                <a:solidFill>
                  <a:srgbClr val="e69138"/>
                </a:solidFill>
                <a:latin typeface="Arial"/>
                <a:ea typeface="Arial"/>
              </a:rPr>
              <a:t>Computer Assisted Mathematical Discovery</a:t>
            </a:r>
            <a:r>
              <a:rPr b="1" lang="en" sz="4080" spc="-1" strike="noStrike">
                <a:solidFill>
                  <a:srgbClr val="999999"/>
                </a:solidFill>
                <a:latin typeface="Arial"/>
                <a:ea typeface="Arial"/>
              </a:rPr>
              <a:t> </a:t>
            </a:r>
            <a:endParaRPr b="0" lang="en-US" sz="408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4080" spc="-1" strike="noStrike">
                <a:solidFill>
                  <a:srgbClr val="999999"/>
                </a:solidFill>
                <a:latin typeface="Arial"/>
                <a:ea typeface="Arial"/>
              </a:rPr>
              <a:t>Minimizing Pentagons in the Plane</a:t>
            </a:r>
            <a:endParaRPr b="0" lang="en-US" sz="4080" spc="-1" strike="noStrike">
              <a:latin typeface="Arial"/>
            </a:endParaRPr>
          </a:p>
        </p:txBody>
      </p:sp>
      <p:sp>
        <p:nvSpPr>
          <p:cNvPr id="77" name="Google Shape;55;p13"/>
          <p:cNvSpPr/>
          <p:nvPr/>
        </p:nvSpPr>
        <p:spPr>
          <a:xfrm>
            <a:off x="388080" y="4347360"/>
            <a:ext cx="8514360" cy="78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595959"/>
                </a:solidFill>
                <a:latin typeface="Arial"/>
                <a:ea typeface="Arial"/>
              </a:rPr>
              <a:t>Subercaseaux</a:t>
            </a:r>
            <a:r>
              <a:rPr b="1" lang="en" sz="2800" spc="-1" strike="noStrike">
                <a:solidFill>
                  <a:srgbClr val="595959"/>
                </a:solidFill>
                <a:latin typeface="Arial"/>
                <a:ea typeface="Arial"/>
              </a:rPr>
              <a:t>, </a:t>
            </a:r>
            <a:r>
              <a:rPr b="0" lang="en" sz="2800" spc="-1" strike="noStrike">
                <a:solidFill>
                  <a:srgbClr val="595959"/>
                </a:solidFill>
                <a:latin typeface="Arial"/>
                <a:ea typeface="Arial"/>
              </a:rPr>
              <a:t>Mackey, Heule, Martins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8" name="Google Shape;56;p13"/>
          <p:cNvSpPr/>
          <p:nvPr/>
        </p:nvSpPr>
        <p:spPr>
          <a:xfrm>
            <a:off x="4714560" y="280728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Google Shape;57;p13"/>
          <p:cNvSpPr/>
          <p:nvPr/>
        </p:nvSpPr>
        <p:spPr>
          <a:xfrm>
            <a:off x="4056120" y="319500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Google Shape;58;p13"/>
          <p:cNvSpPr/>
          <p:nvPr/>
        </p:nvSpPr>
        <p:spPr>
          <a:xfrm>
            <a:off x="5589000" y="296784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Google Shape;59;p13"/>
          <p:cNvSpPr/>
          <p:nvPr/>
        </p:nvSpPr>
        <p:spPr>
          <a:xfrm>
            <a:off x="5652000" y="380196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Google Shape;60;p13"/>
          <p:cNvSpPr/>
          <p:nvPr/>
        </p:nvSpPr>
        <p:spPr>
          <a:xfrm>
            <a:off x="4921200" y="358812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Google Shape;61;p13"/>
          <p:cNvSpPr/>
          <p:nvPr/>
        </p:nvSpPr>
        <p:spPr>
          <a:xfrm>
            <a:off x="3933000" y="386532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Google Shape;62;p13"/>
          <p:cNvSpPr/>
          <p:nvPr/>
        </p:nvSpPr>
        <p:spPr>
          <a:xfrm>
            <a:off x="2784240" y="358812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Google Shape;63;p13"/>
          <p:cNvSpPr/>
          <p:nvPr/>
        </p:nvSpPr>
        <p:spPr>
          <a:xfrm>
            <a:off x="3061440" y="290448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Google Shape;64;p13"/>
          <p:cNvSpPr/>
          <p:nvPr/>
        </p:nvSpPr>
        <p:spPr>
          <a:xfrm>
            <a:off x="1636200" y="380196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Google Shape;65;p13"/>
          <p:cNvSpPr/>
          <p:nvPr/>
        </p:nvSpPr>
        <p:spPr>
          <a:xfrm>
            <a:off x="2020320" y="319500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Google Shape;66;p13"/>
          <p:cNvSpPr/>
          <p:nvPr/>
        </p:nvSpPr>
        <p:spPr>
          <a:xfrm>
            <a:off x="6513120" y="335556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Google Shape;67;p13"/>
          <p:cNvSpPr/>
          <p:nvPr/>
        </p:nvSpPr>
        <p:spPr>
          <a:xfrm>
            <a:off x="4803840" y="2878560"/>
            <a:ext cx="1802880" cy="1000800"/>
          </a:xfrm>
          <a:custGeom>
            <a:avLst/>
            <a:gdLst/>
            <a:ahLst/>
            <a:rect l="l" t="t" r="r" b="b"/>
            <a:pathLst>
              <a:path w="72367" h="40283">
                <a:moveTo>
                  <a:pt x="0" y="0"/>
                </a:moveTo>
                <a:lnTo>
                  <a:pt x="8556" y="32084"/>
                </a:lnTo>
                <a:lnTo>
                  <a:pt x="38144" y="40283"/>
                </a:lnTo>
                <a:lnTo>
                  <a:pt x="72367" y="22815"/>
                </a:lnTo>
                <a:lnTo>
                  <a:pt x="34936" y="7486"/>
                </a:lnTo>
                <a:close/>
              </a:path>
            </a:pathLst>
          </a:custGeom>
          <a:solidFill>
            <a:srgbClr val="b4a7d6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Google Shape;68;p13"/>
          <p:cNvSpPr/>
          <p:nvPr/>
        </p:nvSpPr>
        <p:spPr>
          <a:xfrm>
            <a:off x="2094480" y="2976840"/>
            <a:ext cx="2043720" cy="965160"/>
          </a:xfrm>
          <a:custGeom>
            <a:avLst/>
            <a:gdLst/>
            <a:ahLst/>
            <a:rect l="l" t="t" r="r" b="b"/>
            <a:pathLst>
              <a:path w="81993" h="38858">
                <a:moveTo>
                  <a:pt x="0" y="12121"/>
                </a:moveTo>
                <a:lnTo>
                  <a:pt x="31372" y="28163"/>
                </a:lnTo>
                <a:lnTo>
                  <a:pt x="77359" y="38858"/>
                </a:lnTo>
                <a:lnTo>
                  <a:pt x="81993" y="11408"/>
                </a:lnTo>
                <a:lnTo>
                  <a:pt x="41353" y="0"/>
                </a:lnTo>
                <a:close/>
              </a:path>
            </a:pathLst>
          </a:custGeom>
          <a:solidFill>
            <a:srgbClr val="9fc5e8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Google Shape;69;p13"/>
          <p:cNvSpPr/>
          <p:nvPr/>
        </p:nvSpPr>
        <p:spPr>
          <a:xfrm>
            <a:off x="1729080" y="2896560"/>
            <a:ext cx="4869000" cy="1072080"/>
          </a:xfrm>
          <a:custGeom>
            <a:avLst/>
            <a:gdLst/>
            <a:ahLst/>
            <a:rect l="l" t="t" r="r" b="b"/>
            <a:pathLst>
              <a:path w="195001" h="43135">
                <a:moveTo>
                  <a:pt x="0" y="39927"/>
                </a:moveTo>
                <a:lnTo>
                  <a:pt x="57039" y="2852"/>
                </a:lnTo>
                <a:lnTo>
                  <a:pt x="124059" y="0"/>
                </a:lnTo>
                <a:lnTo>
                  <a:pt x="195001" y="22102"/>
                </a:lnTo>
                <a:lnTo>
                  <a:pt x="91619" y="43135"/>
                </a:lnTo>
                <a:close/>
              </a:path>
            </a:pathLst>
          </a:custGeom>
          <a:solidFill>
            <a:srgbClr val="835433">
              <a:alpha val="30000"/>
            </a:srgbClr>
          </a:solidFill>
          <a:ln w="9525">
            <a:solidFill>
              <a:srgbClr val="595959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369;p42" descr=""/>
          <p:cNvPicPr/>
          <p:nvPr/>
        </p:nvPicPr>
        <p:blipFill>
          <a:blip r:embed="rId1"/>
          <a:stretch/>
        </p:blipFill>
        <p:spPr>
          <a:xfrm>
            <a:off x="0" y="1395000"/>
            <a:ext cx="9137880" cy="1994400"/>
          </a:xfrm>
          <a:prstGeom prst="rect">
            <a:avLst/>
          </a:prstGeom>
          <a:ln w="0">
            <a:noFill/>
          </a:ln>
        </p:spPr>
      </p:pic>
      <p:sp>
        <p:nvSpPr>
          <p:cNvPr id="207" name="Google Shape;370;p42"/>
          <p:cNvSpPr/>
          <p:nvPr/>
        </p:nvSpPr>
        <p:spPr>
          <a:xfrm>
            <a:off x="433080" y="722880"/>
            <a:ext cx="82713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595959"/>
                </a:solidFill>
                <a:latin typeface="Arial"/>
                <a:ea typeface="Arial"/>
              </a:rPr>
              <a:t>Points are labeled in increasing order from left to right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375;p43"/>
          <p:cNvSpPr/>
          <p:nvPr/>
        </p:nvSpPr>
        <p:spPr>
          <a:xfrm>
            <a:off x="277560" y="172800"/>
            <a:ext cx="892368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3820" spc="-1" strike="noStrike">
                <a:solidFill>
                  <a:srgbClr val="666666"/>
                </a:solidFill>
                <a:latin typeface="Arial"/>
                <a:ea typeface="Arial"/>
              </a:rPr>
              <a:t>From orientations to convex 5-gons </a:t>
            </a:r>
            <a:endParaRPr b="0" lang="en-US" sz="3820" spc="-1" strike="noStrike">
              <a:latin typeface="Arial"/>
            </a:endParaRPr>
          </a:p>
          <a:p>
            <a:pPr marL="2743200" indent="457200">
              <a:lnSpc>
                <a:spcPct val="100000"/>
              </a:lnSpc>
              <a:tabLst>
                <a:tab algn="l" pos="0"/>
              </a:tabLst>
            </a:pPr>
            <a:r>
              <a:rPr b="1" lang="en" sz="2320" spc="-1" strike="noStrike">
                <a:solidFill>
                  <a:srgbClr val="666666"/>
                </a:solidFill>
                <a:latin typeface="Arial"/>
                <a:ea typeface="Arial"/>
              </a:rPr>
              <a:t>(Peters and Szekeres, 2006)</a:t>
            </a:r>
            <a:endParaRPr b="0" lang="en-US" sz="2320" spc="-1" strike="noStrike">
              <a:latin typeface="Arial"/>
            </a:endParaRPr>
          </a:p>
        </p:txBody>
      </p:sp>
      <p:pic>
        <p:nvPicPr>
          <p:cNvPr id="209" name="Google Shape;376;p43" descr=""/>
          <p:cNvPicPr/>
          <p:nvPr/>
        </p:nvPicPr>
        <p:blipFill>
          <a:blip r:embed="rId1"/>
          <a:srcRect l="0" t="4399" r="0" b="0"/>
          <a:stretch/>
        </p:blipFill>
        <p:spPr>
          <a:xfrm>
            <a:off x="980280" y="1387800"/>
            <a:ext cx="6878520" cy="2361600"/>
          </a:xfrm>
          <a:prstGeom prst="rect">
            <a:avLst/>
          </a:prstGeom>
          <a:ln w="0">
            <a:noFill/>
          </a:ln>
        </p:spPr>
      </p:pic>
      <p:pic>
        <p:nvPicPr>
          <p:cNvPr id="210" name="Google Shape;377;p43" descr=""/>
          <p:cNvPicPr/>
          <p:nvPr/>
        </p:nvPicPr>
        <p:blipFill>
          <a:blip r:embed="rId2"/>
          <a:stretch/>
        </p:blipFill>
        <p:spPr>
          <a:xfrm>
            <a:off x="946080" y="3973320"/>
            <a:ext cx="7246080" cy="8208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382;p44"/>
          <p:cNvSpPr/>
          <p:nvPr/>
        </p:nvSpPr>
        <p:spPr>
          <a:xfrm>
            <a:off x="311760" y="444960"/>
            <a:ext cx="851436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Google Shape;383;p44"/>
          <p:cNvSpPr/>
          <p:nvPr/>
        </p:nvSpPr>
        <p:spPr>
          <a:xfrm>
            <a:off x="311760" y="1152360"/>
            <a:ext cx="8514360" cy="34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Google Shape;384;p44" descr=""/>
          <p:cNvPicPr/>
          <p:nvPr/>
        </p:nvPicPr>
        <p:blipFill>
          <a:blip r:embed="rId1"/>
          <a:stretch/>
        </p:blipFill>
        <p:spPr>
          <a:xfrm>
            <a:off x="1128600" y="0"/>
            <a:ext cx="6880680" cy="513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395;p46" descr=""/>
          <p:cNvPicPr/>
          <p:nvPr/>
        </p:nvPicPr>
        <p:blipFill>
          <a:blip r:embed="rId1"/>
          <a:stretch/>
        </p:blipFill>
        <p:spPr>
          <a:xfrm>
            <a:off x="87480" y="676440"/>
            <a:ext cx="9137880" cy="342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400;p47" descr=""/>
          <p:cNvPicPr/>
          <p:nvPr/>
        </p:nvPicPr>
        <p:blipFill>
          <a:blip r:embed="rId1"/>
          <a:stretch/>
        </p:blipFill>
        <p:spPr>
          <a:xfrm>
            <a:off x="1559880" y="713160"/>
            <a:ext cx="5823720" cy="4290480"/>
          </a:xfrm>
          <a:prstGeom prst="rect">
            <a:avLst/>
          </a:prstGeom>
          <a:ln w="0">
            <a:noFill/>
          </a:ln>
        </p:spPr>
      </p:pic>
      <p:sp>
        <p:nvSpPr>
          <p:cNvPr id="216" name="Google Shape;401;p47"/>
          <p:cNvSpPr/>
          <p:nvPr/>
        </p:nvSpPr>
        <p:spPr>
          <a:xfrm>
            <a:off x="5533560" y="0"/>
            <a:ext cx="3350160" cy="1040040"/>
          </a:xfrm>
          <a:prstGeom prst="cloudCallout">
            <a:avLst>
              <a:gd name="adj1" fmla="val -17905"/>
              <a:gd name="adj2" fmla="val 82459"/>
            </a:avLst>
          </a:prstGeom>
          <a:solidFill>
            <a:srgbClr val="e06666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700" spc="-1" strike="noStrike">
                <a:solidFill>
                  <a:srgbClr val="000000"/>
                </a:solidFill>
                <a:latin typeface="Arial"/>
                <a:ea typeface="Arial"/>
              </a:rPr>
              <a:t>Seems to be slowly converging </a:t>
            </a:r>
            <a:endParaRPr b="0" lang="en-US" sz="1700" spc="-1" strike="noStrike">
              <a:latin typeface="Arial"/>
            </a:endParaRPr>
          </a:p>
        </p:txBody>
      </p:sp>
      <p:sp>
        <p:nvSpPr>
          <p:cNvPr id="217" name="Google Shape;402;p47"/>
          <p:cNvSpPr/>
          <p:nvPr/>
        </p:nvSpPr>
        <p:spPr>
          <a:xfrm>
            <a:off x="4801680" y="2338200"/>
            <a:ext cx="3350160" cy="1040040"/>
          </a:xfrm>
          <a:prstGeom prst="cloudCallout">
            <a:avLst>
              <a:gd name="adj1" fmla="val -59676"/>
              <a:gd name="adj2" fmla="val -31590"/>
            </a:avLst>
          </a:prstGeom>
          <a:solidFill>
            <a:srgbClr val="e06666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700" spc="-1" strike="noStrike">
                <a:solidFill>
                  <a:srgbClr val="000000"/>
                </a:solidFill>
                <a:latin typeface="Arial"/>
                <a:ea typeface="Arial"/>
              </a:rPr>
              <a:t>The estimated fraction is equal for 2n+1 and 2n+2 </a:t>
            </a:r>
            <a:endParaRPr b="0" lang="en-US" sz="1700" spc="-1" strike="noStrike">
              <a:latin typeface="Arial"/>
            </a:endParaRPr>
          </a:p>
        </p:txBody>
      </p:sp>
      <p:pic>
        <p:nvPicPr>
          <p:cNvPr id="218" name="Google Shape;403;p47" descr=""/>
          <p:cNvPicPr/>
          <p:nvPr/>
        </p:nvPicPr>
        <p:blipFill>
          <a:blip r:embed="rId2"/>
          <a:stretch/>
        </p:blipFill>
        <p:spPr>
          <a:xfrm>
            <a:off x="1491840" y="0"/>
            <a:ext cx="5967720" cy="5137560"/>
          </a:xfrm>
          <a:prstGeom prst="rect">
            <a:avLst/>
          </a:prstGeom>
          <a:ln w="0">
            <a:noFill/>
          </a:ln>
        </p:spPr>
      </p:pic>
      <p:sp>
        <p:nvSpPr>
          <p:cNvPr id="219" name="Google Shape;404;p47"/>
          <p:cNvSpPr/>
          <p:nvPr/>
        </p:nvSpPr>
        <p:spPr>
          <a:xfrm>
            <a:off x="356400" y="536760"/>
            <a:ext cx="7463520" cy="623160"/>
          </a:xfrm>
          <a:prstGeom prst="rect">
            <a:avLst/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Notice how the c_estimation for </a:t>
            </a:r>
            <a:r>
              <a:rPr b="1" lang="en" sz="1800" spc="-1" strike="noStrike">
                <a:solidFill>
                  <a:srgbClr val="ff0000"/>
                </a:solidFill>
                <a:latin typeface="Arial"/>
                <a:ea typeface="Arial"/>
              </a:rPr>
              <a:t>2n+1 matches that of 2n+2</a:t>
            </a:r>
            <a:r>
              <a:rPr b="1" lang="en" sz="1800" spc="-1" strike="noStrike">
                <a:solidFill>
                  <a:srgbClr val="000000"/>
                </a:solidFill>
                <a:latin typeface="Arial"/>
                <a:ea typeface="Arial"/>
              </a:rPr>
              <a:t> !!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415;p49"/>
          <p:cNvSpPr/>
          <p:nvPr/>
        </p:nvSpPr>
        <p:spPr>
          <a:xfrm>
            <a:off x="311760" y="444960"/>
            <a:ext cx="851436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1" name="Google Shape;416;p49" descr=""/>
          <p:cNvPicPr/>
          <p:nvPr/>
        </p:nvPicPr>
        <p:blipFill>
          <a:blip r:embed="rId1"/>
          <a:stretch/>
        </p:blipFill>
        <p:spPr>
          <a:xfrm>
            <a:off x="1167120" y="420120"/>
            <a:ext cx="6518160" cy="429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421;p50"/>
          <p:cNvSpPr/>
          <p:nvPr/>
        </p:nvSpPr>
        <p:spPr>
          <a:xfrm>
            <a:off x="311760" y="444960"/>
            <a:ext cx="851436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Google Shape;422;p50"/>
          <p:cNvSpPr/>
          <p:nvPr/>
        </p:nvSpPr>
        <p:spPr>
          <a:xfrm>
            <a:off x="311760" y="1152360"/>
            <a:ext cx="8514360" cy="34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4" name="Google Shape;423;p50" descr=""/>
          <p:cNvPicPr/>
          <p:nvPr/>
        </p:nvPicPr>
        <p:blipFill>
          <a:blip r:embed="rId1"/>
          <a:stretch/>
        </p:blipFill>
        <p:spPr>
          <a:xfrm>
            <a:off x="961920" y="1276200"/>
            <a:ext cx="7213680" cy="258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439;p53"/>
          <p:cNvSpPr/>
          <p:nvPr/>
        </p:nvSpPr>
        <p:spPr>
          <a:xfrm>
            <a:off x="311760" y="444960"/>
            <a:ext cx="882612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4620" spc="-1" strike="noStrike">
                <a:solidFill>
                  <a:srgbClr val="e69138"/>
                </a:solidFill>
                <a:latin typeface="Arial"/>
                <a:ea typeface="Arial"/>
              </a:rPr>
              <a:t>We have reached a conjecture!</a:t>
            </a:r>
            <a:endParaRPr b="0" lang="en-US" sz="4620" spc="-1" strike="noStrike">
              <a:latin typeface="Arial"/>
            </a:endParaRPr>
          </a:p>
        </p:txBody>
      </p:sp>
      <p:pic>
        <p:nvPicPr>
          <p:cNvPr id="226" name="Google Shape;440;p53" descr=""/>
          <p:cNvPicPr/>
          <p:nvPr/>
        </p:nvPicPr>
        <p:blipFill>
          <a:blip r:embed="rId1"/>
          <a:stretch/>
        </p:blipFill>
        <p:spPr>
          <a:xfrm>
            <a:off x="1122480" y="1961640"/>
            <a:ext cx="7012800" cy="135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445;p54"/>
          <p:cNvSpPr/>
          <p:nvPr/>
        </p:nvSpPr>
        <p:spPr>
          <a:xfrm>
            <a:off x="311760" y="1152360"/>
            <a:ext cx="8514360" cy="34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457200" indent="-41292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Arial"/>
              <a:buAutoNum type="arabicParenR"/>
              <a:tabLst>
                <a:tab algn="l" pos="0"/>
              </a:tabLst>
            </a:pPr>
            <a:r>
              <a:rPr b="0" lang="en" sz="3000" spc="-1" strike="noStrike">
                <a:solidFill>
                  <a:srgbClr val="595959"/>
                </a:solidFill>
                <a:latin typeface="Arial"/>
                <a:ea typeface="Arial"/>
              </a:rPr>
              <a:t>The assignments found by SLS </a:t>
            </a:r>
            <a:r>
              <a:rPr b="1" lang="en" sz="3000" spc="-1" strike="noStrike">
                <a:solidFill>
                  <a:srgbClr val="cc4125"/>
                </a:solidFill>
                <a:latin typeface="Arial"/>
                <a:ea typeface="Arial"/>
              </a:rPr>
              <a:t>might not actually minimize the # of false clauses.</a:t>
            </a:r>
            <a:endParaRPr b="0" lang="en-US" sz="3000" spc="-1" strike="noStrike">
              <a:latin typeface="Arial"/>
            </a:endParaRPr>
          </a:p>
          <a:p>
            <a:pPr marL="457200" indent="-41292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Arial"/>
              <a:buAutoNum type="arabicParenR"/>
              <a:tabLst>
                <a:tab algn="l" pos="0"/>
              </a:tabLst>
            </a:pPr>
            <a:r>
              <a:rPr b="0" lang="en" sz="3000" spc="-1" strike="noStrike">
                <a:solidFill>
                  <a:srgbClr val="595959"/>
                </a:solidFill>
                <a:latin typeface="Arial"/>
                <a:ea typeface="Arial"/>
              </a:rPr>
              <a:t>The assignments found by SLS </a:t>
            </a:r>
            <a:r>
              <a:rPr b="1" lang="en" sz="3000" spc="-1" strike="noStrike">
                <a:solidFill>
                  <a:srgbClr val="85200c"/>
                </a:solidFill>
                <a:latin typeface="Arial"/>
                <a:ea typeface="Arial"/>
              </a:rPr>
              <a:t>might not be realizable as sets of points in the plane.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228" name="Google Shape;446;p54"/>
          <p:cNvSpPr/>
          <p:nvPr/>
        </p:nvSpPr>
        <p:spPr>
          <a:xfrm>
            <a:off x="1428840" y="580680"/>
            <a:ext cx="6786360" cy="13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4100" spc="-1" strike="noStrike">
                <a:solidFill>
                  <a:srgbClr val="666666"/>
                </a:solidFill>
                <a:latin typeface="Arial"/>
                <a:ea typeface="Arial"/>
              </a:rPr>
              <a:t>    </a:t>
            </a:r>
            <a:r>
              <a:rPr b="1" lang="en" sz="4100" spc="-1" strike="noStrike">
                <a:solidFill>
                  <a:srgbClr val="666666"/>
                </a:solidFill>
                <a:latin typeface="Arial"/>
                <a:ea typeface="Arial"/>
              </a:rPr>
              <a:t>Potential Issues</a:t>
            </a:r>
            <a:endParaRPr b="0" lang="en-US" sz="4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3" dur="indefinite" restart="never" nodeType="tmRoot">
          <p:childTnLst>
            <p:seq>
              <p:cTn id="154" dur="indefinite" nodeType="mainSeq">
                <p:childTnLst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459;p56"/>
          <p:cNvSpPr/>
          <p:nvPr/>
        </p:nvSpPr>
        <p:spPr>
          <a:xfrm>
            <a:off x="311760" y="444960"/>
            <a:ext cx="851436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Google Shape;460;p56"/>
          <p:cNvSpPr/>
          <p:nvPr/>
        </p:nvSpPr>
        <p:spPr>
          <a:xfrm>
            <a:off x="311760" y="1152360"/>
            <a:ext cx="8514360" cy="34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1" name="Google Shape;461;p56" descr=""/>
          <p:cNvPicPr/>
          <p:nvPr/>
        </p:nvPicPr>
        <p:blipFill>
          <a:blip r:embed="rId1"/>
          <a:stretch/>
        </p:blipFill>
        <p:spPr>
          <a:xfrm>
            <a:off x="0" y="752400"/>
            <a:ext cx="9137880" cy="363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217;p29"/>
          <p:cNvSpPr/>
          <p:nvPr/>
        </p:nvSpPr>
        <p:spPr>
          <a:xfrm>
            <a:off x="311760" y="216360"/>
            <a:ext cx="851436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820" spc="-1" strike="noStrike">
                <a:solidFill>
                  <a:srgbClr val="666666"/>
                </a:solidFill>
                <a:latin typeface="Arial"/>
                <a:ea typeface="Arial"/>
              </a:rPr>
              <a:t>60 Seconds of History</a:t>
            </a:r>
            <a:endParaRPr b="0" lang="en-US" sz="3820" spc="-1" strike="noStrike">
              <a:latin typeface="Arial"/>
            </a:endParaRPr>
          </a:p>
        </p:txBody>
      </p:sp>
      <p:pic>
        <p:nvPicPr>
          <p:cNvPr id="93" name="Google Shape;218;p29" descr=""/>
          <p:cNvPicPr/>
          <p:nvPr/>
        </p:nvPicPr>
        <p:blipFill>
          <a:blip r:embed="rId1"/>
          <a:stretch/>
        </p:blipFill>
        <p:spPr>
          <a:xfrm>
            <a:off x="1654200" y="939600"/>
            <a:ext cx="5595120" cy="2389320"/>
          </a:xfrm>
          <a:prstGeom prst="rect">
            <a:avLst/>
          </a:prstGeom>
          <a:ln w="0">
            <a:noFill/>
          </a:ln>
        </p:spPr>
      </p:pic>
      <p:sp>
        <p:nvSpPr>
          <p:cNvPr id="94" name="Google Shape;219;p29"/>
          <p:cNvSpPr/>
          <p:nvPr/>
        </p:nvSpPr>
        <p:spPr>
          <a:xfrm>
            <a:off x="843120" y="3505320"/>
            <a:ext cx="798300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700" spc="-1" strike="noStrike">
                <a:solidFill>
                  <a:srgbClr val="93c47d"/>
                </a:solidFill>
                <a:latin typeface="Arial"/>
                <a:ea typeface="Arial"/>
              </a:rPr>
              <a:t>Esther Klein</a:t>
            </a:r>
            <a:r>
              <a:rPr b="1" lang="en" sz="27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1" lang="en" sz="2700" spc="-1" strike="noStrike">
                <a:solidFill>
                  <a:srgbClr val="f6b26b"/>
                </a:solidFill>
                <a:latin typeface="Arial"/>
                <a:ea typeface="Arial"/>
              </a:rPr>
              <a:t>Paul Erdős</a:t>
            </a:r>
            <a:r>
              <a:rPr b="1" lang="en" sz="27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" sz="2700" spc="-1" strike="noStrike">
                <a:solidFill>
                  <a:srgbClr val="666666"/>
                </a:solidFill>
                <a:latin typeface="Arial"/>
                <a:ea typeface="Arial"/>
              </a:rPr>
              <a:t>and</a:t>
            </a:r>
            <a:r>
              <a:rPr b="1" lang="en" sz="27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" sz="2700" spc="-1" strike="noStrike">
                <a:solidFill>
                  <a:srgbClr val="c27ba0"/>
                </a:solidFill>
                <a:latin typeface="Arial"/>
                <a:ea typeface="Arial"/>
              </a:rPr>
              <a:t>George Szekeres</a:t>
            </a:r>
            <a:endParaRPr b="0" lang="en-US" sz="2700" spc="-1" strike="noStrike">
              <a:latin typeface="Arial"/>
            </a:endParaRPr>
          </a:p>
        </p:txBody>
      </p:sp>
      <p:grpSp>
        <p:nvGrpSpPr>
          <p:cNvPr id="95" name="Google Shape;220;p29"/>
          <p:cNvGrpSpPr/>
          <p:nvPr/>
        </p:nvGrpSpPr>
        <p:grpSpPr>
          <a:xfrm>
            <a:off x="2267280" y="3990600"/>
            <a:ext cx="4670640" cy="921600"/>
            <a:chOff x="2267280" y="3990600"/>
            <a:chExt cx="4670640" cy="921600"/>
          </a:xfrm>
        </p:grpSpPr>
        <p:sp>
          <p:nvSpPr>
            <p:cNvPr id="96" name="Google Shape;221;p29"/>
            <p:cNvSpPr/>
            <p:nvPr/>
          </p:nvSpPr>
          <p:spPr>
            <a:xfrm rot="16200000">
              <a:off x="4363560" y="1894320"/>
              <a:ext cx="444240" cy="4636800"/>
            </a:xfrm>
            <a:prstGeom prst="leftBrace">
              <a:avLst>
                <a:gd name="adj1" fmla="val 50000"/>
                <a:gd name="adj2" fmla="val 50095"/>
              </a:avLst>
            </a:prstGeom>
            <a:noFill/>
            <a:ln w="28575">
              <a:solidFill>
                <a:srgbClr val="4285f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Google Shape;222;p29"/>
            <p:cNvSpPr/>
            <p:nvPr/>
          </p:nvSpPr>
          <p:spPr>
            <a:xfrm>
              <a:off x="3116880" y="4411800"/>
              <a:ext cx="3821040" cy="500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i="1" lang="en" sz="2100" spc="-1" strike="noStrike">
                  <a:solidFill>
                    <a:srgbClr val="666666"/>
                  </a:solidFill>
                  <a:latin typeface="Arial"/>
                  <a:ea typeface="Arial"/>
                </a:rPr>
                <a:t>Happy Ending Theorem</a:t>
              </a:r>
              <a:endParaRPr b="0" lang="en-US" sz="21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466;p57"/>
          <p:cNvSpPr/>
          <p:nvPr/>
        </p:nvSpPr>
        <p:spPr>
          <a:xfrm>
            <a:off x="311760" y="444960"/>
            <a:ext cx="851436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Google Shape;467;p57"/>
          <p:cNvSpPr/>
          <p:nvPr/>
        </p:nvSpPr>
        <p:spPr>
          <a:xfrm>
            <a:off x="311760" y="1152360"/>
            <a:ext cx="8514360" cy="34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4" name="Google Shape;468;p57" descr=""/>
          <p:cNvPicPr/>
          <p:nvPr/>
        </p:nvPicPr>
        <p:blipFill>
          <a:blip r:embed="rId1"/>
          <a:stretch/>
        </p:blipFill>
        <p:spPr>
          <a:xfrm>
            <a:off x="0" y="147240"/>
            <a:ext cx="9137880" cy="4842720"/>
          </a:xfrm>
          <a:prstGeom prst="rect">
            <a:avLst/>
          </a:prstGeom>
          <a:ln w="0">
            <a:noFill/>
          </a:ln>
        </p:spPr>
      </p:pic>
      <p:pic>
        <p:nvPicPr>
          <p:cNvPr id="235" name="Google Shape;469;p57" descr=""/>
          <p:cNvPicPr/>
          <p:nvPr/>
        </p:nvPicPr>
        <p:blipFill>
          <a:blip r:embed="rId2"/>
          <a:stretch/>
        </p:blipFill>
        <p:spPr>
          <a:xfrm>
            <a:off x="805320" y="1573560"/>
            <a:ext cx="7864920" cy="1990440"/>
          </a:xfrm>
          <a:prstGeom prst="rect">
            <a:avLst/>
          </a:prstGeom>
          <a:ln w="0">
            <a:noFill/>
          </a:ln>
        </p:spPr>
      </p:pic>
      <p:pic>
        <p:nvPicPr>
          <p:cNvPr id="236" name="Google Shape;470;p57" descr=""/>
          <p:cNvPicPr/>
          <p:nvPr/>
        </p:nvPicPr>
        <p:blipFill>
          <a:blip r:embed="rId3"/>
          <a:stretch/>
        </p:blipFill>
        <p:spPr>
          <a:xfrm>
            <a:off x="0" y="2013480"/>
            <a:ext cx="9137880" cy="111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475;p58"/>
          <p:cNvSpPr/>
          <p:nvPr/>
        </p:nvSpPr>
        <p:spPr>
          <a:xfrm>
            <a:off x="311760" y="444960"/>
            <a:ext cx="851436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Google Shape;476;p58"/>
          <p:cNvSpPr/>
          <p:nvPr/>
        </p:nvSpPr>
        <p:spPr>
          <a:xfrm>
            <a:off x="79560" y="1152360"/>
            <a:ext cx="8978760" cy="34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en" sz="4900" spc="-1" strike="noStrike">
                <a:solidFill>
                  <a:srgbClr val="595959"/>
                </a:solidFill>
                <a:latin typeface="Arial"/>
                <a:ea typeface="Arial"/>
              </a:rPr>
              <a:t>Remarkably, both constructions achieve exactly the conjectured values for </a:t>
            </a:r>
            <a:r>
              <a:rPr b="1" i="1" lang="en" sz="4900" spc="-1" strike="noStrike">
                <a:solidFill>
                  <a:srgbClr val="a64d79"/>
                </a:solidFill>
                <a:latin typeface="Arial"/>
                <a:ea typeface="Arial"/>
              </a:rPr>
              <a:t>μ</a:t>
            </a:r>
            <a:r>
              <a:rPr b="1" i="1" lang="en" sz="4900" spc="-1" strike="noStrike" baseline="-25000">
                <a:solidFill>
                  <a:srgbClr val="a64d79"/>
                </a:solidFill>
                <a:latin typeface="Arial"/>
                <a:ea typeface="Arial"/>
              </a:rPr>
              <a:t>5</a:t>
            </a:r>
            <a:r>
              <a:rPr b="1" i="1" lang="en" sz="4900" spc="-1" strike="noStrike">
                <a:solidFill>
                  <a:srgbClr val="a64d79"/>
                </a:solidFill>
                <a:latin typeface="Arial"/>
                <a:ea typeface="Arial"/>
              </a:rPr>
              <a:t>(n)</a:t>
            </a:r>
            <a:endParaRPr b="0" lang="en-US" sz="4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495;p61"/>
          <p:cNvSpPr/>
          <p:nvPr/>
        </p:nvSpPr>
        <p:spPr>
          <a:xfrm>
            <a:off x="311760" y="444960"/>
            <a:ext cx="851436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Google Shape;496;p61"/>
          <p:cNvSpPr/>
          <p:nvPr/>
        </p:nvSpPr>
        <p:spPr>
          <a:xfrm>
            <a:off x="311760" y="1152360"/>
            <a:ext cx="8514360" cy="34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1" name="Google Shape;497;p61" descr=""/>
          <p:cNvPicPr/>
          <p:nvPr/>
        </p:nvPicPr>
        <p:blipFill>
          <a:blip r:embed="rId1"/>
          <a:stretch/>
        </p:blipFill>
        <p:spPr>
          <a:xfrm>
            <a:off x="561960" y="1638360"/>
            <a:ext cx="8013960" cy="186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535;p67"/>
          <p:cNvSpPr/>
          <p:nvPr/>
        </p:nvSpPr>
        <p:spPr>
          <a:xfrm>
            <a:off x="0" y="632880"/>
            <a:ext cx="9137880" cy="20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4080" spc="-1" strike="noStrike">
                <a:solidFill>
                  <a:srgbClr val="e69138"/>
                </a:solidFill>
                <a:latin typeface="Arial"/>
                <a:ea typeface="Arial"/>
              </a:rPr>
              <a:t>Computer Assisted Mathematical Discovery</a:t>
            </a:r>
            <a:endParaRPr b="0" lang="en-US" sz="408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4080" spc="-1" strike="noStrike">
                <a:solidFill>
                  <a:srgbClr val="999999"/>
                </a:solidFill>
                <a:latin typeface="Arial"/>
                <a:ea typeface="Arial"/>
              </a:rPr>
              <a:t>Minimizing Pentagons in the Plane</a:t>
            </a:r>
            <a:endParaRPr b="0" lang="en-US" sz="4080" spc="-1" strike="noStrike">
              <a:latin typeface="Arial"/>
            </a:endParaRPr>
          </a:p>
        </p:txBody>
      </p:sp>
      <p:sp>
        <p:nvSpPr>
          <p:cNvPr id="243" name="Google Shape;536;p67"/>
          <p:cNvSpPr/>
          <p:nvPr/>
        </p:nvSpPr>
        <p:spPr>
          <a:xfrm>
            <a:off x="388080" y="4347360"/>
            <a:ext cx="8514360" cy="78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595959"/>
                </a:solidFill>
                <a:latin typeface="Arial"/>
                <a:ea typeface="Arial"/>
              </a:rPr>
              <a:t>Subercaseaux,</a:t>
            </a:r>
            <a:r>
              <a:rPr b="1" lang="en" sz="2800" spc="-1" strike="noStrike">
                <a:solidFill>
                  <a:srgbClr val="595959"/>
                </a:solidFill>
                <a:latin typeface="Arial"/>
                <a:ea typeface="Arial"/>
              </a:rPr>
              <a:t> </a:t>
            </a:r>
            <a:r>
              <a:rPr b="0" lang="en" sz="2800" spc="-1" strike="noStrike">
                <a:solidFill>
                  <a:srgbClr val="595959"/>
                </a:solidFill>
                <a:latin typeface="Arial"/>
                <a:ea typeface="Arial"/>
              </a:rPr>
              <a:t>Mackey, Heule, Martins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4" name="Google Shape;537;p67"/>
          <p:cNvSpPr/>
          <p:nvPr/>
        </p:nvSpPr>
        <p:spPr>
          <a:xfrm>
            <a:off x="4714560" y="280728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Google Shape;538;p67"/>
          <p:cNvSpPr/>
          <p:nvPr/>
        </p:nvSpPr>
        <p:spPr>
          <a:xfrm>
            <a:off x="4056120" y="319500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Google Shape;539;p67"/>
          <p:cNvSpPr/>
          <p:nvPr/>
        </p:nvSpPr>
        <p:spPr>
          <a:xfrm>
            <a:off x="5589000" y="296784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Google Shape;540;p67"/>
          <p:cNvSpPr/>
          <p:nvPr/>
        </p:nvSpPr>
        <p:spPr>
          <a:xfrm>
            <a:off x="5652000" y="380196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Google Shape;541;p67"/>
          <p:cNvSpPr/>
          <p:nvPr/>
        </p:nvSpPr>
        <p:spPr>
          <a:xfrm>
            <a:off x="4921200" y="358812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Google Shape;542;p67"/>
          <p:cNvSpPr/>
          <p:nvPr/>
        </p:nvSpPr>
        <p:spPr>
          <a:xfrm>
            <a:off x="3933000" y="386532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Google Shape;543;p67"/>
          <p:cNvSpPr/>
          <p:nvPr/>
        </p:nvSpPr>
        <p:spPr>
          <a:xfrm>
            <a:off x="2784240" y="358812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Google Shape;544;p67"/>
          <p:cNvSpPr/>
          <p:nvPr/>
        </p:nvSpPr>
        <p:spPr>
          <a:xfrm>
            <a:off x="3061440" y="290448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Google Shape;545;p67"/>
          <p:cNvSpPr/>
          <p:nvPr/>
        </p:nvSpPr>
        <p:spPr>
          <a:xfrm>
            <a:off x="1636200" y="380196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Google Shape;546;p67"/>
          <p:cNvSpPr/>
          <p:nvPr/>
        </p:nvSpPr>
        <p:spPr>
          <a:xfrm>
            <a:off x="2020320" y="319500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Google Shape;547;p67"/>
          <p:cNvSpPr/>
          <p:nvPr/>
        </p:nvSpPr>
        <p:spPr>
          <a:xfrm>
            <a:off x="6513120" y="3355560"/>
            <a:ext cx="154440" cy="154440"/>
          </a:xfrm>
          <a:prstGeom prst="ellipse">
            <a:avLst/>
          </a:prstGeom>
          <a:solidFill>
            <a:srgbClr val="99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Google Shape;548;p67"/>
          <p:cNvSpPr/>
          <p:nvPr/>
        </p:nvSpPr>
        <p:spPr>
          <a:xfrm>
            <a:off x="4803840" y="2878560"/>
            <a:ext cx="1802880" cy="1000800"/>
          </a:xfrm>
          <a:custGeom>
            <a:avLst/>
            <a:gdLst/>
            <a:ahLst/>
            <a:rect l="l" t="t" r="r" b="b"/>
            <a:pathLst>
              <a:path w="72367" h="40283">
                <a:moveTo>
                  <a:pt x="0" y="0"/>
                </a:moveTo>
                <a:lnTo>
                  <a:pt x="8556" y="32084"/>
                </a:lnTo>
                <a:lnTo>
                  <a:pt x="38144" y="40283"/>
                </a:lnTo>
                <a:lnTo>
                  <a:pt x="72367" y="22815"/>
                </a:lnTo>
                <a:lnTo>
                  <a:pt x="34936" y="7486"/>
                </a:lnTo>
                <a:close/>
              </a:path>
            </a:pathLst>
          </a:custGeom>
          <a:solidFill>
            <a:srgbClr val="b4a7d6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Google Shape;549;p67"/>
          <p:cNvSpPr/>
          <p:nvPr/>
        </p:nvSpPr>
        <p:spPr>
          <a:xfrm>
            <a:off x="2094480" y="2976840"/>
            <a:ext cx="2043720" cy="965160"/>
          </a:xfrm>
          <a:custGeom>
            <a:avLst/>
            <a:gdLst/>
            <a:ahLst/>
            <a:rect l="l" t="t" r="r" b="b"/>
            <a:pathLst>
              <a:path w="81993" h="38858">
                <a:moveTo>
                  <a:pt x="0" y="12121"/>
                </a:moveTo>
                <a:lnTo>
                  <a:pt x="31372" y="28163"/>
                </a:lnTo>
                <a:lnTo>
                  <a:pt x="77359" y="38858"/>
                </a:lnTo>
                <a:lnTo>
                  <a:pt x="81993" y="11408"/>
                </a:lnTo>
                <a:lnTo>
                  <a:pt x="41353" y="0"/>
                </a:lnTo>
                <a:close/>
              </a:path>
            </a:pathLst>
          </a:custGeom>
          <a:solidFill>
            <a:srgbClr val="9fc5e8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Google Shape;550;p67"/>
          <p:cNvSpPr/>
          <p:nvPr/>
        </p:nvSpPr>
        <p:spPr>
          <a:xfrm>
            <a:off x="1729080" y="2896560"/>
            <a:ext cx="4869000" cy="1072080"/>
          </a:xfrm>
          <a:custGeom>
            <a:avLst/>
            <a:gdLst/>
            <a:ahLst/>
            <a:rect l="l" t="t" r="r" b="b"/>
            <a:pathLst>
              <a:path w="195001" h="43135">
                <a:moveTo>
                  <a:pt x="0" y="39927"/>
                </a:moveTo>
                <a:lnTo>
                  <a:pt x="57039" y="2852"/>
                </a:lnTo>
                <a:lnTo>
                  <a:pt x="124059" y="0"/>
                </a:lnTo>
                <a:lnTo>
                  <a:pt x="195001" y="22102"/>
                </a:lnTo>
                <a:lnTo>
                  <a:pt x="91619" y="43135"/>
                </a:lnTo>
                <a:close/>
              </a:path>
            </a:pathLst>
          </a:custGeom>
          <a:solidFill>
            <a:srgbClr val="835433">
              <a:alpha val="30000"/>
            </a:srgbClr>
          </a:solidFill>
          <a:ln w="9525">
            <a:solidFill>
              <a:srgbClr val="595959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80;p28"/>
          <p:cNvSpPr/>
          <p:nvPr/>
        </p:nvSpPr>
        <p:spPr>
          <a:xfrm>
            <a:off x="914400" y="253080"/>
            <a:ext cx="874584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3020" spc="-1" strike="noStrike">
                <a:solidFill>
                  <a:srgbClr val="666666"/>
                </a:solidFill>
                <a:latin typeface="Arial"/>
                <a:ea typeface="Arial"/>
              </a:rPr>
              <a:t>Esther: 5 points in the plane, without 3 </a:t>
            </a:r>
            <a:endParaRPr b="0" lang="en-US" sz="302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3020" spc="-1" strike="noStrike">
                <a:solidFill>
                  <a:srgbClr val="666666"/>
                </a:solidFill>
                <a:latin typeface="Arial"/>
                <a:ea typeface="Arial"/>
              </a:rPr>
              <a:t>on a line, must contain a convex 4-gon!</a:t>
            </a:r>
            <a:endParaRPr b="0" lang="en-US" sz="302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302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3020" spc="-1" strike="noStrike">
              <a:latin typeface="Arial"/>
            </a:endParaRPr>
          </a:p>
        </p:txBody>
      </p:sp>
      <p:sp>
        <p:nvSpPr>
          <p:cNvPr id="99" name="Google Shape;181;p28"/>
          <p:cNvSpPr/>
          <p:nvPr/>
        </p:nvSpPr>
        <p:spPr>
          <a:xfrm>
            <a:off x="685800" y="1371600"/>
            <a:ext cx="8330400" cy="4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950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en" sz="2270" spc="-1" strike="noStrike">
                <a:solidFill>
                  <a:srgbClr val="595959"/>
                </a:solidFill>
                <a:latin typeface="Arial"/>
                <a:ea typeface="Arial"/>
              </a:rPr>
              <a:t>Let’s prove this by cases on the </a:t>
            </a:r>
            <a:r>
              <a:rPr b="0" i="1" lang="en" sz="2270" spc="-1" strike="noStrike">
                <a:solidFill>
                  <a:srgbClr val="595959"/>
                </a:solidFill>
                <a:latin typeface="Arial"/>
                <a:ea typeface="Arial"/>
              </a:rPr>
              <a:t>convex hull</a:t>
            </a:r>
            <a:r>
              <a:rPr b="0" lang="en" sz="2270" spc="-1" strike="noStrike">
                <a:solidFill>
                  <a:srgbClr val="595959"/>
                </a:solidFill>
                <a:latin typeface="Arial"/>
                <a:ea typeface="Arial"/>
              </a:rPr>
              <a:t> of the 5 points.</a:t>
            </a:r>
            <a:endParaRPr b="0" lang="en-US" sz="2270" spc="-1" strike="noStrike">
              <a:latin typeface="Arial"/>
            </a:endParaRPr>
          </a:p>
        </p:txBody>
      </p:sp>
      <p:grpSp>
        <p:nvGrpSpPr>
          <p:cNvPr id="100" name="Google Shape;182;p28"/>
          <p:cNvGrpSpPr/>
          <p:nvPr/>
        </p:nvGrpSpPr>
        <p:grpSpPr>
          <a:xfrm>
            <a:off x="347400" y="2041920"/>
            <a:ext cx="2631960" cy="2721240"/>
            <a:chOff x="347400" y="2041920"/>
            <a:chExt cx="2631960" cy="2721240"/>
          </a:xfrm>
        </p:grpSpPr>
        <p:grpSp>
          <p:nvGrpSpPr>
            <p:cNvPr id="101" name="Google Shape;183;p28"/>
            <p:cNvGrpSpPr/>
            <p:nvPr/>
          </p:nvGrpSpPr>
          <p:grpSpPr>
            <a:xfrm>
              <a:off x="347400" y="2041920"/>
              <a:ext cx="2631960" cy="2721240"/>
              <a:chOff x="347400" y="2041920"/>
              <a:chExt cx="2631960" cy="2721240"/>
            </a:xfrm>
          </p:grpSpPr>
          <p:sp>
            <p:nvSpPr>
              <p:cNvPr id="102" name="Google Shape;184;p28"/>
              <p:cNvSpPr/>
              <p:nvPr/>
            </p:nvSpPr>
            <p:spPr>
              <a:xfrm>
                <a:off x="347400" y="2041920"/>
                <a:ext cx="2631960" cy="2721240"/>
              </a:xfrm>
              <a:prstGeom prst="rect">
                <a:avLst/>
              </a:prstGeom>
              <a:solidFill>
                <a:schemeClr val="lt2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" name="Google Shape;185;p28"/>
              <p:cNvSpPr/>
              <p:nvPr/>
            </p:nvSpPr>
            <p:spPr>
              <a:xfrm>
                <a:off x="347400" y="4314600"/>
                <a:ext cx="2631960" cy="44856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" sz="16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Case 1</a:t>
                </a:r>
                <a:r>
                  <a:rPr b="0" lang="en" sz="16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: 5 points on the CH</a:t>
                </a:r>
                <a:endParaRPr b="0" lang="en-US" sz="1600" spc="-1" strike="noStrike">
                  <a:latin typeface="Arial"/>
                </a:endParaRPr>
              </a:p>
            </p:txBody>
          </p:sp>
          <p:sp>
            <p:nvSpPr>
              <p:cNvPr id="104" name="Google Shape;186;p28"/>
              <p:cNvSpPr/>
              <p:nvPr/>
            </p:nvSpPr>
            <p:spPr>
              <a:xfrm>
                <a:off x="2198520" y="2808720"/>
                <a:ext cx="187200" cy="1958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" name="Google Shape;187;p28"/>
              <p:cNvSpPr/>
              <p:nvPr/>
            </p:nvSpPr>
            <p:spPr>
              <a:xfrm>
                <a:off x="1500480" y="2522160"/>
                <a:ext cx="187200" cy="1958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" name="Google Shape;188;p28"/>
              <p:cNvSpPr/>
              <p:nvPr/>
            </p:nvSpPr>
            <p:spPr>
              <a:xfrm>
                <a:off x="886680" y="3075840"/>
                <a:ext cx="187200" cy="1958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" name="Google Shape;189;p28"/>
              <p:cNvSpPr/>
              <p:nvPr/>
            </p:nvSpPr>
            <p:spPr>
              <a:xfrm>
                <a:off x="1003320" y="3834000"/>
                <a:ext cx="187200" cy="1958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08" name="Google Shape;190;p28"/>
            <p:cNvSpPr/>
            <p:nvPr/>
          </p:nvSpPr>
          <p:spPr>
            <a:xfrm>
              <a:off x="1966680" y="3915360"/>
              <a:ext cx="187200" cy="1958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5959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9" name="Google Shape;191;p28"/>
          <p:cNvGrpSpPr/>
          <p:nvPr/>
        </p:nvGrpSpPr>
        <p:grpSpPr>
          <a:xfrm>
            <a:off x="3297600" y="2041920"/>
            <a:ext cx="2631960" cy="2721240"/>
            <a:chOff x="3297600" y="2041920"/>
            <a:chExt cx="2631960" cy="2721240"/>
          </a:xfrm>
        </p:grpSpPr>
        <p:grpSp>
          <p:nvGrpSpPr>
            <p:cNvPr id="110" name="Google Shape;192;p28"/>
            <p:cNvGrpSpPr/>
            <p:nvPr/>
          </p:nvGrpSpPr>
          <p:grpSpPr>
            <a:xfrm>
              <a:off x="3297600" y="2041920"/>
              <a:ext cx="2631960" cy="2721240"/>
              <a:chOff x="3297600" y="2041920"/>
              <a:chExt cx="2631960" cy="2721240"/>
            </a:xfrm>
          </p:grpSpPr>
          <p:sp>
            <p:nvSpPr>
              <p:cNvPr id="111" name="Google Shape;193;p28"/>
              <p:cNvSpPr/>
              <p:nvPr/>
            </p:nvSpPr>
            <p:spPr>
              <a:xfrm>
                <a:off x="3297600" y="2041920"/>
                <a:ext cx="2631960" cy="2721240"/>
              </a:xfrm>
              <a:prstGeom prst="rect">
                <a:avLst/>
              </a:prstGeom>
              <a:solidFill>
                <a:schemeClr val="lt2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" name="Google Shape;194;p28"/>
              <p:cNvSpPr/>
              <p:nvPr/>
            </p:nvSpPr>
            <p:spPr>
              <a:xfrm>
                <a:off x="3297600" y="4314600"/>
                <a:ext cx="2631960" cy="44856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" sz="16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Case 2</a:t>
                </a:r>
                <a:r>
                  <a:rPr b="0" lang="en" sz="16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: 4 points on the CH</a:t>
                </a:r>
                <a:endParaRPr b="0" lang="en-US" sz="1600" spc="-1" strike="noStrike">
                  <a:latin typeface="Arial"/>
                </a:endParaRPr>
              </a:p>
            </p:txBody>
          </p:sp>
          <p:sp>
            <p:nvSpPr>
              <p:cNvPr id="113" name="Google Shape;195;p28"/>
              <p:cNvSpPr/>
              <p:nvPr/>
            </p:nvSpPr>
            <p:spPr>
              <a:xfrm>
                <a:off x="4560120" y="3236400"/>
                <a:ext cx="187200" cy="1958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" name="Google Shape;196;p28"/>
              <p:cNvSpPr/>
              <p:nvPr/>
            </p:nvSpPr>
            <p:spPr>
              <a:xfrm>
                <a:off x="5288400" y="2641320"/>
                <a:ext cx="187200" cy="1958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5" name="Google Shape;197;p28"/>
              <p:cNvSpPr/>
              <p:nvPr/>
            </p:nvSpPr>
            <p:spPr>
              <a:xfrm>
                <a:off x="4146480" y="2781720"/>
                <a:ext cx="187200" cy="1958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6" name="Google Shape;198;p28"/>
              <p:cNvSpPr/>
              <p:nvPr/>
            </p:nvSpPr>
            <p:spPr>
              <a:xfrm>
                <a:off x="3659040" y="3632400"/>
                <a:ext cx="187200" cy="1958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7" name="Google Shape;199;p28"/>
            <p:cNvSpPr/>
            <p:nvPr/>
          </p:nvSpPr>
          <p:spPr>
            <a:xfrm>
              <a:off x="5353200" y="3632400"/>
              <a:ext cx="187200" cy="1958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5959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8" name="Google Shape;200;p28"/>
          <p:cNvGrpSpPr/>
          <p:nvPr/>
        </p:nvGrpSpPr>
        <p:grpSpPr>
          <a:xfrm>
            <a:off x="6202800" y="2041920"/>
            <a:ext cx="2631960" cy="2721240"/>
            <a:chOff x="6202800" y="2041920"/>
            <a:chExt cx="2631960" cy="2721240"/>
          </a:xfrm>
        </p:grpSpPr>
        <p:grpSp>
          <p:nvGrpSpPr>
            <p:cNvPr id="119" name="Google Shape;201;p28"/>
            <p:cNvGrpSpPr/>
            <p:nvPr/>
          </p:nvGrpSpPr>
          <p:grpSpPr>
            <a:xfrm>
              <a:off x="6202800" y="2041920"/>
              <a:ext cx="2631960" cy="2721240"/>
              <a:chOff x="6202800" y="2041920"/>
              <a:chExt cx="2631960" cy="2721240"/>
            </a:xfrm>
          </p:grpSpPr>
          <p:sp>
            <p:nvSpPr>
              <p:cNvPr id="120" name="Google Shape;202;p28"/>
              <p:cNvSpPr/>
              <p:nvPr/>
            </p:nvSpPr>
            <p:spPr>
              <a:xfrm>
                <a:off x="6202800" y="2041920"/>
                <a:ext cx="2631960" cy="2721240"/>
              </a:xfrm>
              <a:prstGeom prst="rect">
                <a:avLst/>
              </a:prstGeom>
              <a:solidFill>
                <a:schemeClr val="lt2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" name="Google Shape;203;p28"/>
              <p:cNvSpPr/>
              <p:nvPr/>
            </p:nvSpPr>
            <p:spPr>
              <a:xfrm>
                <a:off x="6202800" y="4314600"/>
                <a:ext cx="2631960" cy="44856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" sz="16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Case 3</a:t>
                </a:r>
                <a:r>
                  <a:rPr b="0" lang="en" sz="16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: 3 points on the CH</a:t>
                </a:r>
                <a:endParaRPr b="0" lang="en-US" sz="1600" spc="-1" strike="noStrike">
                  <a:latin typeface="Arial"/>
                </a:endParaRPr>
              </a:p>
            </p:txBody>
          </p:sp>
          <p:sp>
            <p:nvSpPr>
              <p:cNvPr id="122" name="Google Shape;204;p28"/>
              <p:cNvSpPr/>
              <p:nvPr/>
            </p:nvSpPr>
            <p:spPr>
              <a:xfrm>
                <a:off x="7603200" y="3074040"/>
                <a:ext cx="187200" cy="1958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" name="Google Shape;205;p28"/>
              <p:cNvSpPr/>
              <p:nvPr/>
            </p:nvSpPr>
            <p:spPr>
              <a:xfrm>
                <a:off x="7628760" y="2290680"/>
                <a:ext cx="187200" cy="1958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" name="Google Shape;206;p28"/>
              <p:cNvSpPr/>
              <p:nvPr/>
            </p:nvSpPr>
            <p:spPr>
              <a:xfrm>
                <a:off x="7192800" y="3526200"/>
                <a:ext cx="187200" cy="1958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" name="Google Shape;207;p28"/>
              <p:cNvSpPr/>
              <p:nvPr/>
            </p:nvSpPr>
            <p:spPr>
              <a:xfrm>
                <a:off x="6422040" y="3834000"/>
                <a:ext cx="187200" cy="1958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6" name="Google Shape;208;p28"/>
            <p:cNvSpPr/>
            <p:nvPr/>
          </p:nvSpPr>
          <p:spPr>
            <a:xfrm>
              <a:off x="8392680" y="3834000"/>
              <a:ext cx="187200" cy="1958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5959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7" name="Google Shape;209;p28"/>
          <p:cNvSpPr/>
          <p:nvPr/>
        </p:nvSpPr>
        <p:spPr>
          <a:xfrm>
            <a:off x="981000" y="2902680"/>
            <a:ext cx="1351080" cy="1113120"/>
          </a:xfrm>
          <a:custGeom>
            <a:avLst/>
            <a:gdLst/>
            <a:ahLst/>
            <a:rect l="l" t="t" r="r" b="b"/>
            <a:pathLst>
              <a:path w="54293" h="44767">
                <a:moveTo>
                  <a:pt x="5715" y="41434"/>
                </a:moveTo>
                <a:lnTo>
                  <a:pt x="0" y="10954"/>
                </a:lnTo>
                <a:lnTo>
                  <a:pt x="54293" y="0"/>
                </a:lnTo>
                <a:lnTo>
                  <a:pt x="43339" y="4476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Google Shape;210;p28"/>
          <p:cNvSpPr/>
          <p:nvPr/>
        </p:nvSpPr>
        <p:spPr>
          <a:xfrm>
            <a:off x="3767040" y="2736000"/>
            <a:ext cx="1696320" cy="1017720"/>
          </a:xfrm>
          <a:custGeom>
            <a:avLst/>
            <a:gdLst/>
            <a:ahLst/>
            <a:rect l="l" t="t" r="r" b="b"/>
            <a:pathLst>
              <a:path w="68103" h="40958">
                <a:moveTo>
                  <a:pt x="0" y="40005"/>
                </a:moveTo>
                <a:lnTo>
                  <a:pt x="19526" y="5239"/>
                </a:lnTo>
                <a:lnTo>
                  <a:pt x="66198" y="0"/>
                </a:lnTo>
                <a:lnTo>
                  <a:pt x="68103" y="409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Google Shape;211;p28"/>
          <p:cNvSpPr/>
          <p:nvPr/>
        </p:nvSpPr>
        <p:spPr>
          <a:xfrm flipH="1" rot="10800000">
            <a:off x="6732360" y="2396880"/>
            <a:ext cx="1732320" cy="18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e06666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Google Shape;212;p28"/>
          <p:cNvSpPr/>
          <p:nvPr/>
        </p:nvSpPr>
        <p:spPr>
          <a:xfrm>
            <a:off x="6517440" y="2378880"/>
            <a:ext cx="1208160" cy="1553760"/>
          </a:xfrm>
          <a:custGeom>
            <a:avLst/>
            <a:gdLst/>
            <a:ahLst/>
            <a:rect l="l" t="t" r="r" b="b"/>
            <a:pathLst>
              <a:path w="48578" h="62389">
                <a:moveTo>
                  <a:pt x="0" y="62389"/>
                </a:moveTo>
                <a:lnTo>
                  <a:pt x="48102" y="0"/>
                </a:lnTo>
                <a:lnTo>
                  <a:pt x="48578" y="33337"/>
                </a:lnTo>
                <a:lnTo>
                  <a:pt x="30004" y="5095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227;p30"/>
          <p:cNvSpPr/>
          <p:nvPr/>
        </p:nvSpPr>
        <p:spPr>
          <a:xfrm>
            <a:off x="1781280" y="804600"/>
            <a:ext cx="5907960" cy="3105360"/>
          </a:xfrm>
          <a:prstGeom prst="rect">
            <a:avLst/>
          </a:prstGeom>
          <a:solidFill>
            <a:srgbClr val="999999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700" spc="-1" strike="noStrike">
                <a:solidFill>
                  <a:srgbClr val="f3f3f3"/>
                </a:solidFill>
                <a:latin typeface="Arial"/>
                <a:ea typeface="Arial"/>
              </a:rPr>
              <a:t>For every positive integer </a:t>
            </a:r>
            <a:r>
              <a:rPr b="0" i="1" lang="en" sz="2700" spc="-1" strike="noStrike">
                <a:solidFill>
                  <a:srgbClr val="1155cc"/>
                </a:solidFill>
                <a:latin typeface="Arial"/>
                <a:ea typeface="Arial"/>
              </a:rPr>
              <a:t>k</a:t>
            </a:r>
            <a:r>
              <a:rPr b="0" lang="en" sz="2700" spc="-1" strike="noStrike">
                <a:solidFill>
                  <a:srgbClr val="f3f3f3"/>
                </a:solidFill>
                <a:latin typeface="Arial"/>
                <a:ea typeface="Arial"/>
              </a:rPr>
              <a:t>, there is </a:t>
            </a:r>
            <a:endParaRPr b="0" lang="en-US" sz="2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700" spc="-1" strike="noStrike">
                <a:solidFill>
                  <a:srgbClr val="f3f3f3"/>
                </a:solidFill>
                <a:latin typeface="Arial"/>
                <a:ea typeface="Arial"/>
              </a:rPr>
              <a:t>a least integer </a:t>
            </a:r>
            <a:r>
              <a:rPr b="0" i="1" lang="en" sz="2700" spc="-1" strike="noStrike">
                <a:solidFill>
                  <a:srgbClr val="a64d79"/>
                </a:solidFill>
                <a:latin typeface="Arial"/>
                <a:ea typeface="Arial"/>
              </a:rPr>
              <a:t>g(</a:t>
            </a:r>
            <a:r>
              <a:rPr b="0" i="1" lang="en" sz="2700" spc="-1" strike="noStrike">
                <a:solidFill>
                  <a:srgbClr val="1155cc"/>
                </a:solidFill>
                <a:latin typeface="Arial"/>
                <a:ea typeface="Arial"/>
              </a:rPr>
              <a:t>k</a:t>
            </a:r>
            <a:r>
              <a:rPr b="0" i="1" lang="en" sz="2700" spc="-1" strike="noStrike">
                <a:solidFill>
                  <a:srgbClr val="a64d79"/>
                </a:solidFill>
                <a:latin typeface="Arial"/>
                <a:ea typeface="Arial"/>
              </a:rPr>
              <a:t>)</a:t>
            </a:r>
            <a:r>
              <a:rPr b="0" i="1" lang="en" sz="2700" spc="-1" strike="noStrike">
                <a:solidFill>
                  <a:srgbClr val="f3f3f3"/>
                </a:solidFill>
                <a:latin typeface="Arial"/>
                <a:ea typeface="Arial"/>
              </a:rPr>
              <a:t> </a:t>
            </a:r>
            <a:r>
              <a:rPr b="0" lang="en" sz="2700" spc="-1" strike="noStrike">
                <a:solidFill>
                  <a:srgbClr val="f3f3f3"/>
                </a:solidFill>
                <a:latin typeface="Arial"/>
                <a:ea typeface="Arial"/>
              </a:rPr>
              <a:t>such that any </a:t>
            </a:r>
            <a:endParaRPr b="0" lang="en-US" sz="2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700" spc="-1" strike="noStrike">
                <a:solidFill>
                  <a:srgbClr val="f3f3f3"/>
                </a:solidFill>
                <a:latin typeface="Arial"/>
                <a:ea typeface="Arial"/>
              </a:rPr>
              <a:t>set of </a:t>
            </a:r>
            <a:r>
              <a:rPr b="0" i="1" lang="en" sz="2700" spc="-1" strike="noStrike">
                <a:solidFill>
                  <a:srgbClr val="a64d79"/>
                </a:solidFill>
                <a:latin typeface="Arial"/>
                <a:ea typeface="Arial"/>
              </a:rPr>
              <a:t>g(</a:t>
            </a:r>
            <a:r>
              <a:rPr b="0" i="1" lang="en" sz="2700" spc="-1" strike="noStrike">
                <a:solidFill>
                  <a:srgbClr val="1155cc"/>
                </a:solidFill>
                <a:latin typeface="Arial"/>
                <a:ea typeface="Arial"/>
              </a:rPr>
              <a:t>k</a:t>
            </a:r>
            <a:r>
              <a:rPr b="0" i="1" lang="en" sz="2700" spc="-1" strike="noStrike">
                <a:solidFill>
                  <a:srgbClr val="a64d79"/>
                </a:solidFill>
                <a:latin typeface="Arial"/>
                <a:ea typeface="Arial"/>
              </a:rPr>
              <a:t>)</a:t>
            </a:r>
            <a:r>
              <a:rPr b="0" lang="en" sz="2700" spc="-1" strike="noStrike">
                <a:solidFill>
                  <a:srgbClr val="a64d79"/>
                </a:solidFill>
                <a:latin typeface="Arial"/>
                <a:ea typeface="Arial"/>
              </a:rPr>
              <a:t> </a:t>
            </a:r>
            <a:r>
              <a:rPr b="0" lang="en" sz="2700" spc="-1" strike="noStrike">
                <a:solidFill>
                  <a:srgbClr val="f3f3f3"/>
                </a:solidFill>
                <a:latin typeface="Arial"/>
                <a:ea typeface="Arial"/>
              </a:rPr>
              <a:t>points in the plane in general position must contain a convex </a:t>
            </a:r>
            <a:r>
              <a:rPr b="0" i="1" lang="en" sz="2700" spc="-1" strike="noStrike">
                <a:solidFill>
                  <a:srgbClr val="1155cc"/>
                </a:solidFill>
                <a:latin typeface="Arial"/>
                <a:ea typeface="Arial"/>
              </a:rPr>
              <a:t>k</a:t>
            </a:r>
            <a:r>
              <a:rPr b="0" lang="en" sz="2700" spc="-1" strike="noStrike">
                <a:solidFill>
                  <a:srgbClr val="f3f3f3"/>
                </a:solidFill>
                <a:latin typeface="Arial"/>
                <a:ea typeface="Arial"/>
              </a:rPr>
              <a:t>-gon.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32" name="Google Shape;228;p30"/>
          <p:cNvSpPr/>
          <p:nvPr/>
        </p:nvSpPr>
        <p:spPr>
          <a:xfrm>
            <a:off x="1781280" y="769320"/>
            <a:ext cx="5907960" cy="646920"/>
          </a:xfrm>
          <a:prstGeom prst="rect">
            <a:avLst/>
          </a:prstGeom>
          <a:solidFill>
            <a:schemeClr val="dk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Google Shape;229;p30"/>
          <p:cNvSpPr/>
          <p:nvPr/>
        </p:nvSpPr>
        <p:spPr>
          <a:xfrm>
            <a:off x="2339280" y="905040"/>
            <a:ext cx="512424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3000" spc="-1" strike="noStrike">
                <a:solidFill>
                  <a:srgbClr val="ffffff"/>
                </a:solidFill>
                <a:latin typeface="Arial"/>
                <a:ea typeface="Arial"/>
              </a:rPr>
              <a:t>Erdős-Szekeres Theorem</a:t>
            </a:r>
            <a:endParaRPr b="0" lang="en-US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234;p31"/>
          <p:cNvSpPr/>
          <p:nvPr/>
        </p:nvSpPr>
        <p:spPr>
          <a:xfrm>
            <a:off x="2425320" y="3830400"/>
            <a:ext cx="4657680" cy="749160"/>
          </a:xfrm>
          <a:prstGeom prst="rect">
            <a:avLst/>
          </a:prstGeom>
          <a:solidFill>
            <a:srgbClr val="f6b26b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E-S Conjecture</a:t>
            </a: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b="0" i="1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g(k) = 1 + 2</a:t>
            </a:r>
            <a:r>
              <a:rPr b="0" i="1" lang="en" sz="24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k-2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5" name="Google Shape;235;p31"/>
          <p:cNvSpPr/>
          <p:nvPr/>
        </p:nvSpPr>
        <p:spPr>
          <a:xfrm>
            <a:off x="673560" y="251640"/>
            <a:ext cx="8035560" cy="749160"/>
          </a:xfrm>
          <a:prstGeom prst="rect">
            <a:avLst/>
          </a:prstGeom>
          <a:solidFill>
            <a:srgbClr val="a4c2f4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666666"/>
                </a:solidFill>
                <a:latin typeface="Arial"/>
                <a:ea typeface="Arial"/>
              </a:rPr>
              <a:t>Recall: g(k) = the minimum number of points required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666666"/>
                </a:solidFill>
                <a:latin typeface="Arial"/>
                <a:ea typeface="Arial"/>
              </a:rPr>
              <a:t>    </a:t>
            </a:r>
            <a:r>
              <a:rPr b="1" lang="en" sz="2400" spc="-1" strike="noStrike">
                <a:solidFill>
                  <a:srgbClr val="666666"/>
                </a:solidFill>
                <a:latin typeface="Arial"/>
                <a:ea typeface="Arial"/>
              </a:rPr>
              <a:t>to guarantee a convex k-gon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136" name="Google Shape;236;p31"/>
          <p:cNvGrpSpPr/>
          <p:nvPr/>
        </p:nvGrpSpPr>
        <p:grpSpPr>
          <a:xfrm>
            <a:off x="1387800" y="1257480"/>
            <a:ext cx="5143680" cy="2419200"/>
            <a:chOff x="1387800" y="1257480"/>
            <a:chExt cx="5143680" cy="2419200"/>
          </a:xfrm>
        </p:grpSpPr>
        <p:sp>
          <p:nvSpPr>
            <p:cNvPr id="137" name="Google Shape;237;p31"/>
            <p:cNvSpPr/>
            <p:nvPr/>
          </p:nvSpPr>
          <p:spPr>
            <a:xfrm>
              <a:off x="3588480" y="1257480"/>
              <a:ext cx="2943000" cy="2197440"/>
            </a:xfrm>
            <a:prstGeom prst="rect">
              <a:avLst/>
            </a:prstGeom>
            <a:solidFill>
              <a:schemeClr val="lt2"/>
            </a:solidFill>
            <a:ln w="9525">
              <a:solidFill>
                <a:srgbClr val="5959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Google Shape;238;p31"/>
            <p:cNvSpPr/>
            <p:nvPr/>
          </p:nvSpPr>
          <p:spPr>
            <a:xfrm>
              <a:off x="3664440" y="1386720"/>
              <a:ext cx="2820960" cy="228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i="1" lang="en" sz="2300" spc="-1" strike="noStrike">
                  <a:solidFill>
                    <a:srgbClr val="999999"/>
                  </a:solidFill>
                  <a:latin typeface="Arial"/>
                  <a:ea typeface="Arial"/>
                </a:rPr>
                <a:t>g(4) = 5</a:t>
              </a:r>
              <a:endParaRPr b="0" lang="en-US" sz="2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300" spc="-1" strike="noStrike">
                <a:latin typeface="Arial"/>
              </a:endParaRPr>
            </a:p>
          </p:txBody>
        </p:sp>
        <p:sp>
          <p:nvSpPr>
            <p:cNvPr id="139" name="Google Shape;239;p31"/>
            <p:cNvSpPr/>
            <p:nvPr/>
          </p:nvSpPr>
          <p:spPr>
            <a:xfrm>
              <a:off x="1387800" y="2005200"/>
              <a:ext cx="2657520" cy="11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2200" spc="-1" strike="noStrike">
                  <a:solidFill>
                    <a:srgbClr val="595959"/>
                  </a:solidFill>
                  <a:latin typeface="Arial"/>
                  <a:ea typeface="Arial"/>
                </a:rPr>
                <a:t>What’s known:</a:t>
              </a:r>
              <a:endParaRPr b="0" lang="en-US" sz="2200" spc="-1" strike="noStrike">
                <a:latin typeface="Arial"/>
              </a:endParaRPr>
            </a:p>
          </p:txBody>
        </p:sp>
      </p:grpSp>
      <p:sp>
        <p:nvSpPr>
          <p:cNvPr id="140" name="Google Shape;240;p31"/>
          <p:cNvSpPr/>
          <p:nvPr/>
        </p:nvSpPr>
        <p:spPr>
          <a:xfrm>
            <a:off x="6235560" y="1328760"/>
            <a:ext cx="2473560" cy="922680"/>
          </a:xfrm>
          <a:prstGeom prst="wedgeRoundRectCallout">
            <a:avLst>
              <a:gd name="adj1" fmla="val -68934"/>
              <a:gd name="adj2" fmla="val 58780"/>
              <a:gd name="adj3" fmla="val 0"/>
            </a:avLst>
          </a:prstGeom>
          <a:solidFill>
            <a:srgbClr val="c27ba0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600" spc="-1" strike="noStrike">
                <a:solidFill>
                  <a:srgbClr val="434343"/>
                </a:solidFill>
                <a:latin typeface="Arial"/>
                <a:ea typeface="Arial"/>
              </a:rPr>
              <a:t>Computational proof </a:t>
            </a:r>
            <a:r>
              <a:rPr b="0" lang="en" sz="1600" spc="-1" strike="noStrike">
                <a:solidFill>
                  <a:srgbClr val="434343"/>
                </a:solidFill>
                <a:latin typeface="Arial"/>
                <a:ea typeface="Arial"/>
              </a:rPr>
              <a:t>by Peters and Szekeres in 2006.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1" name="Google Shape;241;p31"/>
          <p:cNvSpPr/>
          <p:nvPr/>
        </p:nvSpPr>
        <p:spPr>
          <a:xfrm>
            <a:off x="3876480" y="1725120"/>
            <a:ext cx="2406240" cy="138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en" sz="2300" spc="-1" strike="noStrike">
                <a:solidFill>
                  <a:srgbClr val="999999"/>
                </a:solidFill>
                <a:latin typeface="Arial"/>
                <a:ea typeface="Arial"/>
              </a:rPr>
              <a:t>g(5) = 9</a:t>
            </a:r>
            <a:endParaRPr b="0" lang="en-US" sz="2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en" sz="2300" spc="-1" strike="noStrike">
                <a:solidFill>
                  <a:srgbClr val="999999"/>
                </a:solidFill>
                <a:latin typeface="Arial"/>
                <a:ea typeface="Arial"/>
              </a:rPr>
              <a:t>  </a:t>
            </a:r>
            <a:r>
              <a:rPr b="1" i="1" lang="en" sz="2300" spc="-1" strike="noStrike">
                <a:solidFill>
                  <a:srgbClr val="999999"/>
                </a:solidFill>
                <a:latin typeface="Arial"/>
                <a:ea typeface="Arial"/>
              </a:rPr>
              <a:t>g(6) = 17</a:t>
            </a:r>
            <a:endParaRPr b="0" lang="en-US" sz="2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2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2300" spc="-1" strike="noStrike">
              <a:latin typeface="Arial"/>
            </a:endParaRPr>
          </a:p>
        </p:txBody>
      </p:sp>
      <p:sp>
        <p:nvSpPr>
          <p:cNvPr id="142" name="Google Shape;242;p31"/>
          <p:cNvSpPr/>
          <p:nvPr/>
        </p:nvSpPr>
        <p:spPr>
          <a:xfrm>
            <a:off x="3762720" y="2756880"/>
            <a:ext cx="2668320" cy="61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en" sz="2300" spc="-1" strike="noStrike">
                <a:solidFill>
                  <a:srgbClr val="a61c00"/>
                </a:solidFill>
                <a:latin typeface="Arial"/>
                <a:ea typeface="Arial"/>
              </a:rPr>
              <a:t>33 ≤ g(7) &lt; 126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143" name="Google Shape;243;p31"/>
          <p:cNvSpPr/>
          <p:nvPr/>
        </p:nvSpPr>
        <p:spPr>
          <a:xfrm>
            <a:off x="6000120" y="2901600"/>
            <a:ext cx="2473560" cy="922680"/>
          </a:xfrm>
          <a:prstGeom prst="wedgeRoundRectCallout">
            <a:avLst>
              <a:gd name="adj1" fmla="val -59853"/>
              <a:gd name="adj2" fmla="val 80617"/>
              <a:gd name="adj3" fmla="val 0"/>
            </a:avLst>
          </a:prstGeom>
          <a:solidFill>
            <a:srgbClr val="d9ead3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en" sz="1900" spc="-1" strike="noStrike">
                <a:solidFill>
                  <a:srgbClr val="434343"/>
                </a:solidFill>
                <a:latin typeface="Arial"/>
                <a:ea typeface="Arial"/>
              </a:rPr>
              <a:t>g(7) = 33</a:t>
            </a:r>
            <a:r>
              <a:rPr b="1" lang="en" sz="1900" spc="-1" strike="noStrike">
                <a:solidFill>
                  <a:srgbClr val="434343"/>
                </a:solidFill>
                <a:latin typeface="Arial"/>
                <a:ea typeface="Arial"/>
              </a:rPr>
              <a:t> is </a:t>
            </a:r>
            <a:endParaRPr b="0" lang="en-US" sz="19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900" spc="-1" strike="noStrike">
                <a:solidFill>
                  <a:srgbClr val="434343"/>
                </a:solidFill>
                <a:latin typeface="Arial"/>
                <a:ea typeface="Arial"/>
              </a:rPr>
              <a:t>within reach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254;p33"/>
          <p:cNvSpPr/>
          <p:nvPr/>
        </p:nvSpPr>
        <p:spPr>
          <a:xfrm>
            <a:off x="496800" y="362160"/>
            <a:ext cx="7630920" cy="32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en" sz="4500" spc="-1" strike="noStrike">
                <a:solidFill>
                  <a:srgbClr val="a64d79"/>
                </a:solidFill>
                <a:latin typeface="Arial"/>
                <a:ea typeface="Arial"/>
              </a:rPr>
              <a:t>μ</a:t>
            </a:r>
            <a:r>
              <a:rPr b="1" i="1" lang="en" sz="4500" spc="-1" strike="noStrike" baseline="-25000">
                <a:solidFill>
                  <a:srgbClr val="a64d79"/>
                </a:solidFill>
                <a:latin typeface="Arial"/>
                <a:ea typeface="Arial"/>
              </a:rPr>
              <a:t>k</a:t>
            </a:r>
            <a:r>
              <a:rPr b="1" i="1" lang="en" sz="4500" spc="-1" strike="noStrike">
                <a:solidFill>
                  <a:srgbClr val="a64d79"/>
                </a:solidFill>
                <a:latin typeface="Arial"/>
                <a:ea typeface="Arial"/>
              </a:rPr>
              <a:t>(n) =</a:t>
            </a:r>
            <a:r>
              <a:rPr b="1" lang="en" sz="4500" spc="-1" strike="noStrike">
                <a:solidFill>
                  <a:srgbClr val="595959"/>
                </a:solidFill>
                <a:latin typeface="Arial"/>
                <a:ea typeface="Arial"/>
              </a:rPr>
              <a:t> </a:t>
            </a:r>
            <a:r>
              <a:rPr b="0" lang="en" sz="4500" spc="-1" strike="noStrike">
                <a:solidFill>
                  <a:srgbClr val="595959"/>
                </a:solidFill>
                <a:latin typeface="Arial"/>
                <a:ea typeface="Arial"/>
              </a:rPr>
              <a:t>the</a:t>
            </a:r>
            <a:r>
              <a:rPr b="1" lang="en" sz="4500" spc="-1" strike="noStrike">
                <a:solidFill>
                  <a:srgbClr val="595959"/>
                </a:solidFill>
                <a:latin typeface="Arial"/>
                <a:ea typeface="Arial"/>
              </a:rPr>
              <a:t> </a:t>
            </a:r>
            <a:r>
              <a:rPr b="0" lang="en" sz="4500" spc="-1" strike="noStrike">
                <a:solidFill>
                  <a:srgbClr val="595959"/>
                </a:solidFill>
                <a:latin typeface="Arial"/>
                <a:ea typeface="Arial"/>
              </a:rPr>
              <a:t>minimum possible number of convex </a:t>
            </a:r>
            <a:r>
              <a:rPr b="0" i="1" lang="en" sz="4500" spc="-1" strike="noStrike">
                <a:solidFill>
                  <a:srgbClr val="595959"/>
                </a:solidFill>
                <a:latin typeface="Arial"/>
                <a:ea typeface="Arial"/>
              </a:rPr>
              <a:t>k</a:t>
            </a:r>
            <a:r>
              <a:rPr b="0" lang="en" sz="4500" spc="-1" strike="noStrike">
                <a:solidFill>
                  <a:srgbClr val="595959"/>
                </a:solidFill>
                <a:latin typeface="Arial"/>
                <a:ea typeface="Arial"/>
              </a:rPr>
              <a:t>-gons for </a:t>
            </a:r>
            <a:r>
              <a:rPr b="0" i="1" lang="en" sz="4500" spc="-1" strike="noStrike">
                <a:solidFill>
                  <a:srgbClr val="595959"/>
                </a:solidFill>
                <a:latin typeface="Arial"/>
                <a:ea typeface="Arial"/>
              </a:rPr>
              <a:t>n</a:t>
            </a:r>
            <a:r>
              <a:rPr b="0" lang="en" sz="4500" spc="-1" strike="noStrike">
                <a:solidFill>
                  <a:srgbClr val="595959"/>
                </a:solidFill>
                <a:latin typeface="Arial"/>
                <a:ea typeface="Arial"/>
              </a:rPr>
              <a:t> points in general position</a:t>
            </a:r>
            <a:endParaRPr b="0" lang="en-US" sz="4500" spc="-1" strike="noStrike">
              <a:latin typeface="Arial"/>
            </a:endParaRPr>
          </a:p>
        </p:txBody>
      </p:sp>
      <p:sp>
        <p:nvSpPr>
          <p:cNvPr id="145" name="Google Shape;255;p33"/>
          <p:cNvSpPr/>
          <p:nvPr/>
        </p:nvSpPr>
        <p:spPr>
          <a:xfrm>
            <a:off x="3612600" y="2663640"/>
            <a:ext cx="5096520" cy="23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en" sz="4500" spc="-1" strike="noStrike">
                <a:solidFill>
                  <a:srgbClr val="666666"/>
                </a:solidFill>
                <a:latin typeface="Arial"/>
                <a:ea typeface="Arial"/>
              </a:rPr>
              <a:t>E.g.</a:t>
            </a:r>
            <a:r>
              <a:rPr b="1" i="1" lang="en" sz="4500" spc="-1" strike="noStrike">
                <a:solidFill>
                  <a:srgbClr val="a64d79"/>
                </a:solidFill>
                <a:latin typeface="Arial"/>
                <a:ea typeface="Arial"/>
              </a:rPr>
              <a:t> μ</a:t>
            </a:r>
            <a:r>
              <a:rPr b="1" i="1" lang="en" sz="4500" spc="-1" strike="noStrike" baseline="-25000">
                <a:solidFill>
                  <a:srgbClr val="a64d79"/>
                </a:solidFill>
                <a:latin typeface="Arial"/>
                <a:ea typeface="Arial"/>
              </a:rPr>
              <a:t>4</a:t>
            </a:r>
            <a:r>
              <a:rPr b="1" i="1" lang="en" sz="4500" spc="-1" strike="noStrike">
                <a:solidFill>
                  <a:srgbClr val="a64d79"/>
                </a:solidFill>
                <a:latin typeface="Arial"/>
                <a:ea typeface="Arial"/>
              </a:rPr>
              <a:t>(4) = 0. </a:t>
            </a: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914400" indent="457200">
              <a:lnSpc>
                <a:spcPct val="100000"/>
              </a:lnSpc>
              <a:tabLst>
                <a:tab algn="l" pos="0"/>
              </a:tabLst>
            </a:pPr>
            <a:r>
              <a:rPr b="1" i="1" lang="en" sz="4500" spc="-1" strike="noStrike">
                <a:solidFill>
                  <a:srgbClr val="a64d79"/>
                </a:solidFill>
                <a:latin typeface="Arial"/>
                <a:ea typeface="Arial"/>
              </a:rPr>
              <a:t>μ</a:t>
            </a:r>
            <a:r>
              <a:rPr b="1" i="1" lang="en" sz="4500" spc="-1" strike="noStrike" baseline="-25000">
                <a:solidFill>
                  <a:srgbClr val="a64d79"/>
                </a:solidFill>
                <a:latin typeface="Arial"/>
                <a:ea typeface="Arial"/>
              </a:rPr>
              <a:t>4</a:t>
            </a:r>
            <a:r>
              <a:rPr b="1" i="1" lang="en" sz="4500" spc="-1" strike="noStrike">
                <a:solidFill>
                  <a:srgbClr val="a64d79"/>
                </a:solidFill>
                <a:latin typeface="Arial"/>
                <a:ea typeface="Arial"/>
              </a:rPr>
              <a:t>(5) = 1. </a:t>
            </a:r>
            <a:endParaRPr b="0" lang="en-US" sz="4500" spc="-1" strike="noStrike">
              <a:latin typeface="Arial"/>
            </a:endParaRPr>
          </a:p>
          <a:p>
            <a:pPr marL="1371600" indent="457200">
              <a:lnSpc>
                <a:spcPct val="100000"/>
              </a:lnSpc>
              <a:tabLst>
                <a:tab algn="l" pos="0"/>
              </a:tabLst>
            </a:pPr>
            <a:r>
              <a:rPr b="1" i="1" lang="en" sz="4500" spc="-1" strike="noStrike">
                <a:solidFill>
                  <a:srgbClr val="a64d79"/>
                </a:solidFill>
                <a:latin typeface="Arial"/>
                <a:ea typeface="Arial"/>
              </a:rPr>
              <a:t>μ</a:t>
            </a:r>
            <a:r>
              <a:rPr b="1" i="1" lang="en" sz="4500" spc="-1" strike="noStrike" baseline="-25000">
                <a:solidFill>
                  <a:srgbClr val="a64d79"/>
                </a:solidFill>
                <a:latin typeface="Arial"/>
                <a:ea typeface="Arial"/>
              </a:rPr>
              <a:t>3</a:t>
            </a:r>
            <a:r>
              <a:rPr b="1" i="1" lang="en" sz="4500" spc="-1" strike="noStrike">
                <a:solidFill>
                  <a:srgbClr val="a64d79"/>
                </a:solidFill>
                <a:latin typeface="Arial"/>
                <a:ea typeface="Arial"/>
              </a:rPr>
              <a:t>(5) = 10.</a:t>
            </a:r>
            <a:endParaRPr b="0" lang="en-US" sz="4500" spc="-1" strike="noStrike">
              <a:latin typeface="Arial"/>
            </a:endParaRPr>
          </a:p>
          <a:p>
            <a:pPr marL="1371600" indent="457200">
              <a:lnSpc>
                <a:spcPct val="100000"/>
              </a:lnSpc>
              <a:tabLst>
                <a:tab algn="l" pos="0"/>
              </a:tabLst>
            </a:pPr>
            <a:endParaRPr b="0" lang="en-US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260;p34"/>
          <p:cNvGrpSpPr/>
          <p:nvPr/>
        </p:nvGrpSpPr>
        <p:grpSpPr>
          <a:xfrm>
            <a:off x="491040" y="981360"/>
            <a:ext cx="4464000" cy="1351800"/>
            <a:chOff x="491040" y="981360"/>
            <a:chExt cx="4464000" cy="1351800"/>
          </a:xfrm>
        </p:grpSpPr>
        <p:sp>
          <p:nvSpPr>
            <p:cNvPr id="147" name="Google Shape;261;p34"/>
            <p:cNvSpPr/>
            <p:nvPr/>
          </p:nvSpPr>
          <p:spPr>
            <a:xfrm>
              <a:off x="491040" y="981360"/>
              <a:ext cx="4464000" cy="1351800"/>
            </a:xfrm>
            <a:prstGeom prst="rect">
              <a:avLst/>
            </a:prstGeom>
            <a:solidFill>
              <a:schemeClr val="lt2"/>
            </a:solidFill>
            <a:ln w="9525">
              <a:solidFill>
                <a:srgbClr val="5959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8" name="Google Shape;262;p34" descr=""/>
            <p:cNvPicPr/>
            <p:nvPr/>
          </p:nvPicPr>
          <p:blipFill>
            <a:blip r:embed="rId1"/>
            <a:stretch/>
          </p:blipFill>
          <p:spPr>
            <a:xfrm>
              <a:off x="748800" y="1155240"/>
              <a:ext cx="3972960" cy="1038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9" name="Google Shape;263;p34"/>
          <p:cNvSpPr/>
          <p:nvPr/>
        </p:nvSpPr>
        <p:spPr>
          <a:xfrm>
            <a:off x="912600" y="143280"/>
            <a:ext cx="764712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3400" spc="-1" strike="noStrike">
                <a:solidFill>
                  <a:srgbClr val="999999"/>
                </a:solidFill>
                <a:latin typeface="Arial"/>
                <a:ea typeface="Arial"/>
              </a:rPr>
              <a:t>What is the limiting proportion?</a:t>
            </a:r>
            <a:endParaRPr b="0" lang="en-US" sz="3400" spc="-1" strike="noStrike">
              <a:latin typeface="Arial"/>
            </a:endParaRPr>
          </a:p>
        </p:txBody>
      </p:sp>
      <p:grpSp>
        <p:nvGrpSpPr>
          <p:cNvPr id="150" name="Google Shape;264;p34"/>
          <p:cNvGrpSpPr/>
          <p:nvPr/>
        </p:nvGrpSpPr>
        <p:grpSpPr>
          <a:xfrm>
            <a:off x="2961000" y="2571840"/>
            <a:ext cx="5598720" cy="2030760"/>
            <a:chOff x="2961000" y="2571840"/>
            <a:chExt cx="5598720" cy="2030760"/>
          </a:xfrm>
        </p:grpSpPr>
        <p:sp>
          <p:nvSpPr>
            <p:cNvPr id="151" name="Google Shape;265;p34"/>
            <p:cNvSpPr/>
            <p:nvPr/>
          </p:nvSpPr>
          <p:spPr>
            <a:xfrm>
              <a:off x="2961000" y="2571840"/>
              <a:ext cx="5598720" cy="2030760"/>
            </a:xfrm>
            <a:prstGeom prst="rect">
              <a:avLst/>
            </a:prstGeom>
            <a:solidFill>
              <a:srgbClr val="b4a7d6"/>
            </a:solidFill>
            <a:ln w="9525">
              <a:solidFill>
                <a:srgbClr val="5959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2" name="Google Shape;266;p34" descr=""/>
            <p:cNvPicPr/>
            <p:nvPr/>
          </p:nvPicPr>
          <p:blipFill>
            <a:blip r:embed="rId2"/>
            <a:stretch/>
          </p:blipFill>
          <p:spPr>
            <a:xfrm>
              <a:off x="3164760" y="2704680"/>
              <a:ext cx="5191560" cy="17647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301;p39"/>
          <p:cNvSpPr/>
          <p:nvPr/>
        </p:nvSpPr>
        <p:spPr>
          <a:xfrm>
            <a:off x="311760" y="292680"/>
            <a:ext cx="851436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94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The </a:t>
            </a:r>
            <a:r>
              <a:rPr b="1" lang="en" sz="2800" spc="-1" strike="noStrike">
                <a:solidFill>
                  <a:srgbClr val="4285f4"/>
                </a:solidFill>
                <a:latin typeface="Arial"/>
                <a:ea typeface="Arial"/>
              </a:rPr>
              <a:t>Triple-Orientation </a:t>
            </a:r>
            <a:r>
              <a:rPr b="1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Abstraction </a:t>
            </a:r>
            <a:r>
              <a:rPr b="1" lang="en" sz="1140" spc="-1" strike="noStrike">
                <a:solidFill>
                  <a:srgbClr val="000000"/>
                </a:solidFill>
                <a:latin typeface="Arial"/>
                <a:ea typeface="Arial"/>
              </a:rPr>
              <a:t>(aka signotopes)</a:t>
            </a:r>
            <a:endParaRPr b="0" lang="en-US" sz="1140" spc="-1" strike="noStrike">
              <a:latin typeface="Arial"/>
            </a:endParaRPr>
          </a:p>
        </p:txBody>
      </p:sp>
      <p:sp>
        <p:nvSpPr>
          <p:cNvPr id="154" name="Google Shape;302;p39"/>
          <p:cNvSpPr/>
          <p:nvPr/>
        </p:nvSpPr>
        <p:spPr>
          <a:xfrm>
            <a:off x="2322000" y="2762280"/>
            <a:ext cx="187200" cy="195840"/>
          </a:xfrm>
          <a:prstGeom prst="ellipse">
            <a:avLst/>
          </a:prstGeom>
          <a:solidFill>
            <a:srgbClr val="00ff00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Google Shape;303;p39"/>
          <p:cNvSpPr/>
          <p:nvPr/>
        </p:nvSpPr>
        <p:spPr>
          <a:xfrm rot="1047000">
            <a:off x="4101840" y="1891440"/>
            <a:ext cx="186840" cy="195840"/>
          </a:xfrm>
          <a:prstGeom prst="ellipse">
            <a:avLst/>
          </a:prstGeom>
          <a:solidFill>
            <a:srgbClr val="00ff00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Google Shape;304;p39"/>
          <p:cNvSpPr/>
          <p:nvPr/>
        </p:nvSpPr>
        <p:spPr>
          <a:xfrm>
            <a:off x="682200" y="1586880"/>
            <a:ext cx="187200" cy="195840"/>
          </a:xfrm>
          <a:prstGeom prst="ellipse">
            <a:avLst/>
          </a:prstGeom>
          <a:solidFill>
            <a:srgbClr val="00ff00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Google Shape;305;p39"/>
          <p:cNvSpPr/>
          <p:nvPr/>
        </p:nvSpPr>
        <p:spPr>
          <a:xfrm>
            <a:off x="599760" y="1175760"/>
            <a:ext cx="54324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" sz="2100" spc="-1" strike="noStrike">
                <a:solidFill>
                  <a:srgbClr val="000000"/>
                </a:solidFill>
                <a:latin typeface="Arial"/>
                <a:ea typeface="Arial"/>
              </a:rPr>
              <a:t>a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58" name="Google Shape;306;p39"/>
          <p:cNvSpPr/>
          <p:nvPr/>
        </p:nvSpPr>
        <p:spPr>
          <a:xfrm>
            <a:off x="2250720" y="2895480"/>
            <a:ext cx="54324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" sz="2100" spc="-1" strike="noStrike">
                <a:solidFill>
                  <a:srgbClr val="000000"/>
                </a:solidFill>
                <a:latin typeface="Arial"/>
                <a:ea typeface="Arial"/>
              </a:rPr>
              <a:t>b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59" name="Google Shape;307;p39"/>
          <p:cNvSpPr/>
          <p:nvPr/>
        </p:nvSpPr>
        <p:spPr>
          <a:xfrm>
            <a:off x="4022640" y="1474920"/>
            <a:ext cx="54324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" sz="2100" spc="-1" strike="noStrike">
                <a:solidFill>
                  <a:srgbClr val="000000"/>
                </a:solidFill>
                <a:latin typeface="Arial"/>
                <a:ea typeface="Arial"/>
              </a:rPr>
              <a:t>c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60" name="Google Shape;308;p39"/>
          <p:cNvSpPr/>
          <p:nvPr/>
        </p:nvSpPr>
        <p:spPr>
          <a:xfrm>
            <a:off x="847080" y="1758960"/>
            <a:ext cx="1476360" cy="110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b45f0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Google Shape;309;p39"/>
          <p:cNvSpPr/>
          <p:nvPr/>
        </p:nvSpPr>
        <p:spPr>
          <a:xfrm flipH="1" rot="10800000">
            <a:off x="2509200" y="2049840"/>
            <a:ext cx="1592640" cy="81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b45f0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Google Shape;310;p39"/>
          <p:cNvSpPr/>
          <p:nvPr/>
        </p:nvSpPr>
        <p:spPr>
          <a:xfrm>
            <a:off x="4831200" y="1389600"/>
            <a:ext cx="3323160" cy="174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" sz="2200" spc="-1" strike="noStrike">
                <a:solidFill>
                  <a:srgbClr val="000000"/>
                </a:solidFill>
                <a:latin typeface="Arial"/>
                <a:ea typeface="Arial"/>
              </a:rPr>
              <a:t>abc (a &lt; b &lt; c) </a:t>
            </a:r>
            <a:r>
              <a:rPr b="0" lang="en" sz="2200" spc="-1" strike="noStrike">
                <a:solidFill>
                  <a:srgbClr val="000000"/>
                </a:solidFill>
                <a:latin typeface="Arial"/>
                <a:ea typeface="Arial"/>
              </a:rPr>
              <a:t>is a </a:t>
            </a:r>
            <a:r>
              <a:rPr b="1" lang="en" sz="2200" spc="-1" strike="noStrike">
                <a:solidFill>
                  <a:srgbClr val="4285f4"/>
                </a:solidFill>
                <a:latin typeface="Arial"/>
                <a:ea typeface="Arial"/>
              </a:rPr>
              <a:t>counterclockwise</a:t>
            </a:r>
            <a:r>
              <a:rPr b="0" lang="en" sz="2200" spc="-1" strike="noStrike">
                <a:solidFill>
                  <a:srgbClr val="000000"/>
                </a:solidFill>
                <a:latin typeface="Arial"/>
                <a:ea typeface="Arial"/>
              </a:rPr>
              <a:t> turn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5000" spc="-1" strike="noStrike">
                <a:solidFill>
                  <a:srgbClr val="000000"/>
                </a:solidFill>
                <a:latin typeface="Arial"/>
                <a:ea typeface="Arial"/>
              </a:rPr>
              <a:t>⟺</a:t>
            </a:r>
            <a:endParaRPr b="0" lang="en-US" sz="5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200" spc="-1" strike="noStrike">
                <a:solidFill>
                  <a:srgbClr val="000000"/>
                </a:solidFill>
                <a:latin typeface="Arial"/>
                <a:ea typeface="Arial"/>
              </a:rPr>
              <a:t>𝛔</a:t>
            </a:r>
            <a:r>
              <a:rPr b="0" lang="en" sz="2200" spc="-1" strike="noStrike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b="0" i="1" lang="en" sz="2200" spc="-1" strike="noStrike">
                <a:solidFill>
                  <a:srgbClr val="000000"/>
                </a:solidFill>
                <a:latin typeface="Arial"/>
                <a:ea typeface="Arial"/>
              </a:rPr>
              <a:t>a,b,c) = 1 (or True)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63" name="Google Shape;311;p39"/>
          <p:cNvSpPr/>
          <p:nvPr/>
        </p:nvSpPr>
        <p:spPr>
          <a:xfrm>
            <a:off x="918000" y="3719880"/>
            <a:ext cx="7596720" cy="826560"/>
          </a:xfrm>
          <a:prstGeom prst="rect">
            <a:avLst/>
          </a:prstGeom>
          <a:solidFill>
            <a:srgbClr val="ead1dc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900" spc="-1" strike="noStrike">
                <a:solidFill>
                  <a:srgbClr val="000000"/>
                </a:solidFill>
                <a:latin typeface="Arial"/>
                <a:ea typeface="Arial"/>
              </a:rPr>
              <a:t>We don’t care about the coordinates of the points, we </a:t>
            </a:r>
            <a:r>
              <a:rPr b="1" lang="en" sz="1900" spc="-1" strike="noStrike">
                <a:solidFill>
                  <a:srgbClr val="000000"/>
                </a:solidFill>
                <a:latin typeface="Arial"/>
                <a:ea typeface="Arial"/>
              </a:rPr>
              <a:t>only care about the orientations </a:t>
            </a:r>
            <a:r>
              <a:rPr b="0" lang="en" sz="1900" spc="-1" strike="noStrike">
                <a:solidFill>
                  <a:srgbClr val="000000"/>
                </a:solidFill>
                <a:latin typeface="Arial"/>
                <a:ea typeface="Arial"/>
              </a:rPr>
              <a:t>of each of the </a:t>
            </a:r>
            <a:r>
              <a:rPr b="1" lang="en" sz="1900" spc="-1" strike="noStrike">
                <a:solidFill>
                  <a:srgbClr val="000000"/>
                </a:solidFill>
                <a:latin typeface="Arial"/>
                <a:ea typeface="Arial"/>
              </a:rPr>
              <a:t>n choose 3</a:t>
            </a:r>
            <a:r>
              <a:rPr b="0" lang="en" sz="1900" spc="-1" strike="noStrike">
                <a:solidFill>
                  <a:srgbClr val="000000"/>
                </a:solidFill>
                <a:latin typeface="Arial"/>
                <a:ea typeface="Arial"/>
              </a:rPr>
              <a:t> triples of points!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323;p41"/>
          <p:cNvSpPr/>
          <p:nvPr/>
        </p:nvSpPr>
        <p:spPr>
          <a:xfrm>
            <a:off x="419040" y="1136880"/>
            <a:ext cx="3469680" cy="4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100" spc="-1" strike="noStrike">
                <a:solidFill>
                  <a:srgbClr val="000000"/>
                </a:solidFill>
                <a:latin typeface="Arial"/>
                <a:ea typeface="Arial"/>
              </a:rPr>
              <a:t>If </a:t>
            </a:r>
            <a:r>
              <a:rPr b="1" i="1" lang="en" sz="2100" spc="-1" strike="noStrike">
                <a:solidFill>
                  <a:srgbClr val="000000"/>
                </a:solidFill>
                <a:latin typeface="Arial"/>
                <a:ea typeface="Arial"/>
              </a:rPr>
              <a:t>abc</a:t>
            </a:r>
            <a:r>
              <a:rPr b="1" lang="en" sz="2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" sz="2100" spc="-1" strike="noStrike">
                <a:solidFill>
                  <a:srgbClr val="000000"/>
                </a:solidFill>
                <a:latin typeface="Arial"/>
                <a:ea typeface="Arial"/>
              </a:rPr>
              <a:t>is a clockwise turn, </a:t>
            </a:r>
            <a:endParaRPr b="0" lang="en-US" sz="2100" spc="-1" strike="noStrike">
              <a:latin typeface="Arial"/>
            </a:endParaRPr>
          </a:p>
        </p:txBody>
      </p:sp>
      <p:grpSp>
        <p:nvGrpSpPr>
          <p:cNvPr id="165" name="Google Shape;324;p41"/>
          <p:cNvGrpSpPr/>
          <p:nvPr/>
        </p:nvGrpSpPr>
        <p:grpSpPr>
          <a:xfrm>
            <a:off x="3853440" y="551160"/>
            <a:ext cx="3321360" cy="1215000"/>
            <a:chOff x="3853440" y="551160"/>
            <a:chExt cx="3321360" cy="1215000"/>
          </a:xfrm>
        </p:grpSpPr>
        <p:sp>
          <p:nvSpPr>
            <p:cNvPr id="166" name="Google Shape;325;p41"/>
            <p:cNvSpPr/>
            <p:nvPr/>
          </p:nvSpPr>
          <p:spPr>
            <a:xfrm>
              <a:off x="5501880" y="991080"/>
              <a:ext cx="144360" cy="1353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5959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Google Shape;326;p41"/>
            <p:cNvSpPr/>
            <p:nvPr/>
          </p:nvSpPr>
          <p:spPr>
            <a:xfrm>
              <a:off x="6721560" y="1615320"/>
              <a:ext cx="144360" cy="1353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5959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Google Shape;327;p41"/>
            <p:cNvSpPr/>
            <p:nvPr/>
          </p:nvSpPr>
          <p:spPr>
            <a:xfrm>
              <a:off x="4070160" y="1387080"/>
              <a:ext cx="144360" cy="1353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5959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Google Shape;328;p41"/>
            <p:cNvSpPr/>
            <p:nvPr/>
          </p:nvSpPr>
          <p:spPr>
            <a:xfrm>
              <a:off x="3853440" y="1404000"/>
              <a:ext cx="422280" cy="228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i="1" lang="en" sz="2100" spc="-1" strike="noStrike">
                  <a:solidFill>
                    <a:srgbClr val="000000"/>
                  </a:solidFill>
                  <a:latin typeface="Arial"/>
                  <a:ea typeface="Arial"/>
                </a:rPr>
                <a:t>a</a:t>
              </a:r>
              <a:endParaRPr b="0" lang="en-US" sz="2100" spc="-1" strike="noStrike">
                <a:latin typeface="Arial"/>
              </a:endParaRPr>
            </a:p>
          </p:txBody>
        </p:sp>
        <p:sp>
          <p:nvSpPr>
            <p:cNvPr id="170" name="Google Shape;329;p41"/>
            <p:cNvSpPr/>
            <p:nvPr/>
          </p:nvSpPr>
          <p:spPr>
            <a:xfrm>
              <a:off x="5446440" y="551160"/>
              <a:ext cx="422280" cy="228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i="1" lang="en" sz="21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endParaRPr b="0" lang="en-US" sz="2100" spc="-1" strike="noStrike">
                <a:latin typeface="Arial"/>
              </a:endParaRPr>
            </a:p>
          </p:txBody>
        </p:sp>
        <p:sp>
          <p:nvSpPr>
            <p:cNvPr id="171" name="Google Shape;330;p41"/>
            <p:cNvSpPr/>
            <p:nvPr/>
          </p:nvSpPr>
          <p:spPr>
            <a:xfrm>
              <a:off x="6752520" y="1537560"/>
              <a:ext cx="422280" cy="228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i="1" lang="en" sz="2100" spc="-1" strike="noStrike">
                  <a:solidFill>
                    <a:srgbClr val="000000"/>
                  </a:solidFill>
                  <a:latin typeface="Arial"/>
                  <a:ea typeface="Arial"/>
                </a:rPr>
                <a:t>c</a:t>
              </a:r>
              <a:endParaRPr b="0" lang="en-US" sz="2100" spc="-1" strike="noStrike">
                <a:latin typeface="Arial"/>
              </a:endParaRPr>
            </a:p>
          </p:txBody>
        </p:sp>
        <p:sp>
          <p:nvSpPr>
            <p:cNvPr id="172" name="Google Shape;331;p41"/>
            <p:cNvSpPr/>
            <p:nvPr/>
          </p:nvSpPr>
          <p:spPr>
            <a:xfrm flipH="1" rot="10800000">
              <a:off x="4198320" y="1068120"/>
              <a:ext cx="1297080" cy="439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Google Shape;332;p41"/>
            <p:cNvSpPr/>
            <p:nvPr/>
          </p:nvSpPr>
          <p:spPr>
            <a:xfrm>
              <a:off x="5630400" y="1111680"/>
              <a:ext cx="1107000" cy="518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ffab4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4" name="Google Shape;333;p41"/>
          <p:cNvGrpSpPr/>
          <p:nvPr/>
        </p:nvGrpSpPr>
        <p:grpSpPr>
          <a:xfrm>
            <a:off x="679320" y="1435320"/>
            <a:ext cx="6936840" cy="1880640"/>
            <a:chOff x="679320" y="1435320"/>
            <a:chExt cx="6936840" cy="1880640"/>
          </a:xfrm>
        </p:grpSpPr>
        <p:sp>
          <p:nvSpPr>
            <p:cNvPr id="175" name="Google Shape;334;p41"/>
            <p:cNvSpPr/>
            <p:nvPr/>
          </p:nvSpPr>
          <p:spPr>
            <a:xfrm>
              <a:off x="679320" y="2276280"/>
              <a:ext cx="3941280" cy="40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2100" spc="-1" strike="noStrike">
                  <a:solidFill>
                    <a:srgbClr val="000000"/>
                  </a:solidFill>
                  <a:latin typeface="Arial"/>
                  <a:ea typeface="Arial"/>
                </a:rPr>
                <a:t>And </a:t>
              </a:r>
              <a:r>
                <a:rPr b="1" i="1" lang="en" sz="2100" spc="-1" strike="noStrike">
                  <a:solidFill>
                    <a:srgbClr val="000000"/>
                  </a:solidFill>
                  <a:latin typeface="Arial"/>
                  <a:ea typeface="Arial"/>
                </a:rPr>
                <a:t>bcd</a:t>
              </a:r>
              <a:r>
                <a:rPr b="1" lang="en" sz="2100" spc="-1" strike="noStrike">
                  <a:solidFill>
                    <a:srgbClr val="000000"/>
                  </a:solidFill>
                  <a:latin typeface="Arial"/>
                  <a:ea typeface="Arial"/>
                </a:rPr>
                <a:t> </a:t>
              </a:r>
              <a:r>
                <a:rPr b="0" lang="en" sz="2100" spc="-1" strike="noStrike">
                  <a:solidFill>
                    <a:srgbClr val="000000"/>
                  </a:solidFill>
                  <a:latin typeface="Arial"/>
                  <a:ea typeface="Arial"/>
                </a:rPr>
                <a:t>is a clockwise turn, </a:t>
              </a:r>
              <a:endParaRPr b="0" lang="en-US" sz="2100" spc="-1" strike="noStrike">
                <a:latin typeface="Arial"/>
              </a:endParaRPr>
            </a:p>
          </p:txBody>
        </p:sp>
        <p:grpSp>
          <p:nvGrpSpPr>
            <p:cNvPr id="176" name="Google Shape;335;p41"/>
            <p:cNvGrpSpPr/>
            <p:nvPr/>
          </p:nvGrpSpPr>
          <p:grpSpPr>
            <a:xfrm>
              <a:off x="5459400" y="1435320"/>
              <a:ext cx="2156760" cy="1880640"/>
              <a:chOff x="5459400" y="1435320"/>
              <a:chExt cx="2156760" cy="1880640"/>
            </a:xfrm>
          </p:grpSpPr>
          <p:grpSp>
            <p:nvGrpSpPr>
              <p:cNvPr id="177" name="Google Shape;336;p41"/>
              <p:cNvGrpSpPr/>
              <p:nvPr/>
            </p:nvGrpSpPr>
            <p:grpSpPr>
              <a:xfrm>
                <a:off x="5459400" y="1435320"/>
                <a:ext cx="2156760" cy="1880640"/>
                <a:chOff x="5459400" y="1435320"/>
                <a:chExt cx="2156760" cy="1880640"/>
              </a:xfrm>
            </p:grpSpPr>
            <p:sp>
              <p:nvSpPr>
                <p:cNvPr id="178" name="Google Shape;337;p41"/>
                <p:cNvSpPr/>
                <p:nvPr/>
              </p:nvSpPr>
              <p:spPr>
                <a:xfrm>
                  <a:off x="5514840" y="1875600"/>
                  <a:ext cx="144360" cy="1353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59595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9" name="Google Shape;338;p41"/>
                <p:cNvSpPr/>
                <p:nvPr/>
              </p:nvSpPr>
              <p:spPr>
                <a:xfrm>
                  <a:off x="6734160" y="2499480"/>
                  <a:ext cx="144360" cy="1353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59595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0" name="Google Shape;339;p41"/>
                <p:cNvSpPr/>
                <p:nvPr/>
              </p:nvSpPr>
              <p:spPr>
                <a:xfrm>
                  <a:off x="7105320" y="3180600"/>
                  <a:ext cx="144360" cy="1353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59595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1" name="Google Shape;340;p41"/>
                <p:cNvSpPr/>
                <p:nvPr/>
              </p:nvSpPr>
              <p:spPr>
                <a:xfrm>
                  <a:off x="7193880" y="3057840"/>
                  <a:ext cx="422280" cy="228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1440" bIns="91440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0" i="1" lang="en" sz="21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d</a:t>
                  </a:r>
                  <a:endParaRPr b="0" lang="en-US" sz="2100" spc="-1" strike="noStrike">
                    <a:latin typeface="Arial"/>
                  </a:endParaRPr>
                </a:p>
              </p:txBody>
            </p:sp>
            <p:sp>
              <p:nvSpPr>
                <p:cNvPr id="182" name="Google Shape;341;p41"/>
                <p:cNvSpPr/>
                <p:nvPr/>
              </p:nvSpPr>
              <p:spPr>
                <a:xfrm>
                  <a:off x="5459400" y="1435320"/>
                  <a:ext cx="422280" cy="228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1440" bIns="91440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0" i="1" lang="en" sz="21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b</a:t>
                  </a:r>
                  <a:endParaRPr b="0" lang="en-US" sz="2100" spc="-1" strike="noStrike">
                    <a:latin typeface="Arial"/>
                  </a:endParaRPr>
                </a:p>
              </p:txBody>
            </p:sp>
            <p:sp>
              <p:nvSpPr>
                <p:cNvPr id="183" name="Google Shape;342;p41"/>
                <p:cNvSpPr/>
                <p:nvPr/>
              </p:nvSpPr>
              <p:spPr>
                <a:xfrm>
                  <a:off x="6841800" y="2193120"/>
                  <a:ext cx="422280" cy="228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1440" bIns="91440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0" i="1" lang="en" sz="21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c</a:t>
                  </a:r>
                  <a:endParaRPr b="0" lang="en-US" sz="2100" spc="-1" strike="noStrike">
                    <a:latin typeface="Arial"/>
                  </a:endParaRPr>
                </a:p>
              </p:txBody>
            </p:sp>
            <p:sp>
              <p:nvSpPr>
                <p:cNvPr id="184" name="Google Shape;343;p41"/>
                <p:cNvSpPr/>
                <p:nvPr/>
              </p:nvSpPr>
              <p:spPr>
                <a:xfrm>
                  <a:off x="5643360" y="1996200"/>
                  <a:ext cx="1107000" cy="518400"/>
                </a:xfrm>
                <a:custGeom>
                  <a:avLst/>
                  <a:gdLst/>
                  <a:ah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28575">
                  <a:solidFill>
                    <a:srgbClr val="ffab40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85" name="Google Shape;344;p41"/>
              <p:cNvSpPr/>
              <p:nvPr/>
            </p:nvSpPr>
            <p:spPr>
              <a:xfrm>
                <a:off x="6863040" y="2620080"/>
                <a:ext cx="311760" cy="5544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28575">
                <a:solidFill>
                  <a:srgbClr val="ffab4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86" name="Google Shape;345;p41"/>
          <p:cNvSpPr/>
          <p:nvPr/>
        </p:nvSpPr>
        <p:spPr>
          <a:xfrm>
            <a:off x="1125000" y="3642840"/>
            <a:ext cx="2550240" cy="927720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100" spc="-1" strike="noStrike">
                <a:solidFill>
                  <a:srgbClr val="000000"/>
                </a:solidFill>
                <a:latin typeface="Arial"/>
                <a:ea typeface="Arial"/>
              </a:rPr>
              <a:t>Then </a:t>
            </a:r>
            <a:r>
              <a:rPr b="1" i="1" lang="en" sz="2100" spc="-1" strike="noStrike">
                <a:solidFill>
                  <a:srgbClr val="000000"/>
                </a:solidFill>
                <a:latin typeface="Arial"/>
                <a:ea typeface="Arial"/>
              </a:rPr>
              <a:t>abd</a:t>
            </a:r>
            <a:r>
              <a:rPr b="1" lang="en" sz="2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" sz="2100" spc="-1" strike="noStrike">
                <a:solidFill>
                  <a:srgbClr val="ea9999"/>
                </a:solidFill>
                <a:latin typeface="Arial"/>
                <a:ea typeface="Arial"/>
              </a:rPr>
              <a:t>must</a:t>
            </a:r>
            <a:r>
              <a:rPr b="0" lang="en" sz="2100" spc="-1" strike="noStrike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100" spc="-1" strike="noStrike">
                <a:solidFill>
                  <a:srgbClr val="000000"/>
                </a:solidFill>
                <a:latin typeface="Arial"/>
                <a:ea typeface="Arial"/>
              </a:rPr>
              <a:t>a clockwise turn!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latin typeface="Arial"/>
            </a:endParaRPr>
          </a:p>
        </p:txBody>
      </p:sp>
      <p:sp>
        <p:nvSpPr>
          <p:cNvPr id="187" name="Google Shape;346;p41"/>
          <p:cNvSpPr/>
          <p:nvPr/>
        </p:nvSpPr>
        <p:spPr>
          <a:xfrm>
            <a:off x="532800" y="144720"/>
            <a:ext cx="82713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595959"/>
                </a:solidFill>
                <a:latin typeface="Arial"/>
                <a:ea typeface="Arial"/>
              </a:rPr>
              <a:t>Points are labeled in increasing order from left to right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188" name="Google Shape;347;p41"/>
          <p:cNvGrpSpPr/>
          <p:nvPr/>
        </p:nvGrpSpPr>
        <p:grpSpPr>
          <a:xfrm>
            <a:off x="4006080" y="2654640"/>
            <a:ext cx="3794400" cy="1915920"/>
            <a:chOff x="4006080" y="2654640"/>
            <a:chExt cx="3794400" cy="1915920"/>
          </a:xfrm>
        </p:grpSpPr>
        <p:sp>
          <p:nvSpPr>
            <p:cNvPr id="189" name="Google Shape;348;p41"/>
            <p:cNvSpPr/>
            <p:nvPr/>
          </p:nvSpPr>
          <p:spPr>
            <a:xfrm>
              <a:off x="6940080" y="3407760"/>
              <a:ext cx="422280" cy="228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i="1" lang="en" sz="2100" spc="-1" strike="noStrike">
                  <a:solidFill>
                    <a:srgbClr val="000000"/>
                  </a:solidFill>
                  <a:latin typeface="Arial"/>
                  <a:ea typeface="Arial"/>
                </a:rPr>
                <a:t>c</a:t>
              </a:r>
              <a:endParaRPr b="0" lang="en-US" sz="2100" spc="-1" strike="noStrike">
                <a:latin typeface="Arial"/>
              </a:endParaRPr>
            </a:p>
          </p:txBody>
        </p:sp>
        <p:grpSp>
          <p:nvGrpSpPr>
            <p:cNvPr id="190" name="Google Shape;349;p41"/>
            <p:cNvGrpSpPr/>
            <p:nvPr/>
          </p:nvGrpSpPr>
          <p:grpSpPr>
            <a:xfrm>
              <a:off x="4006080" y="2654640"/>
              <a:ext cx="3794400" cy="1915920"/>
              <a:chOff x="4006080" y="2654640"/>
              <a:chExt cx="3794400" cy="1915920"/>
            </a:xfrm>
          </p:grpSpPr>
          <p:grpSp>
            <p:nvGrpSpPr>
              <p:cNvPr id="191" name="Google Shape;350;p41"/>
              <p:cNvGrpSpPr/>
              <p:nvPr/>
            </p:nvGrpSpPr>
            <p:grpSpPr>
              <a:xfrm>
                <a:off x="5611680" y="2654640"/>
                <a:ext cx="1419480" cy="1199160"/>
                <a:chOff x="5611680" y="2654640"/>
                <a:chExt cx="1419480" cy="1199160"/>
              </a:xfrm>
            </p:grpSpPr>
            <p:sp>
              <p:nvSpPr>
                <p:cNvPr id="192" name="Google Shape;351;p41"/>
                <p:cNvSpPr/>
                <p:nvPr/>
              </p:nvSpPr>
              <p:spPr>
                <a:xfrm>
                  <a:off x="5667120" y="3094560"/>
                  <a:ext cx="144360" cy="13500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59595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3" name="Google Shape;352;p41"/>
                <p:cNvSpPr/>
                <p:nvPr/>
              </p:nvSpPr>
              <p:spPr>
                <a:xfrm>
                  <a:off x="6886800" y="3718800"/>
                  <a:ext cx="144360" cy="13500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59595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4" name="Google Shape;353;p41"/>
                <p:cNvSpPr/>
                <p:nvPr/>
              </p:nvSpPr>
              <p:spPr>
                <a:xfrm>
                  <a:off x="5611680" y="2654640"/>
                  <a:ext cx="422280" cy="228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1440" bIns="91440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0" i="1" lang="en" sz="21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b</a:t>
                  </a:r>
                  <a:endParaRPr b="0" lang="en-US" sz="2100" spc="-1" strike="noStrike">
                    <a:latin typeface="Arial"/>
                  </a:endParaRPr>
                </a:p>
              </p:txBody>
            </p:sp>
            <p:sp>
              <p:nvSpPr>
                <p:cNvPr id="195" name="Google Shape;354;p41"/>
                <p:cNvSpPr/>
                <p:nvPr/>
              </p:nvSpPr>
              <p:spPr>
                <a:xfrm>
                  <a:off x="5795640" y="3215160"/>
                  <a:ext cx="1107000" cy="518400"/>
                </a:xfrm>
                <a:custGeom>
                  <a:avLst/>
                  <a:gdLst/>
                  <a:ah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28575">
                  <a:solidFill>
                    <a:srgbClr val="666666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96" name="Google Shape;355;p41"/>
              <p:cNvGrpSpPr/>
              <p:nvPr/>
            </p:nvGrpSpPr>
            <p:grpSpPr>
              <a:xfrm>
                <a:off x="4006080" y="3171600"/>
                <a:ext cx="1655280" cy="833760"/>
                <a:chOff x="4006080" y="3171600"/>
                <a:chExt cx="1655280" cy="833760"/>
              </a:xfrm>
            </p:grpSpPr>
            <p:sp>
              <p:nvSpPr>
                <p:cNvPr id="197" name="Google Shape;356;p41"/>
                <p:cNvSpPr/>
                <p:nvPr/>
              </p:nvSpPr>
              <p:spPr>
                <a:xfrm>
                  <a:off x="4006080" y="3537720"/>
                  <a:ext cx="422280" cy="228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1440" bIns="91440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0" i="1" lang="en" sz="21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a</a:t>
                  </a:r>
                  <a:endParaRPr b="0" lang="en-US" sz="2100" spc="-1" strike="noStrike">
                    <a:latin typeface="Arial"/>
                  </a:endParaRPr>
                </a:p>
              </p:txBody>
            </p:sp>
            <p:sp>
              <p:nvSpPr>
                <p:cNvPr id="198" name="Google Shape;357;p41"/>
                <p:cNvSpPr/>
                <p:nvPr/>
              </p:nvSpPr>
              <p:spPr>
                <a:xfrm flipH="1" rot="10800000">
                  <a:off x="4339440" y="3171600"/>
                  <a:ext cx="1321920" cy="833760"/>
                </a:xfrm>
                <a:custGeom>
                  <a:avLst/>
                  <a:gdLst/>
                  <a:ah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99" name="Google Shape;358;p41"/>
              <p:cNvSpPr/>
              <p:nvPr/>
            </p:nvSpPr>
            <p:spPr>
              <a:xfrm>
                <a:off x="4188600" y="3934800"/>
                <a:ext cx="144360" cy="1350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59595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200" name="Google Shape;359;p41"/>
              <p:cNvGrpSpPr/>
              <p:nvPr/>
            </p:nvGrpSpPr>
            <p:grpSpPr>
              <a:xfrm>
                <a:off x="7015320" y="3839400"/>
                <a:ext cx="785160" cy="731160"/>
                <a:chOff x="7015320" y="3839400"/>
                <a:chExt cx="785160" cy="731160"/>
              </a:xfrm>
            </p:grpSpPr>
            <p:grpSp>
              <p:nvGrpSpPr>
                <p:cNvPr id="201" name="Google Shape;360;p41"/>
                <p:cNvGrpSpPr/>
                <p:nvPr/>
              </p:nvGrpSpPr>
              <p:grpSpPr>
                <a:xfrm>
                  <a:off x="7263000" y="4298760"/>
                  <a:ext cx="537480" cy="271800"/>
                  <a:chOff x="7263000" y="4298760"/>
                  <a:chExt cx="537480" cy="271800"/>
                </a:xfrm>
              </p:grpSpPr>
              <p:sp>
                <p:nvSpPr>
                  <p:cNvPr id="202" name="Google Shape;361;p41"/>
                  <p:cNvSpPr/>
                  <p:nvPr/>
                </p:nvSpPr>
                <p:spPr>
                  <a:xfrm>
                    <a:off x="7263000" y="4432320"/>
                    <a:ext cx="149040" cy="13824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59595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03" name="Google Shape;362;p41"/>
                  <p:cNvSpPr/>
                  <p:nvPr/>
                </p:nvSpPr>
                <p:spPr>
                  <a:xfrm>
                    <a:off x="7365600" y="4298760"/>
                    <a:ext cx="434880" cy="23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91440" bIns="91440">
                    <a:no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</a:tabLst>
                    </a:pPr>
                    <a:r>
                      <a:rPr b="0" i="1" lang="en" sz="2100" spc="-1" strike="noStrike">
                        <a:solidFill>
                          <a:srgbClr val="000000"/>
                        </a:solidFill>
                        <a:latin typeface="Arial"/>
                        <a:ea typeface="Arial"/>
                      </a:rPr>
                      <a:t>d</a:t>
                    </a:r>
                    <a:endParaRPr b="0" lang="en-US" sz="2100" spc="-1" strike="noStrike">
                      <a:latin typeface="Arial"/>
                    </a:endParaRPr>
                  </a:p>
                </p:txBody>
              </p:sp>
            </p:grpSp>
            <p:sp>
              <p:nvSpPr>
                <p:cNvPr id="204" name="Google Shape;363;p41"/>
                <p:cNvSpPr/>
                <p:nvPr/>
              </p:nvSpPr>
              <p:spPr>
                <a:xfrm>
                  <a:off x="7015320" y="3839400"/>
                  <a:ext cx="318960" cy="586800"/>
                </a:xfrm>
                <a:custGeom>
                  <a:avLst/>
                  <a:gdLst/>
                  <a:ah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28575">
                  <a:solidFill>
                    <a:srgbClr val="666666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05" name="Google Shape;364;p41"/>
              <p:cNvSpPr/>
              <p:nvPr/>
            </p:nvSpPr>
            <p:spPr>
              <a:xfrm>
                <a:off x="5795640" y="3215160"/>
                <a:ext cx="1461240" cy="12834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Application>LibreOffice/7.1.3.2$Windows_X86_64 LibreOffice_project/47f78053abe362b9384784d31a6e56f8511eb1c1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2024-03-25T22:10:10Z</dcterms:modified>
  <cp:revision>17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