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6" r:id="rId2"/>
    <p:sldId id="335" r:id="rId3"/>
    <p:sldId id="295" r:id="rId4"/>
    <p:sldId id="298" r:id="rId5"/>
    <p:sldId id="296" r:id="rId6"/>
    <p:sldId id="297" r:id="rId7"/>
    <p:sldId id="294" r:id="rId8"/>
    <p:sldId id="300" r:id="rId9"/>
    <p:sldId id="301" r:id="rId10"/>
    <p:sldId id="317" r:id="rId11"/>
    <p:sldId id="336" r:id="rId12"/>
    <p:sldId id="337" r:id="rId13"/>
    <p:sldId id="302" r:id="rId14"/>
    <p:sldId id="338" r:id="rId15"/>
    <p:sldId id="339" r:id="rId16"/>
    <p:sldId id="315" r:id="rId17"/>
    <p:sldId id="316" r:id="rId18"/>
    <p:sldId id="304" r:id="rId19"/>
    <p:sldId id="309" r:id="rId20"/>
    <p:sldId id="310" r:id="rId21"/>
    <p:sldId id="305" r:id="rId22"/>
    <p:sldId id="311" r:id="rId23"/>
    <p:sldId id="312" r:id="rId24"/>
    <p:sldId id="306" r:id="rId25"/>
    <p:sldId id="334" r:id="rId26"/>
    <p:sldId id="340" r:id="rId27"/>
    <p:sldId id="313" r:id="rId28"/>
    <p:sldId id="344" r:id="rId29"/>
    <p:sldId id="341" r:id="rId30"/>
    <p:sldId id="307" r:id="rId31"/>
    <p:sldId id="308" r:id="rId32"/>
    <p:sldId id="331" r:id="rId33"/>
    <p:sldId id="329" r:id="rId34"/>
    <p:sldId id="332" r:id="rId35"/>
    <p:sldId id="342" r:id="rId36"/>
    <p:sldId id="330" r:id="rId37"/>
    <p:sldId id="29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66" d="100"/>
          <a:sy n="66" d="100"/>
        </p:scale>
        <p:origin x="-149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A5660-2911-4780-95D5-40F13360CFD0}" type="datetimeFigureOut">
              <a:rPr lang="en-US" smtClean="0"/>
              <a:t>5/7/2012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0675C-3F91-49EC-873E-BBDEBD226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Paradoxically, a proper analysis of the degree distribution had been</a:t>
            </a:r>
            <a:r>
              <a:rPr lang="en-US" baseline="0" dirty="0" smtClean="0"/>
              <a:t> missing from the literature. See the references in our paper for more.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675C-3F91-49EC-873E-BBDEBD2266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7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Again,</a:t>
            </a:r>
            <a:r>
              <a:rPr lang="en-US" baseline="0" dirty="0" smtClean="0"/>
              <a:t> the diameter had not been properly analyzed.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675C-3F91-49EC-873E-BBDEBD2266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Another</a:t>
            </a:r>
            <a:r>
              <a:rPr lang="en-US" baseline="0" dirty="0" smtClean="0"/>
              <a:t> perspective which gives more refined results …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40675C-3F91-49EC-873E-BBDEBD2266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0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9D13D-8944-4F05-8462-947B5ACFD344}" type="datetime1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38CD6-255C-4D6B-A132-4FB6F7C7FF6D}" type="datetime1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BF860-31A7-4111-ADC6-9A39989A8A51}" type="datetime1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2B2A8-4547-4302-A562-17E2E93C1288}" type="datetime1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DE544-9472-4C76-872C-750ABE7B188C}" type="datetime1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8124-69EA-4A8F-94FA-9600E66FC235}" type="datetime1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43464-BA33-449C-9F49-F870F60F2F00}" type="datetime1">
              <a:rPr lang="en-US" smtClean="0"/>
              <a:t>5/7/2012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85B19-CCB0-4A24-906E-CD1D5A6BF4D3}" type="datetime1">
              <a:rPr lang="en-US" smtClean="0"/>
              <a:t>5/7/2012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C2F03-7AAD-463F-B40A-86B705753216}" type="datetime1">
              <a:rPr lang="en-US" smtClean="0"/>
              <a:t>5/7/2012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98400-FC46-4ACC-9509-78CEC64B3393}" type="datetime1">
              <a:rPr lang="en-US" smtClean="0"/>
              <a:t>5/7/2012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DFB766F-FD39-4A54-A3B9-660861E0D1D0}" type="datetime1">
              <a:rPr lang="en-US" smtClean="0"/>
              <a:t>5/7/2012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5C6F06B-229D-4582-B2EB-10B4366CDB13}" type="datetime1">
              <a:rPr lang="en-US" smtClean="0"/>
              <a:t>5/7/2012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916929C-BD29-4A33-BBBB-ED37A3C5D2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f1p@random.math.cmu.edu" TargetMode="External"/><Relationship Id="rId2" Type="http://schemas.openxmlformats.org/officeDocument/2006/relationships/hyperlink" Target="http://www.math.cmu.edu/~ctsourak/ra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jpeg"/><Relationship Id="rId4" Type="http://schemas.openxmlformats.org/officeDocument/2006/relationships/hyperlink" Target="mailto:ctsourak@math.cmu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895600"/>
            <a:ext cx="8686800" cy="21336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On Certain Properties of </a:t>
            </a:r>
            <a:r>
              <a:rPr lang="en-US" dirty="0"/>
              <a:t>Random Apollonian Networks </a:t>
            </a:r>
            <a:r>
              <a:rPr lang="en-US" b="0" dirty="0"/>
              <a:t/>
            </a:r>
            <a:br>
              <a:rPr lang="en-US" b="0" dirty="0"/>
            </a:br>
            <a:r>
              <a:rPr lang="en-US" sz="2900" dirty="0">
                <a:hlinkClick r:id="rId2"/>
              </a:rPr>
              <a:t>http://www.math.cmu.edu/~ctsourak/ran.html</a:t>
            </a:r>
            <a:endParaRPr lang="en-US" sz="29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14400"/>
            <a:ext cx="8534400" cy="2209800"/>
          </a:xfrm>
        </p:spPr>
        <p:txBody>
          <a:bodyPr>
            <a:normAutofit fontScale="40000" lnSpcReduction="20000"/>
          </a:bodyPr>
          <a:lstStyle/>
          <a:p>
            <a:r>
              <a:rPr lang="en-US" sz="2800" dirty="0" smtClean="0"/>
              <a:t>                      </a:t>
            </a:r>
          </a:p>
          <a:p>
            <a:endParaRPr lang="en-US" sz="5100" b="1" dirty="0" smtClean="0"/>
          </a:p>
          <a:p>
            <a:endParaRPr lang="en-US" sz="5100" b="1" dirty="0"/>
          </a:p>
          <a:p>
            <a:r>
              <a:rPr lang="en-US" sz="5100" b="1" dirty="0" smtClean="0"/>
              <a:t>		          </a:t>
            </a:r>
            <a:r>
              <a:rPr lang="en-US" sz="8000" b="1" dirty="0" smtClean="0"/>
              <a:t>        Alan Frieze </a:t>
            </a:r>
          </a:p>
          <a:p>
            <a:r>
              <a:rPr lang="en-US" sz="8000" b="1" dirty="0" smtClean="0"/>
              <a:t>                 </a:t>
            </a:r>
            <a:r>
              <a:rPr lang="en-US" sz="8000" b="1" dirty="0" smtClean="0">
                <a:hlinkClick r:id="rId3"/>
              </a:rPr>
              <a:t>af1p@random.math.cmu.edu</a:t>
            </a:r>
            <a:endParaRPr lang="en-US" sz="8000" b="1" dirty="0" smtClean="0"/>
          </a:p>
          <a:p>
            <a:r>
              <a:rPr lang="en-US" sz="8000" b="1" dirty="0"/>
              <a:t> </a:t>
            </a:r>
            <a:r>
              <a:rPr lang="en-US" sz="8000" b="1" dirty="0" smtClean="0"/>
              <a:t>             Charalampos (Babis) E. Tsourakakis</a:t>
            </a:r>
          </a:p>
          <a:p>
            <a:r>
              <a:rPr lang="en-US" sz="8000" b="1" dirty="0" smtClean="0"/>
              <a:t>	           </a:t>
            </a:r>
            <a:r>
              <a:rPr lang="en-US" sz="8000" b="1" dirty="0" smtClean="0">
                <a:hlinkClick r:id="rId4"/>
              </a:rPr>
              <a:t>ctsourak@math.cmu.edu</a:t>
            </a:r>
            <a:endParaRPr lang="en-US" sz="8000" b="1" dirty="0" smtClean="0"/>
          </a:p>
          <a:p>
            <a:endParaRPr lang="en-US" sz="8000" b="1" dirty="0"/>
          </a:p>
        </p:txBody>
      </p:sp>
      <p:pic>
        <p:nvPicPr>
          <p:cNvPr id="4" name="Picture 17" descr="wordmark7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76994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76994"/>
            <a:ext cx="1190625" cy="12858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334000"/>
            <a:ext cx="373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             WAW 2012</a:t>
            </a:r>
          </a:p>
          <a:p>
            <a:r>
              <a:rPr lang="en-US" sz="3200" dirty="0" smtClean="0"/>
              <a:t>           	  22 June ‘12</a:t>
            </a:r>
            <a:endParaRPr lang="en-US" sz="2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Apollonian Networks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8872" indent="0">
                  <a:buNone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≥0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Number of vertices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t</a:t>
                </a:r>
                <a:r>
                  <a:rPr lang="en-US" baseline="-25000" dirty="0"/>
                  <a:t> </a:t>
                </a:r>
                <a:r>
                  <a:rPr lang="en-US" dirty="0" smtClean="0"/>
                  <a:t>=t+3</a:t>
                </a:r>
                <a:endParaRPr lang="en-US" dirty="0"/>
              </a:p>
              <a:p>
                <a:r>
                  <a:rPr lang="en-US" dirty="0"/>
                  <a:t>Number of vertices 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=3t+3</a:t>
                </a:r>
              </a:p>
              <a:p>
                <a:r>
                  <a:rPr lang="en-US" dirty="0"/>
                  <a:t>Number of </a:t>
                </a:r>
                <a:r>
                  <a:rPr lang="en-US" dirty="0" smtClean="0"/>
                  <a:t>faces F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=2t+1</a:t>
                </a:r>
              </a:p>
              <a:p>
                <a:pPr marL="118872" indent="0">
                  <a:buNone/>
                </a:pPr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Note that a RAN is a maximal planar graph since for any planar graph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≤3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−6=3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+3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b="1" dirty="0" smtClean="0"/>
              <a:t>Degree Distribution</a:t>
            </a:r>
          </a:p>
          <a:p>
            <a:r>
              <a:rPr lang="en-US" dirty="0" smtClean="0"/>
              <a:t>Diameter  </a:t>
            </a:r>
          </a:p>
          <a:p>
            <a:r>
              <a:rPr lang="en-US" dirty="0" smtClean="0"/>
              <a:t>Highest Degrees </a:t>
            </a:r>
          </a:p>
          <a:p>
            <a:r>
              <a:rPr lang="en-US" dirty="0" smtClean="0"/>
              <a:t>Eigenvalues </a:t>
            </a:r>
          </a:p>
          <a:p>
            <a:r>
              <a:rPr lang="en-US" dirty="0" smtClean="0"/>
              <a:t>Open Problems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Distribution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775191"/>
                <a:ext cx="8610600" cy="462560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:r>
                  <a:rPr lang="en-US" dirty="0" err="1" smtClean="0"/>
                  <a:t>N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(t</a:t>
                </a:r>
                <a:r>
                  <a:rPr lang="en-US" dirty="0"/>
                  <a:t>)=</a:t>
                </a:r>
                <a:r>
                  <a:rPr lang="en-US" dirty="0" smtClean="0"/>
                  <a:t>E[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(t</a:t>
                </a:r>
                <a:r>
                  <a:rPr lang="en-US" dirty="0"/>
                  <a:t>)]=expected </a:t>
                </a:r>
                <a:r>
                  <a:rPr lang="en-US" dirty="0" smtClean="0"/>
                  <a:t>#vertices of degree k at time t. Then: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+1−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b="0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𝑘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+1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marL="118872" indent="0">
                  <a:buNone/>
                </a:pPr>
                <a:r>
                  <a:rPr lang="en-US" dirty="0" smtClean="0"/>
                  <a:t>Solving the recurrence results </a:t>
                </a:r>
                <a:r>
                  <a:rPr lang="en-US" dirty="0" smtClean="0"/>
                  <a:t>in a power law with “slope 3”.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775191"/>
                <a:ext cx="8610600" cy="4625609"/>
              </a:xfrm>
              <a:blipFill rotWithShape="1">
                <a:blip r:embed="rId3"/>
                <a:stretch>
                  <a:fillRect l="-921" t="-659" r="-2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3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Degree </a:t>
            </a:r>
            <a:r>
              <a:rPr lang="en-US" dirty="0" smtClean="0"/>
              <a:t>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775191"/>
                <a:ext cx="8610600" cy="462560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Z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(t)=#of </a:t>
                </a:r>
                <a:r>
                  <a:rPr lang="en-US" dirty="0"/>
                  <a:t>vertices of degree </a:t>
                </a:r>
                <a:r>
                  <a:rPr lang="en-US" dirty="0" smtClean="0"/>
                  <a:t>k </a:t>
                </a:r>
                <a:r>
                  <a:rPr lang="en-US" dirty="0"/>
                  <a:t>at time </a:t>
                </a:r>
                <a:r>
                  <a:rPr lang="en-US" dirty="0" smtClean="0"/>
                  <a:t>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≥3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3</m:t>
                        </m:r>
                        <m:r>
                          <a:rPr lang="en-US" i="1" dirty="0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US" b="0" i="1" dirty="0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24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+1)(</m:t>
                        </m:r>
                        <m:r>
                          <a:rPr lang="en-US" b="0" i="1" dirty="0" smtClean="0">
                            <a:latin typeface="Cambria Math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/>
                          </a:rPr>
                          <m:t>+2)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≥6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For t sufficiently large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|≤3.6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 smtClean="0"/>
                  <a:t>Furthermore, for all possible degrees k  </a:t>
                </a:r>
                <a:endParaRPr lang="en-US" b="0" i="0" dirty="0" smtClean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Prob</m:t>
                    </m:r>
                    <m:d>
                      <m:dPr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|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Z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k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t</m:t>
                            </m:r>
                          </m:e>
                        </m:d>
                        <m:r>
                          <a:rPr lang="en-US" b="0" i="0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≥10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/>
                          </a:rPr>
                          <m:t>𝑡𝑙𝑜𝑔</m:t>
                        </m:r>
                        <m:r>
                          <a:rPr 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rad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a:rPr lang="en-US" b="0" i="1" smtClean="0">
                        <a:latin typeface="Cambria Math"/>
                      </a:rPr>
                      <m:t>𝑜</m:t>
                    </m:r>
                    <m:r>
                      <a:rPr lang="en-US" b="0" i="1" smtClean="0"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pPr marL="118872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775191"/>
                <a:ext cx="8610600" cy="4625609"/>
              </a:xfrm>
              <a:blipFill rotWithShape="1">
                <a:blip r:embed="rId2"/>
                <a:stretch>
                  <a:fillRect l="-71"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Simulation (10000 vertices, results averaged over 10 runs, 10 smallest degrees </a:t>
            </a:r>
            <a:r>
              <a:rPr lang="en-US" sz="3200" dirty="0" smtClean="0"/>
              <a:t>shown) 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44063"/>
              </p:ext>
            </p:extLst>
          </p:nvPr>
        </p:nvGraphicFramePr>
        <p:xfrm>
          <a:off x="457200" y="1950402"/>
          <a:ext cx="8229600" cy="427482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effectLst/>
                        </a:rPr>
                        <a:t>Degree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605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5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Theorem</a:t>
                      </a:r>
                      <a:endParaRPr lang="en-US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b="1" dirty="0">
                          <a:effectLst/>
                        </a:rPr>
                        <a:t>Simulation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3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0.4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0.3982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4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0.2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5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0.2017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5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5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0.1143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605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5A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0.1143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8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6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A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0.0714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0.0715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3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9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7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0.0476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3094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0.0476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109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9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90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8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1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93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0.0333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5C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0.0332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E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0B0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07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9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8093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093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9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0.0242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7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0.0243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107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07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07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7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10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709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95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0BE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0.0182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310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0.0179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7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7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7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0B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11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F0BE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0BE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0.0140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76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0.0137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60B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60B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60B2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7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12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9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B10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>
                          <a:effectLst/>
                        </a:rPr>
                        <a:t>0.0110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7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092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dirty="0">
                          <a:effectLst/>
                        </a:rPr>
                        <a:t>0.0111</a:t>
                      </a:r>
                    </a:p>
                  </a:txBody>
                  <a:tcPr marL="114300" marR="114300" marT="57150" marB="57150" anchor="ctr">
                    <a:lnL w="9525" cap="flat" cmpd="sng" algn="ctr">
                      <a:solidFill>
                        <a:srgbClr val="C07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7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7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7C0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3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b="1" dirty="0" smtClean="0"/>
              <a:t>Diameter  </a:t>
            </a:r>
          </a:p>
          <a:p>
            <a:r>
              <a:rPr lang="en-US" dirty="0" smtClean="0"/>
              <a:t>Highest Degrees </a:t>
            </a:r>
          </a:p>
          <a:p>
            <a:r>
              <a:rPr lang="en-US" dirty="0" smtClean="0"/>
              <a:t>Eigenvalues </a:t>
            </a:r>
          </a:p>
          <a:p>
            <a:r>
              <a:rPr lang="en-US" dirty="0" smtClean="0"/>
              <a:t>Open Problems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1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52538"/>
            <a:ext cx="4191000" cy="36473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4494" y="1600200"/>
            <a:ext cx="9059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Depth of a face (recursively): Let </a:t>
            </a:r>
            <a:r>
              <a:rPr lang="el-GR" sz="2800" dirty="0" smtClean="0"/>
              <a:t>α </a:t>
            </a:r>
            <a:r>
              <a:rPr lang="en-US" sz="2800" dirty="0" smtClean="0"/>
              <a:t>be the initial face, then depth(</a:t>
            </a:r>
            <a:r>
              <a:rPr lang="el-GR" sz="2800" dirty="0" smtClean="0"/>
              <a:t>α)=1</a:t>
            </a:r>
            <a:r>
              <a:rPr lang="en-US" sz="2800" dirty="0" smtClean="0"/>
              <a:t>. For a face </a:t>
            </a:r>
            <a:r>
              <a:rPr lang="el-GR" sz="2800" dirty="0" smtClean="0"/>
              <a:t>β </a:t>
            </a:r>
            <a:r>
              <a:rPr lang="en-US" sz="2800" dirty="0" smtClean="0"/>
              <a:t>created by picking face </a:t>
            </a:r>
            <a:r>
              <a:rPr lang="el-GR" sz="2800" dirty="0" smtClean="0"/>
              <a:t>γ </a:t>
            </a:r>
            <a:r>
              <a:rPr lang="en-US" sz="2800" dirty="0" smtClean="0"/>
              <a:t>depth</a:t>
            </a:r>
            <a:r>
              <a:rPr lang="el-GR" sz="2800" dirty="0" smtClean="0"/>
              <a:t>(β)=</a:t>
            </a:r>
            <a:r>
              <a:rPr lang="en-US" sz="2800" dirty="0" smtClean="0"/>
              <a:t>depth</a:t>
            </a:r>
            <a:r>
              <a:rPr lang="el-GR" sz="2800" dirty="0" smtClean="0"/>
              <a:t>(γ)+1</a:t>
            </a:r>
            <a:r>
              <a:rPr lang="en-US" sz="2800" dirty="0" smtClean="0"/>
              <a:t>.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	                                                  e.g.,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269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775191"/>
                <a:ext cx="8686800" cy="4625609"/>
              </a:xfrm>
            </p:spPr>
            <p:txBody>
              <a:bodyPr>
                <a:noAutofit/>
              </a:bodyPr>
              <a:lstStyle/>
              <a:p>
                <a:r>
                  <a:rPr lang="en-US" sz="2800" dirty="0" smtClean="0"/>
                  <a:t>Note that if k* is the maximum depth of a face at time t, then </a:t>
                </a:r>
                <a:r>
                  <a:rPr lang="en-US" sz="2800" dirty="0" err="1" smtClean="0"/>
                  <a:t>diam</a:t>
                </a:r>
                <a:r>
                  <a:rPr lang="en-US" sz="2800" dirty="0" smtClean="0"/>
                  <a:t>(</a:t>
                </a:r>
                <a:r>
                  <a:rPr lang="en-US" sz="2800" dirty="0" err="1" smtClean="0"/>
                  <a:t>G</a:t>
                </a:r>
                <a:r>
                  <a:rPr lang="en-US" sz="2800" baseline="-25000" dirty="0" err="1" smtClean="0"/>
                  <a:t>t</a:t>
                </a:r>
                <a:r>
                  <a:rPr lang="en-US" sz="2800" dirty="0" smtClean="0"/>
                  <a:t>)=O(k*).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Let F</a:t>
                </a:r>
                <a:r>
                  <a:rPr lang="en-US" sz="2800" baseline="-25000" dirty="0" smtClean="0"/>
                  <a:t>t</a:t>
                </a:r>
                <a:r>
                  <a:rPr lang="en-US" sz="2800" dirty="0" smtClean="0"/>
                  <a:t>(k)=#faces of depth k at time t. Then,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 smtClean="0"/>
                  <a:t> is equal to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1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7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7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700" b="0" i="1" smtClean="0">
                              <a:latin typeface="Cambria Math"/>
                            </a:rPr>
                            <m:t>&lt;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700" b="0" i="1" smtClean="0">
                              <a:latin typeface="Cambria Math"/>
                            </a:rPr>
                            <m:t>&lt;..&lt;</m:t>
                          </m:r>
                          <m:sSub>
                            <m:sSubPr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700" b="0" i="1" smtClean="0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700" b="0" i="1" smtClean="0">
                              <a:latin typeface="Cambria Math"/>
                            </a:rPr>
                            <m:t>≤</m:t>
                          </m:r>
                          <m:r>
                            <a:rPr lang="en-US" sz="2700" b="0" i="1" smtClean="0">
                              <a:latin typeface="Cambria Math"/>
                            </a:rPr>
                            <m:t>𝑡</m:t>
                          </m:r>
                        </m:sub>
                        <m:sup/>
                        <m:e>
                          <m:eqArr>
                            <m:eqArrPr>
                              <m:ctrlPr>
                                <a:rPr lang="en-US" sz="27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700" b="0" i="1" smtClean="0"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𝑘</m:t>
                                  </m:r>
                                </m:sup>
                                <m:e>
                                  <m:f>
                                    <m:fPr>
                                      <m:ctrlPr>
                                        <a:rPr lang="en-US" sz="27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7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7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e>
                                        <m:sub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700" b="0" i="1" smtClean="0">
                                          <a:latin typeface="Cambria Math"/>
                                        </a:rPr>
                                        <m:t>+1</m:t>
                                      </m:r>
                                    </m:den>
                                  </m:f>
                                </m:e>
                              </m:nary>
                              <m:r>
                                <a:rPr lang="en-US" sz="2700" i="1">
                                  <a:latin typeface="Cambria Math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27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7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700" i="1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700" i="1">
                                      <a:latin typeface="Cambria Math"/>
                                    </a:rPr>
                                    <m:t>!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nary>
                                        <m:naryPr>
                                          <m:chr m:val="∑"/>
                                          <m:ctrlPr>
                                            <a:rPr lang="en-US" sz="2700" i="1" smtClean="0">
                                              <a:latin typeface="Cambria Math"/>
                                            </a:rPr>
                                          </m:ctrlPr>
                                        </m:naryPr>
                                        <m:sub>
                                          <m:r>
                                            <m:rPr>
                                              <m:brk m:alnAt="23"/>
                                            </m:r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=1</m:t>
                                          </m:r>
                                        </m:sub>
                                        <m:sup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</m:sup>
                                        <m:e>
                                          <m:f>
                                            <m:fPr>
                                              <m:ctrlP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  <m:t>2</m:t>
                                              </m:r>
                                              <m: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  <m:t>𝑗</m:t>
                                              </m:r>
                                              <m: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  <m:t>+1</m:t>
                                              </m:r>
                                            </m:den>
                                          </m:f>
                                        </m:e>
                                      </m:nary>
                                    </m:e>
                                  </m:d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sz="2700" b="0" i="1" smtClean="0">
                                  <a:latin typeface="Cambria Math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en-US" sz="27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7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700" b="0" i="1" smtClean="0">
                                              <a:latin typeface="Cambria Math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𝑒𝑙𝑜𝑔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700" b="0" i="1" smtClean="0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</m:num>
                                        <m:den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700" b="0" i="1" smtClean="0"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2700" b="0" i="1" smtClean="0">
                                      <a:latin typeface="Cambria Math"/>
                                    </a:rPr>
                                    <m:t>+1</m:t>
                                  </m:r>
                                </m:sup>
                              </m:sSup>
                            </m:e>
                            <m:e/>
                          </m:eqArr>
                        </m:e>
                      </m:nary>
                    </m:oMath>
                  </m:oMathPara>
                </a14:m>
                <a:endParaRPr lang="en-US" sz="2700" b="0" dirty="0" smtClean="0"/>
              </a:p>
              <a:p>
                <a:pPr marL="118872" indent="0">
                  <a:buNone/>
                </a:pPr>
                <a:r>
                  <a:rPr lang="en-US" sz="2800" dirty="0" smtClean="0"/>
                  <a:t>Therefore by a first moment argument k*=O(log(t)) </a:t>
                </a:r>
                <a:r>
                  <a:rPr lang="en-US" sz="2800" i="1" dirty="0" err="1" smtClean="0"/>
                  <a:t>whp</a:t>
                </a:r>
                <a:r>
                  <a:rPr lang="en-US" sz="2800" dirty="0" smtClean="0"/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75191"/>
                <a:ext cx="8686800" cy="4625609"/>
              </a:xfrm>
              <a:blipFill rotWithShape="1">
                <a:blip r:embed="rId3"/>
                <a:stretch>
                  <a:fillRect l="-491" t="-132" r="-4912" b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8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Bijection</a:t>
            </a:r>
            <a:r>
              <a:rPr lang="en-US" dirty="0"/>
              <a:t> with random ternary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18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92943"/>
            <a:ext cx="749162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6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Bijection</a:t>
            </a:r>
            <a:r>
              <a:rPr lang="en-US" dirty="0"/>
              <a:t> with random ternary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19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077200" cy="513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54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dirty="0" smtClean="0"/>
              <a:t>Diameter  </a:t>
            </a:r>
          </a:p>
          <a:p>
            <a:r>
              <a:rPr lang="en-US" dirty="0" smtClean="0"/>
              <a:t>Highest Degrees </a:t>
            </a:r>
          </a:p>
          <a:p>
            <a:r>
              <a:rPr lang="en-US" dirty="0" smtClean="0"/>
              <a:t>Eigenvalues </a:t>
            </a:r>
          </a:p>
          <a:p>
            <a:r>
              <a:rPr lang="en-US" dirty="0" smtClean="0"/>
              <a:t>Open Problems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3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Bijection</a:t>
            </a:r>
            <a:r>
              <a:rPr lang="en-US" dirty="0"/>
              <a:t> with random ternary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20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8153400" cy="49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50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Bijection</a:t>
            </a:r>
            <a:r>
              <a:rPr lang="en-US" dirty="0"/>
              <a:t> with random ternary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21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45774"/>
            <a:ext cx="8410575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914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Bijection</a:t>
            </a:r>
            <a:r>
              <a:rPr lang="en-US" dirty="0"/>
              <a:t> with random ternary trees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153400" cy="482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7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Bijection</a:t>
            </a:r>
            <a:r>
              <a:rPr lang="en-US" dirty="0" smtClean="0"/>
              <a:t> with random ternary trees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23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1"/>
            <a:ext cx="8360228" cy="505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7885" y="1524000"/>
            <a:ext cx="8374743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2062556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33311"/>
            <a:ext cx="1905000" cy="1428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076575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Broutin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77671" y="3104368"/>
            <a:ext cx="107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Devroye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86324" y="1679754"/>
            <a:ext cx="4857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 Deviations for the Weighted </a:t>
            </a:r>
          </a:p>
          <a:p>
            <a:r>
              <a:rPr lang="en-US" sz="2400" dirty="0" smtClean="0"/>
              <a:t>Height of an Extended Class of Trees.</a:t>
            </a:r>
          </a:p>
          <a:p>
            <a:r>
              <a:rPr lang="en-US" sz="2400" dirty="0" err="1" smtClean="0"/>
              <a:t>Algorithmica</a:t>
            </a:r>
            <a:r>
              <a:rPr lang="en-US" sz="2400" dirty="0" smtClean="0"/>
              <a:t> 2006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3543" y="3657600"/>
                <a:ext cx="9249648" cy="2677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The depth of  the random ternary tree T in probability </a:t>
                </a:r>
              </a:p>
              <a:p>
                <a:r>
                  <a:rPr lang="en-US" sz="2800" dirty="0" smtClean="0"/>
                  <a:t>is  </a:t>
                </a:r>
                <a:r>
                  <a:rPr lang="el-GR" sz="2800" dirty="0" smtClean="0"/>
                  <a:t>ρ/2 </a:t>
                </a:r>
                <a:r>
                  <a:rPr lang="en-US" sz="2800" dirty="0" smtClean="0"/>
                  <a:t>log(t)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where 1/</a:t>
                </a:r>
                <a:r>
                  <a:rPr lang="el-GR" sz="2800" dirty="0" smtClean="0"/>
                  <a:t>ρ=η </a:t>
                </a:r>
                <a:r>
                  <a:rPr lang="en-US" sz="2800" dirty="0" smtClean="0"/>
                  <a:t>is the unique solution greater than 1</a:t>
                </a:r>
              </a:p>
              <a:p>
                <a:r>
                  <a:rPr lang="en-US" sz="2800" dirty="0"/>
                  <a:t>o</a:t>
                </a:r>
                <a:r>
                  <a:rPr lang="en-US" sz="2800" dirty="0" smtClean="0"/>
                  <a:t>f the equation </a:t>
                </a:r>
                <a:r>
                  <a:rPr lang="el-GR" sz="2800" dirty="0"/>
                  <a:t> </a:t>
                </a:r>
                <a:r>
                  <a:rPr lang="el-GR" sz="2800" dirty="0" smtClean="0"/>
                  <a:t>η-1-</a:t>
                </a:r>
                <a:r>
                  <a:rPr lang="en-US" sz="2800" dirty="0" smtClean="0"/>
                  <a:t>log(</a:t>
                </a:r>
                <a:r>
                  <a:rPr lang="el-GR" sz="2800" dirty="0" smtClean="0"/>
                  <a:t>η)=</a:t>
                </a:r>
                <a:r>
                  <a:rPr lang="en-US" sz="2800" dirty="0" smtClean="0"/>
                  <a:t>log(3).</a:t>
                </a:r>
              </a:p>
              <a:p>
                <a:endParaRPr lang="en-US" sz="2800" dirty="0"/>
              </a:p>
              <a:p>
                <a:r>
                  <a:rPr lang="en-US" sz="2800" dirty="0" smtClean="0"/>
                  <a:t>Therefore we obtain an upper bound in probability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𝑑𝑖𝑎𝑚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≤</m:t>
                      </m:r>
                      <m:r>
                        <a:rPr lang="el-GR" sz="2800" b="0" i="1" smtClean="0">
                          <a:latin typeface="Cambria Math"/>
                        </a:rPr>
                        <m:t>𝜌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log</m:t>
                      </m:r>
                      <m:r>
                        <a:rPr lang="en-US" sz="2800" b="0" i="1" smtClean="0">
                          <a:latin typeface="Cambria Math"/>
                        </a:rPr>
                        <m:t>⁡(</m:t>
                      </m:r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3" y="3657600"/>
                <a:ext cx="9249648" cy="2677656"/>
              </a:xfrm>
              <a:prstGeom prst="rect">
                <a:avLst/>
              </a:prstGeom>
              <a:blipFill rotWithShape="1">
                <a:blip r:embed="rId4"/>
                <a:stretch>
                  <a:fillRect l="-1318" t="-2050" r="-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87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Diameter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cannot be used though to get a lower bound:</a:t>
            </a:r>
          </a:p>
          <a:p>
            <a:pPr marL="11887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95599"/>
            <a:ext cx="8060992" cy="33528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15800" y="5638799"/>
            <a:ext cx="345479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Diameter=2,</a:t>
            </a:r>
          </a:p>
          <a:p>
            <a:r>
              <a:rPr lang="en-US" sz="2800" dirty="0" smtClean="0"/>
              <a:t>Depth arbitrarily large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55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dirty="0" smtClean="0"/>
              <a:t>Diameter  </a:t>
            </a:r>
          </a:p>
          <a:p>
            <a:r>
              <a:rPr lang="en-US" b="1" dirty="0" smtClean="0"/>
              <a:t>Highest Degrees </a:t>
            </a:r>
          </a:p>
          <a:p>
            <a:r>
              <a:rPr lang="en-US" dirty="0" smtClean="0"/>
              <a:t>Eigenvalues </a:t>
            </a:r>
          </a:p>
          <a:p>
            <a:r>
              <a:rPr lang="en-US" dirty="0" smtClean="0"/>
              <a:t>Open Problems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Degrees, Main Result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118872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l-GR" b="0" i="0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a:rPr lang="el-GR" b="0" i="0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…≥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r>
                  <a:rPr lang="en-US" dirty="0" smtClean="0"/>
                  <a:t> be the k highest degrees of the RAN </a:t>
                </a:r>
                <a:r>
                  <a:rPr lang="en-US" dirty="0" err="1" smtClean="0"/>
                  <a:t>G</a:t>
                </a:r>
                <a:r>
                  <a:rPr lang="en-US" baseline="-25000" dirty="0" err="1" smtClean="0"/>
                  <a:t>t</a:t>
                </a:r>
                <a:r>
                  <a:rPr lang="en-US" dirty="0" smtClean="0"/>
                  <a:t> where k=O(1). Also let f(t) be a function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en-US" sz="2800" b="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2800" b="0" i="1" smtClean="0">
                            <a:latin typeface="Cambria Math"/>
                          </a:rPr>
                          <m:t>→∞</m:t>
                        </m:r>
                      </m:e>
                    </m:groupChr>
                    <m:r>
                      <a:rPr lang="en-US" sz="2800" b="0" i="1" smtClean="0">
                        <a:latin typeface="Cambria Math"/>
                      </a:rPr>
                      <m:t>+∞</m:t>
                    </m:r>
                    <m:r>
                      <a:rPr lang="en-US" sz="28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n-US" dirty="0" smtClean="0"/>
                  <a:t> Then </a:t>
                </a:r>
                <a:r>
                  <a:rPr lang="en-US" i="1" dirty="0" err="1" smtClean="0"/>
                  <a:t>whp</a:t>
                </a:r>
                <a:r>
                  <a:rPr lang="en-US" dirty="0" smtClean="0"/>
                  <a:t> 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</m:e>
                      </m:rad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118872" indent="0">
                  <a:buNone/>
                </a:pPr>
                <a:endParaRPr lang="en-US" dirty="0"/>
              </a:p>
              <a:p>
                <a:pPr marL="118872" indent="0">
                  <a:buNone/>
                </a:pPr>
                <a:r>
                  <a:rPr lang="en-US" dirty="0" smtClean="0"/>
                  <a:t>and for i=2,..,k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𝑡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𝑓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i="1">
                              <a:latin typeface="Cambria Math"/>
                            </a:rPr>
                            <m:t>𝑡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Proof techniques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" y="2819400"/>
            <a:ext cx="3316355" cy="2971800"/>
          </a:xfrm>
          <a:ln>
            <a:solidFill>
              <a:schemeClr val="bg2"/>
            </a:solidFill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728977" y="2696496"/>
                <a:ext cx="5334000" cy="4588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/>
                  <a:t>Break up tim</a:t>
                </a:r>
                <a:r>
                  <a:rPr lang="en-US" sz="2400" dirty="0" smtClean="0"/>
                  <a:t>e in periods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/>
                  <a:t>Create appropriate </a:t>
                </a:r>
                <a:r>
                  <a:rPr lang="en-US" sz="2400" dirty="0" err="1" smtClean="0"/>
                  <a:t>supernodes</a:t>
                </a:r>
                <a:r>
                  <a:rPr lang="en-US" sz="2400" dirty="0" smtClean="0"/>
                  <a:t> according to their age.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/>
                  <a:t>Let </a:t>
                </a:r>
                <a:r>
                  <a:rPr lang="en-US" sz="2400" dirty="0" err="1" smtClean="0"/>
                  <a:t>Xt</a:t>
                </a:r>
                <a:r>
                  <a:rPr lang="en-US" sz="2400" dirty="0" smtClean="0"/>
                  <a:t> be the degree of a </a:t>
                </a:r>
                <a:r>
                  <a:rPr lang="en-US" sz="2400" dirty="0" err="1" smtClean="0"/>
                  <a:t>supernode</a:t>
                </a:r>
                <a:r>
                  <a:rPr lang="en-US" sz="2400" dirty="0" smtClean="0"/>
                  <a:t>. Couple RAN process with </a:t>
                </a:r>
                <a:r>
                  <a:rPr lang="en-US" sz="2400" dirty="0" smtClean="0"/>
                  <a:t>a simpler process </a:t>
                </a:r>
                <a:r>
                  <a:rPr lang="en-US" sz="2400" dirty="0" smtClean="0"/>
                  <a:t>Y such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≥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𝑋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𝑌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400" b="0" dirty="0" smtClean="0"/>
              </a:p>
              <a:p>
                <a:pPr/>
                <a:r>
                  <a:rPr lang="en-US" sz="2400" dirty="0" smtClean="0"/>
                  <a:t>        Upper </a:t>
                </a:r>
                <a:r>
                  <a:rPr lang="en-US" sz="2400" dirty="0" smtClean="0"/>
                  <a:t>bound the probability</a:t>
                </a:r>
              </a:p>
              <a:p>
                <a:r>
                  <a:rPr lang="en-US" sz="2400" dirty="0" smtClean="0"/>
                  <a:t>        p</a:t>
                </a:r>
                <a:r>
                  <a:rPr lang="en-US" sz="2400" dirty="0" smtClean="0"/>
                  <a:t>*(r)=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400" b="0" dirty="0" smtClean="0"/>
                  <a:t> 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sz="2400" dirty="0" smtClean="0"/>
                  <a:t>Union bound</a:t>
                </a:r>
                <a:r>
                  <a:rPr lang="en-US" sz="2400" dirty="0"/>
                  <a:t> </a:t>
                </a:r>
                <a:r>
                  <a:rPr lang="en-US" sz="2400" dirty="0" smtClean="0"/>
                  <a:t>and </a:t>
                </a:r>
                <a:r>
                  <a:rPr lang="en-US" sz="2400" b="0" dirty="0" smtClean="0"/>
                  <a:t>k-</a:t>
                </a:r>
                <a:r>
                  <a:rPr lang="en-US" sz="2400" b="0" dirty="0" err="1" smtClean="0"/>
                  <a:t>th</a:t>
                </a:r>
                <a:r>
                  <a:rPr lang="en-US" sz="2400" b="0" dirty="0" smtClean="0"/>
                  <a:t> moment arguments</a:t>
                </a:r>
                <a:endParaRPr lang="en-US" sz="2400" b="0" dirty="0" smtClean="0"/>
              </a:p>
              <a:p>
                <a:endParaRPr lang="en-US" sz="2600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977" y="2696496"/>
                <a:ext cx="5334000" cy="4588885"/>
              </a:xfrm>
              <a:prstGeom prst="rect">
                <a:avLst/>
              </a:prstGeom>
              <a:blipFill rotWithShape="1">
                <a:blip r:embed="rId3"/>
                <a:stretch>
                  <a:fillRect l="-1600" t="-1062" r="-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ight Arrow 14"/>
          <p:cNvSpPr/>
          <p:nvPr/>
        </p:nvSpPr>
        <p:spPr>
          <a:xfrm>
            <a:off x="270948" y="1600200"/>
            <a:ext cx="7425251" cy="6995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722997" y="2283621"/>
                <a:ext cx="19769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97" y="2283621"/>
                <a:ext cx="1976951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004748" y="2299716"/>
                <a:ext cx="16734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log</m:t>
                      </m:r>
                      <m:r>
                        <a:rPr lang="en-US" b="0" i="1" smtClean="0">
                          <a:latin typeface="Cambria Math"/>
                        </a:rPr>
                        <m:t>⁡(</m:t>
                      </m:r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4748" y="2299716"/>
                <a:ext cx="1673471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1871148" y="1600200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229099" y="1600200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671748" y="1576215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6507664" y="2340097"/>
                <a:ext cx="328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64" y="2340097"/>
                <a:ext cx="328167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143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dirty="0" smtClean="0"/>
              <a:t>Diameter  </a:t>
            </a:r>
          </a:p>
          <a:p>
            <a:r>
              <a:rPr lang="en-US" dirty="0" smtClean="0"/>
              <a:t>Highest Degrees </a:t>
            </a:r>
          </a:p>
          <a:p>
            <a:r>
              <a:rPr lang="en-US" b="1" dirty="0" smtClean="0"/>
              <a:t>Eigenvalues </a:t>
            </a:r>
          </a:p>
          <a:p>
            <a:r>
              <a:rPr lang="en-US" dirty="0" smtClean="0"/>
              <a:t>Open Problems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07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3" descr="Picture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570038"/>
            <a:ext cx="2078038" cy="1560512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4" descr="food_we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1466850"/>
            <a:ext cx="2187575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protein_interacti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25" y="3981450"/>
            <a:ext cx="162083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119313" y="3124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 dirty="0"/>
              <a:t>Internet Map [lumeta.com]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10238" y="3124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Food Web [Martinez ’91]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610225" y="5605463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Protein Interactions [genomebiology.com]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814513" y="560705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00" tIns="45702" rIns="91400" bIns="45702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1800"/>
              <a:t>Friendship Network [Moody ’01]</a:t>
            </a:r>
          </a:p>
        </p:txBody>
      </p:sp>
      <p:pic>
        <p:nvPicPr>
          <p:cNvPr id="13" name="Picture 10" descr="Picture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85925" y="3687763"/>
            <a:ext cx="2278063" cy="1920875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3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Eigenvalues, Main Result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≥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l-GR" b="0" i="1" smtClean="0">
                        <a:latin typeface="Cambria Math"/>
                      </a:rPr>
                      <m:t>≥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be the largest k eigenvalues of the adjacency matrix of G</a:t>
                </a:r>
                <a:r>
                  <a:rPr lang="en-US" baseline="-25000" dirty="0" smtClean="0"/>
                  <a:t>t</a:t>
                </a:r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1±</m:t>
                        </m:r>
                        <m:r>
                          <a:rPr lang="en-US" b="0" i="1" smtClean="0"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rad>
                      <m:radPr>
                        <m:degHide m:val="on"/>
                        <m:ctrlPr>
                          <a:rPr lang="en-US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b="0" i="0" smtClean="0">
                                <a:latin typeface="Cambria Math"/>
                              </a:rPr>
                              <m:t>Δ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i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i="1" dirty="0" smtClean="0"/>
                  <a:t> </a:t>
                </a:r>
                <a:r>
                  <a:rPr lang="en-US" i="1" dirty="0" err="1" smtClean="0"/>
                  <a:t>whp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Proof comes for “free” from our previous theorem due to the work </a:t>
                </a:r>
                <a:r>
                  <a:rPr lang="en-US" dirty="0" smtClean="0"/>
                  <a:t>of two groups: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38631" y="6477000"/>
            <a:ext cx="5507719" cy="274320"/>
          </a:xfrm>
        </p:spPr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09" y="4551973"/>
            <a:ext cx="1214710" cy="120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51973"/>
            <a:ext cx="1605280" cy="12039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551972"/>
            <a:ext cx="1066800" cy="12301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3322" y="579582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Chung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2065" y="5812438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Lu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9842" y="581243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Vu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343039"/>
            <a:ext cx="1309897" cy="17347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57553"/>
            <a:ext cx="1143000" cy="1720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00563" y="6183868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accent4">
                    <a:lumMod val="75000"/>
                  </a:schemeClr>
                </a:solidFill>
              </a:rPr>
              <a:t>Mihail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6181770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Papadimitriou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5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Eigenvalues, Proof Sketch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5680" y="6400800"/>
            <a:ext cx="5507719" cy="274320"/>
          </a:xfrm>
        </p:spPr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31</a:t>
            </a:fld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52400" y="1600200"/>
            <a:ext cx="8839199" cy="69951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2349710"/>
                <a:ext cx="856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49710"/>
                <a:ext cx="85606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16164" y="2278289"/>
                <a:ext cx="1110369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1/8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6164" y="2278289"/>
                <a:ext cx="1110369" cy="379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152400" y="1600200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71349" y="1600200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153400" y="1594359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89316" y="2347879"/>
                <a:ext cx="3281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9316" y="2347879"/>
                <a:ext cx="328167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ight Brace 12"/>
          <p:cNvSpPr/>
          <p:nvPr/>
        </p:nvSpPr>
        <p:spPr>
          <a:xfrm rot="5400000">
            <a:off x="1693644" y="2047556"/>
            <a:ext cx="507410" cy="1524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38798" y="3070895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1</a:t>
            </a:r>
            <a:endParaRPr lang="en-US" sz="2000" b="1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5000" y="2301547"/>
                <a:ext cx="1213602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9/16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301547"/>
                <a:ext cx="1213602" cy="37965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5943600" y="1578773"/>
            <a:ext cx="0" cy="6995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Brace 16"/>
          <p:cNvSpPr/>
          <p:nvPr/>
        </p:nvSpPr>
        <p:spPr>
          <a:xfrm rot="5400000">
            <a:off x="4534828" y="2006305"/>
            <a:ext cx="507410" cy="15240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5400000">
            <a:off x="7159710" y="2324743"/>
            <a:ext cx="507410" cy="96962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9982" y="3063261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2</a:t>
            </a:r>
            <a:endParaRPr lang="en-US" sz="20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7204864" y="3063261"/>
            <a:ext cx="415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S</a:t>
            </a:r>
            <a:r>
              <a:rPr lang="en-US" sz="2000" b="1" baseline="-25000" dirty="0" smtClean="0"/>
              <a:t>3</a:t>
            </a:r>
            <a:endParaRPr lang="en-US" sz="2000" b="1" baseline="-25000" dirty="0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>
            <a:off x="1627338" y="4272994"/>
            <a:ext cx="185738" cy="21113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5058" y="1713646"/>
            <a:ext cx="3256036" cy="43446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471350" y="1726883"/>
            <a:ext cx="2472250" cy="43446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976257" y="1732724"/>
            <a:ext cx="2177142" cy="4344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 flipH="1">
            <a:off x="2170074" y="3739594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8"/>
          <p:cNvSpPr>
            <a:spLocks noChangeArrowheads="1"/>
          </p:cNvSpPr>
          <p:nvPr/>
        </p:nvSpPr>
        <p:spPr bwMode="auto">
          <a:xfrm flipH="1">
            <a:off x="2265286" y="4484132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 flipH="1">
            <a:off x="1650167" y="5034994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Oval 8"/>
          <p:cNvSpPr>
            <a:spLocks noChangeArrowheads="1"/>
          </p:cNvSpPr>
          <p:nvPr/>
        </p:nvSpPr>
        <p:spPr bwMode="auto">
          <a:xfrm flipH="1">
            <a:off x="836223" y="4589701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 flipH="1">
            <a:off x="939750" y="3725420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506046" y="3581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cxnSp>
        <p:nvCxnSpPr>
          <p:cNvPr id="33" name="Straight Connector 32"/>
          <p:cNvCxnSpPr>
            <a:stCxn id="21" idx="4"/>
            <a:endCxn id="28" idx="0"/>
          </p:cNvCxnSpPr>
          <p:nvPr/>
        </p:nvCxnSpPr>
        <p:spPr>
          <a:xfrm>
            <a:off x="1720207" y="4484132"/>
            <a:ext cx="25172" cy="55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1" idx="5"/>
            <a:endCxn id="27" idx="6"/>
          </p:cNvCxnSpPr>
          <p:nvPr/>
        </p:nvCxnSpPr>
        <p:spPr>
          <a:xfrm>
            <a:off x="1785875" y="4453212"/>
            <a:ext cx="479411" cy="136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6" idx="5"/>
            <a:endCxn id="21" idx="7"/>
          </p:cNvCxnSpPr>
          <p:nvPr/>
        </p:nvCxnSpPr>
        <p:spPr>
          <a:xfrm flipH="1">
            <a:off x="1785875" y="3919812"/>
            <a:ext cx="412086" cy="384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0" idx="3"/>
            <a:endCxn id="21" idx="1"/>
          </p:cNvCxnSpPr>
          <p:nvPr/>
        </p:nvCxnSpPr>
        <p:spPr>
          <a:xfrm>
            <a:off x="1102287" y="3905638"/>
            <a:ext cx="552252" cy="398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1" idx="3"/>
          </p:cNvCxnSpPr>
          <p:nvPr/>
        </p:nvCxnSpPr>
        <p:spPr>
          <a:xfrm flipV="1">
            <a:off x="1026647" y="4453212"/>
            <a:ext cx="627892" cy="242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8"/>
          <p:cNvSpPr>
            <a:spLocks noChangeArrowheads="1"/>
          </p:cNvSpPr>
          <p:nvPr/>
        </p:nvSpPr>
        <p:spPr bwMode="auto">
          <a:xfrm>
            <a:off x="5420028" y="4366656"/>
            <a:ext cx="185738" cy="21113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Oval 8"/>
          <p:cNvSpPr>
            <a:spLocks noChangeArrowheads="1"/>
          </p:cNvSpPr>
          <p:nvPr/>
        </p:nvSpPr>
        <p:spPr bwMode="auto">
          <a:xfrm flipH="1">
            <a:off x="5962764" y="3833256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 flipH="1">
            <a:off x="6057976" y="4577794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8"/>
          <p:cNvSpPr>
            <a:spLocks noChangeArrowheads="1"/>
          </p:cNvSpPr>
          <p:nvPr/>
        </p:nvSpPr>
        <p:spPr bwMode="auto">
          <a:xfrm flipH="1">
            <a:off x="5442857" y="5128656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 flipH="1">
            <a:off x="4628913" y="4683363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Oval 8"/>
          <p:cNvSpPr>
            <a:spLocks noChangeArrowheads="1"/>
          </p:cNvSpPr>
          <p:nvPr/>
        </p:nvSpPr>
        <p:spPr bwMode="auto">
          <a:xfrm flipH="1">
            <a:off x="4732440" y="3819082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5298736" y="367506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cxnSp>
        <p:nvCxnSpPr>
          <p:cNvPr id="53" name="Straight Connector 52"/>
          <p:cNvCxnSpPr>
            <a:stCxn id="46" idx="4"/>
            <a:endCxn id="49" idx="0"/>
          </p:cNvCxnSpPr>
          <p:nvPr/>
        </p:nvCxnSpPr>
        <p:spPr>
          <a:xfrm>
            <a:off x="5512897" y="4577794"/>
            <a:ext cx="25172" cy="55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6" idx="5"/>
            <a:endCxn id="48" idx="6"/>
          </p:cNvCxnSpPr>
          <p:nvPr/>
        </p:nvCxnSpPr>
        <p:spPr>
          <a:xfrm>
            <a:off x="5578565" y="4546874"/>
            <a:ext cx="479411" cy="136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7" idx="5"/>
            <a:endCxn id="46" idx="7"/>
          </p:cNvCxnSpPr>
          <p:nvPr/>
        </p:nvCxnSpPr>
        <p:spPr>
          <a:xfrm flipH="1">
            <a:off x="5578565" y="4013474"/>
            <a:ext cx="412086" cy="384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1" idx="3"/>
            <a:endCxn id="46" idx="1"/>
          </p:cNvCxnSpPr>
          <p:nvPr/>
        </p:nvCxnSpPr>
        <p:spPr>
          <a:xfrm>
            <a:off x="4894977" y="3999300"/>
            <a:ext cx="552252" cy="398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50" idx="2"/>
            <a:endCxn id="46" idx="3"/>
          </p:cNvCxnSpPr>
          <p:nvPr/>
        </p:nvCxnSpPr>
        <p:spPr>
          <a:xfrm flipV="1">
            <a:off x="4819337" y="4546874"/>
            <a:ext cx="627892" cy="242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3441094" y="4212910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….</a:t>
            </a:r>
            <a:endParaRPr lang="en-US" sz="3000" dirty="0"/>
          </a:p>
        </p:txBody>
      </p:sp>
      <p:sp>
        <p:nvSpPr>
          <p:cNvPr id="71" name="TextBox 70"/>
          <p:cNvSpPr txBox="1"/>
          <p:nvPr/>
        </p:nvSpPr>
        <p:spPr>
          <a:xfrm>
            <a:off x="48822" y="5357937"/>
            <a:ext cx="80037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Star forest consisting of edges between S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 and S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-S’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</a:t>
            </a:r>
          </a:p>
          <a:p>
            <a:r>
              <a:rPr lang="en-US" sz="2600" dirty="0" smtClean="0"/>
              <a:t>where S’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is the subset of vertices of S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 with two or more </a:t>
            </a:r>
          </a:p>
          <a:p>
            <a:r>
              <a:rPr lang="en-US" sz="2600" dirty="0" smtClean="0"/>
              <a:t>neighbors in S</a:t>
            </a:r>
            <a:r>
              <a:rPr lang="en-US" sz="2600" baseline="-25000" dirty="0" smtClean="0"/>
              <a:t>1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2344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Eigenvalues, Proof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u="sng" dirty="0" smtClean="0"/>
                  <a:t>Lemma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 3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|≤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1/6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This lemma allows us to prove that in F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λ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𝐹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𝑜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e>
                          </m:d>
                        </m:e>
                      </m:d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ra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32</a:t>
            </a:fld>
            <a:endParaRPr lang="en-US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1627338" y="4272994"/>
            <a:ext cx="185738" cy="21113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 flipH="1">
            <a:off x="2170074" y="3739594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 flipH="1">
            <a:off x="2265286" y="4484132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flipH="1">
            <a:off x="1650167" y="5034994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 flipH="1">
            <a:off x="836223" y="4589701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 flipH="1">
            <a:off x="939750" y="3725420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06046" y="358140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cxnSp>
        <p:nvCxnSpPr>
          <p:cNvPr id="13" name="Straight Connector 12"/>
          <p:cNvCxnSpPr>
            <a:stCxn id="6" idx="4"/>
            <a:endCxn id="9" idx="0"/>
          </p:cNvCxnSpPr>
          <p:nvPr/>
        </p:nvCxnSpPr>
        <p:spPr>
          <a:xfrm>
            <a:off x="1720207" y="4484132"/>
            <a:ext cx="25172" cy="55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5"/>
            <a:endCxn id="8" idx="6"/>
          </p:cNvCxnSpPr>
          <p:nvPr/>
        </p:nvCxnSpPr>
        <p:spPr>
          <a:xfrm>
            <a:off x="1785875" y="4453212"/>
            <a:ext cx="479411" cy="136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5"/>
            <a:endCxn id="6" idx="7"/>
          </p:cNvCxnSpPr>
          <p:nvPr/>
        </p:nvCxnSpPr>
        <p:spPr>
          <a:xfrm flipH="1">
            <a:off x="1785875" y="3919812"/>
            <a:ext cx="412086" cy="384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1" idx="3"/>
            <a:endCxn id="6" idx="1"/>
          </p:cNvCxnSpPr>
          <p:nvPr/>
        </p:nvCxnSpPr>
        <p:spPr>
          <a:xfrm>
            <a:off x="1102287" y="3905638"/>
            <a:ext cx="552252" cy="398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2"/>
            <a:endCxn id="6" idx="3"/>
          </p:cNvCxnSpPr>
          <p:nvPr/>
        </p:nvCxnSpPr>
        <p:spPr>
          <a:xfrm flipV="1">
            <a:off x="1026647" y="4453212"/>
            <a:ext cx="627892" cy="242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5420028" y="4366656"/>
            <a:ext cx="185738" cy="211138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 flipH="1">
            <a:off x="5962764" y="3833256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8"/>
          <p:cNvSpPr>
            <a:spLocks noChangeArrowheads="1"/>
          </p:cNvSpPr>
          <p:nvPr/>
        </p:nvSpPr>
        <p:spPr bwMode="auto">
          <a:xfrm flipH="1">
            <a:off x="6057976" y="4577794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8"/>
          <p:cNvSpPr>
            <a:spLocks noChangeArrowheads="1"/>
          </p:cNvSpPr>
          <p:nvPr/>
        </p:nvSpPr>
        <p:spPr bwMode="auto">
          <a:xfrm flipH="1">
            <a:off x="5442857" y="5128656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8"/>
          <p:cNvSpPr>
            <a:spLocks noChangeArrowheads="1"/>
          </p:cNvSpPr>
          <p:nvPr/>
        </p:nvSpPr>
        <p:spPr bwMode="auto">
          <a:xfrm flipH="1">
            <a:off x="4628913" y="4683363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8"/>
          <p:cNvSpPr>
            <a:spLocks noChangeArrowheads="1"/>
          </p:cNvSpPr>
          <p:nvPr/>
        </p:nvSpPr>
        <p:spPr bwMode="auto">
          <a:xfrm flipH="1">
            <a:off x="4732440" y="3819082"/>
            <a:ext cx="190424" cy="2111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298736" y="3675062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….</a:t>
            </a:r>
            <a:endParaRPr lang="en-US" dirty="0"/>
          </a:p>
        </p:txBody>
      </p:sp>
      <p:cxnSp>
        <p:nvCxnSpPr>
          <p:cNvPr id="25" name="Straight Connector 24"/>
          <p:cNvCxnSpPr>
            <a:stCxn id="18" idx="4"/>
            <a:endCxn id="21" idx="0"/>
          </p:cNvCxnSpPr>
          <p:nvPr/>
        </p:nvCxnSpPr>
        <p:spPr>
          <a:xfrm>
            <a:off x="5512897" y="4577794"/>
            <a:ext cx="25172" cy="550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8" idx="5"/>
            <a:endCxn id="20" idx="6"/>
          </p:cNvCxnSpPr>
          <p:nvPr/>
        </p:nvCxnSpPr>
        <p:spPr>
          <a:xfrm>
            <a:off x="5578565" y="4546874"/>
            <a:ext cx="479411" cy="1364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9" idx="5"/>
            <a:endCxn id="18" idx="7"/>
          </p:cNvCxnSpPr>
          <p:nvPr/>
        </p:nvCxnSpPr>
        <p:spPr>
          <a:xfrm flipH="1">
            <a:off x="5578565" y="4013474"/>
            <a:ext cx="412086" cy="384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3"/>
            <a:endCxn id="18" idx="1"/>
          </p:cNvCxnSpPr>
          <p:nvPr/>
        </p:nvCxnSpPr>
        <p:spPr>
          <a:xfrm>
            <a:off x="4894977" y="3999300"/>
            <a:ext cx="552252" cy="3982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2" idx="2"/>
            <a:endCxn id="18" idx="3"/>
          </p:cNvCxnSpPr>
          <p:nvPr/>
        </p:nvCxnSpPr>
        <p:spPr>
          <a:xfrm flipV="1">
            <a:off x="4819337" y="4546874"/>
            <a:ext cx="627892" cy="2420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441094" y="4212910"/>
            <a:ext cx="5902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….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5686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Eigenvalues, 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8872" indent="0">
                  <a:buNone/>
                </a:pPr>
                <a:r>
                  <a:rPr lang="en-US" dirty="0" smtClean="0"/>
                  <a:t>Finally we prove that in H=G-F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</m:oMath>
                </a14:m>
                <a:endParaRPr lang="en-US" b="0" i="0" dirty="0" smtClean="0">
                  <a:latin typeface="Cambria Math"/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/>
                            </a:rPr>
                            <m:t>Η</m:t>
                          </m:r>
                        </m:e>
                      </m:d>
                      <m:r>
                        <a:rPr lang="el-GR" b="0" i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o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/>
                                </a:rPr>
                                <m:t>λ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118872" indent="0">
                  <a:buNone/>
                </a:pPr>
                <a:r>
                  <a:rPr lang="en-US" u="sng" dirty="0" smtClean="0"/>
                  <a:t>Proof Sketch</a:t>
                </a:r>
              </a:p>
              <a:p>
                <a:r>
                  <a:rPr lang="en-US" dirty="0" smtClean="0"/>
                  <a:t>First we prove a lemma. For any </a:t>
                </a:r>
                <a:r>
                  <a:rPr lang="el-GR" dirty="0" smtClean="0"/>
                  <a:t>ε&gt;0 </a:t>
                </a:r>
                <a:r>
                  <a:rPr lang="en-US" dirty="0" smtClean="0"/>
                  <a:t>and any f(t) </a:t>
                </a:r>
                <a:r>
                  <a:rPr lang="en-US" dirty="0" err="1" smtClean="0"/>
                  <a:t>s.t.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𝑡</m:t>
                        </m:r>
                      </m:e>
                    </m:d>
                    <m:groupChr>
                      <m:groupChrPr>
                        <m:chr m:val="→"/>
                        <m:pos m:val="top"/>
                        <m:ctrlPr>
                          <a:rPr lang="en-US" i="1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i="1">
                            <a:latin typeface="Cambria Math"/>
                          </a:rPr>
                          <m:t>𝑡</m:t>
                        </m:r>
                        <m:r>
                          <a:rPr lang="en-US" i="1">
                            <a:latin typeface="Cambria Math"/>
                          </a:rPr>
                          <m:t>→∞</m:t>
                        </m:r>
                      </m:e>
                    </m:groupChr>
                    <m:r>
                      <a:rPr lang="en-US" i="1">
                        <a:latin typeface="Cambria Math"/>
                      </a:rPr>
                      <m:t>+∞</m:t>
                    </m:r>
                  </m:oMath>
                </a14:m>
                <a:r>
                  <a:rPr lang="en-US" dirty="0" smtClean="0"/>
                  <a:t> the following holds </a:t>
                </a:r>
                <a:r>
                  <a:rPr lang="en-US" i="1" dirty="0" err="1" smtClean="0"/>
                  <a:t>whp</a:t>
                </a:r>
                <a:r>
                  <a:rPr lang="en-US" i="1" dirty="0" smtClean="0"/>
                  <a:t>: </a:t>
                </a:r>
                <a:r>
                  <a:rPr lang="en-US" dirty="0" smtClean="0"/>
                  <a:t>for all </a:t>
                </a:r>
                <a:r>
                  <a:rPr lang="en-US" i="1" dirty="0" smtClean="0"/>
                  <a:t>s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for all vertices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≤</m:t>
                    </m:r>
                    <m:r>
                      <a:rPr lang="en-US" b="0" i="1" smtClean="0">
                        <a:latin typeface="Cambria Math"/>
                      </a:rPr>
                      <m:t>𝑠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𝜀</m:t>
                        </m:r>
                        <m:r>
                          <a:rPr lang="el-GR" b="0" i="1" smtClean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b="0" i="1" smtClean="0">
                        <a:latin typeface="Cambria Math"/>
                      </a:rPr>
                      <m:t>.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52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Eigenvalues, 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 six induced </a:t>
                </a:r>
                <a:r>
                  <a:rPr lang="en-US" dirty="0" err="1" smtClean="0"/>
                  <a:t>subgraphs</a:t>
                </a:r>
                <a:r>
                  <a:rPr lang="en-US" dirty="0" smtClean="0"/>
                  <a:t> H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=H[S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] and </a:t>
                </a:r>
                <a:r>
                  <a:rPr lang="en-US" dirty="0" err="1" smtClean="0"/>
                  <a:t>H</a:t>
                </a:r>
                <a:r>
                  <a:rPr lang="en-US" baseline="-25000" dirty="0" err="1" smtClean="0"/>
                  <a:t>ij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S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,S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). The following holds: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𝐻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≤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&lt;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Bound each term in the summation using the lemma and the fact that the maximum eigenvalue is bounded by the maximum degree.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59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6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Degree Distribution</a:t>
            </a:r>
          </a:p>
          <a:p>
            <a:r>
              <a:rPr lang="en-US" dirty="0" smtClean="0"/>
              <a:t>Diameter  </a:t>
            </a:r>
          </a:p>
          <a:p>
            <a:r>
              <a:rPr lang="en-US" dirty="0" smtClean="0"/>
              <a:t>Highest Degrees </a:t>
            </a:r>
          </a:p>
          <a:p>
            <a:r>
              <a:rPr lang="en-US" dirty="0" smtClean="0"/>
              <a:t>Eigenvalues </a:t>
            </a:r>
          </a:p>
          <a:p>
            <a:r>
              <a:rPr lang="en-US" b="1" dirty="0" smtClean="0"/>
              <a:t>Open Problems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8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76400"/>
            <a:ext cx="3741098" cy="31781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610346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Conductance </a:t>
            </a:r>
            <a:r>
              <a:rPr lang="el-GR" sz="3600" dirty="0" smtClean="0"/>
              <a:t>Φ</a:t>
            </a:r>
            <a:r>
              <a:rPr lang="en-US" sz="3600" dirty="0" smtClean="0"/>
              <a:t> is at most t</a:t>
            </a:r>
            <a:r>
              <a:rPr lang="en-US" sz="3600" baseline="30000" dirty="0" smtClean="0"/>
              <a:t>-1/2</a:t>
            </a:r>
            <a:r>
              <a:rPr lang="en-US" sz="3600" dirty="0" smtClean="0"/>
              <a:t> .</a:t>
            </a:r>
          </a:p>
          <a:p>
            <a:r>
              <a:rPr lang="en-US" sz="3600" dirty="0" smtClean="0"/>
              <a:t>Conjecture: </a:t>
            </a:r>
            <a:r>
              <a:rPr lang="el-GR" sz="3600" dirty="0" smtClean="0"/>
              <a:t>Φ</a:t>
            </a:r>
            <a:r>
              <a:rPr lang="en-US" sz="3600" dirty="0" smtClean="0"/>
              <a:t>= </a:t>
            </a:r>
            <a:r>
              <a:rPr lang="el-GR" sz="3600" dirty="0" smtClean="0"/>
              <a:t>Θ(</a:t>
            </a:r>
            <a:r>
              <a:rPr lang="en-US" sz="3600" dirty="0" smtClean="0"/>
              <a:t>t</a:t>
            </a:r>
            <a:r>
              <a:rPr lang="en-US" sz="3600" baseline="30000" dirty="0" smtClean="0"/>
              <a:t>-1/2</a:t>
            </a:r>
            <a:r>
              <a:rPr lang="en-US" sz="3600" dirty="0" smtClean="0"/>
              <a:t>)</a:t>
            </a:r>
            <a:endParaRPr lang="el-GR" sz="3600" dirty="0" smtClean="0"/>
          </a:p>
          <a:p>
            <a:endParaRPr lang="en-US" sz="3600" dirty="0" smtClean="0"/>
          </a:p>
          <a:p>
            <a:r>
              <a:rPr lang="en-US" sz="3600" dirty="0" smtClean="0"/>
              <a:t>Are RANs Hamiltonian?</a:t>
            </a:r>
          </a:p>
          <a:p>
            <a:r>
              <a:rPr lang="en-US" sz="3600" dirty="0" smtClean="0"/>
              <a:t>Conjecture: No  </a:t>
            </a:r>
          </a:p>
          <a:p>
            <a:r>
              <a:rPr lang="en-US" sz="3600" dirty="0" smtClean="0"/>
              <a:t>Length of the longest </a:t>
            </a:r>
          </a:p>
          <a:p>
            <a:r>
              <a:rPr lang="en-US" sz="3600" dirty="0" smtClean="0"/>
              <a:t>path? </a:t>
            </a:r>
          </a:p>
          <a:p>
            <a:r>
              <a:rPr lang="en-US" sz="3600" dirty="0" smtClean="0"/>
              <a:t>Conjecture:  </a:t>
            </a:r>
            <a:r>
              <a:rPr lang="el-GR" sz="3600" dirty="0" smtClean="0"/>
              <a:t>Θ(</a:t>
            </a:r>
            <a:r>
              <a:rPr lang="en-US" sz="3600" dirty="0" smtClean="0"/>
              <a:t>n) </a:t>
            </a:r>
            <a:endParaRPr lang="el-GR" sz="3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2600" y="2286000"/>
            <a:ext cx="762000" cy="7620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8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endParaRPr lang="en-US" sz="7000" dirty="0" smtClean="0"/>
          </a:p>
          <a:p>
            <a:pPr marL="118872" indent="0">
              <a:buNone/>
            </a:pPr>
            <a:r>
              <a:rPr lang="en-US" sz="7000" dirty="0"/>
              <a:t> </a:t>
            </a:r>
            <a:r>
              <a:rPr lang="en-US" sz="7000" dirty="0" smtClean="0"/>
              <a:t>         </a:t>
            </a:r>
            <a:r>
              <a:rPr lang="en-US" sz="7000" dirty="0" smtClean="0"/>
              <a:t>Thank you!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9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Modelling “real-world” networks has attracted a lot of attention.  Common characteristics include:</a:t>
            </a:r>
          </a:p>
          <a:p>
            <a:pPr lvl="1"/>
            <a:r>
              <a:rPr lang="en-US" dirty="0" smtClean="0"/>
              <a:t>Skewed degree distributions (e.g., power laws).</a:t>
            </a:r>
          </a:p>
          <a:p>
            <a:pPr lvl="1"/>
            <a:r>
              <a:rPr lang="en-US" dirty="0" smtClean="0"/>
              <a:t>Large Clustering Coefficients </a:t>
            </a:r>
          </a:p>
          <a:p>
            <a:pPr lvl="1"/>
            <a:r>
              <a:rPr lang="en-US" dirty="0" smtClean="0"/>
              <a:t>Small diameter</a:t>
            </a:r>
          </a:p>
          <a:p>
            <a:r>
              <a:rPr lang="en-US" dirty="0" smtClean="0"/>
              <a:t>A popular model for modeling real-world </a:t>
            </a:r>
            <a:r>
              <a:rPr lang="en-US" b="1" i="1" dirty="0" smtClean="0"/>
              <a:t>planar</a:t>
            </a:r>
            <a:r>
              <a:rPr lang="en-US" dirty="0" smtClean="0"/>
              <a:t> graphs  are Random Apollonian Networks.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7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of Apollonius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2034659" cy="2590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4437015"/>
            <a:ext cx="2641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Apollonius</a:t>
            </a:r>
          </a:p>
          <a:p>
            <a:r>
              <a:rPr lang="en-US" sz="3000" dirty="0" smtClean="0"/>
              <a:t>(262-190 </a:t>
            </a:r>
            <a:r>
              <a:rPr lang="en-US" sz="2000" b="1" dirty="0" smtClean="0"/>
              <a:t>BC</a:t>
            </a:r>
            <a:r>
              <a:rPr lang="en-US" sz="3000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95600" y="1812367"/>
            <a:ext cx="5646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Construct circles</a:t>
            </a:r>
            <a:r>
              <a:rPr lang="en-US" sz="2800" dirty="0"/>
              <a:t> that are </a:t>
            </a:r>
            <a:r>
              <a:rPr lang="en-US" sz="2800" dirty="0" smtClean="0"/>
              <a:t> tangent to </a:t>
            </a:r>
          </a:p>
          <a:p>
            <a:r>
              <a:rPr lang="en-US" sz="2800" dirty="0" smtClean="0"/>
              <a:t>three </a:t>
            </a:r>
            <a:r>
              <a:rPr lang="en-US" sz="2800" dirty="0"/>
              <a:t>given circles </a:t>
            </a:r>
            <a:r>
              <a:rPr lang="el-GR" sz="2800" dirty="0" smtClean="0"/>
              <a:t>ο</a:t>
            </a:r>
            <a:r>
              <a:rPr lang="en-US" sz="2800" dirty="0" smtClean="0"/>
              <a:t>n the plane.</a:t>
            </a:r>
            <a:r>
              <a:rPr lang="en-US" sz="2800" dirty="0"/>
              <a:t> 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13" y="2895600"/>
            <a:ext cx="3534269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Apollonian Packing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6</a:t>
            </a:fld>
            <a:endParaRPr lang="en-US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096001" cy="3746016"/>
          </a:xfrm>
          <a:ln w="19050">
            <a:solidFill>
              <a:schemeClr val="accent2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2057400" y="5620711"/>
            <a:ext cx="48768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         Apollonian Gasket</a:t>
            </a:r>
          </a:p>
        </p:txBody>
      </p:sp>
    </p:spTree>
    <p:extLst>
      <p:ext uri="{BB962C8B-B14F-4D97-AF65-F5344CB8AC3E}">
        <p14:creationId xmlns:p14="http://schemas.microsoft.com/office/powerpoint/2010/main" val="2108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Dimensional </a:t>
            </a:r>
            <a:r>
              <a:rPr lang="en-US" dirty="0" err="1" smtClean="0"/>
              <a:t>Packings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962400" cy="367394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" y="5257799"/>
            <a:ext cx="845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Higher Dimensional (3d) Apollonian Packing. From now on, we shall discuss the 2d case.</a:t>
            </a:r>
          </a:p>
        </p:txBody>
      </p:sp>
    </p:spTree>
    <p:extLst>
      <p:ext uri="{BB962C8B-B14F-4D97-AF65-F5344CB8AC3E}">
        <p14:creationId xmlns:p14="http://schemas.microsoft.com/office/powerpoint/2010/main" val="12332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Apollonian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Dual version of Apollonian Packing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14599"/>
            <a:ext cx="7772400" cy="404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2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Apollonian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a triangle (t=0).</a:t>
            </a:r>
          </a:p>
          <a:p>
            <a:r>
              <a:rPr lang="en-US" dirty="0" smtClean="0"/>
              <a:t>Until the network reaches the desired size</a:t>
            </a:r>
          </a:p>
          <a:p>
            <a:pPr lvl="1"/>
            <a:r>
              <a:rPr lang="en-US" dirty="0" smtClean="0"/>
              <a:t>Pick a face F uniformly at random, insert a new vertex in it and connect it with the three vertices of F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WAW '12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929C-BD29-4A33-BBBB-ED37A3C5D2B8}" type="slidenum">
              <a:rPr lang="en-US" smtClean="0"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8411503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78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12821</TotalTime>
  <Words>1628</Words>
  <Application>Microsoft Office PowerPoint</Application>
  <PresentationFormat>On-screen Show (4:3)</PresentationFormat>
  <Paragraphs>319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On Certain Properties of Random Apollonian Networks  http://www.math.cmu.edu/~ctsourak/ran.html</vt:lpstr>
      <vt:lpstr>Outline</vt:lpstr>
      <vt:lpstr>Motivation</vt:lpstr>
      <vt:lpstr>Motivation</vt:lpstr>
      <vt:lpstr>Problem of Apollonius</vt:lpstr>
      <vt:lpstr>Apollonian Packing</vt:lpstr>
      <vt:lpstr>Higher Dimensional Packings</vt:lpstr>
      <vt:lpstr>Apollonian Network</vt:lpstr>
      <vt:lpstr>Random Apollonian Networks</vt:lpstr>
      <vt:lpstr>Random Apollonian Networks</vt:lpstr>
      <vt:lpstr>Outline</vt:lpstr>
      <vt:lpstr>Degree Distribution</vt:lpstr>
      <vt:lpstr>Degree Distribution</vt:lpstr>
      <vt:lpstr>Simulation (10000 vertices, results averaged over 10 runs, 10 smallest degrees shown) </vt:lpstr>
      <vt:lpstr>Outline</vt:lpstr>
      <vt:lpstr>Diameter</vt:lpstr>
      <vt:lpstr>Diameter</vt:lpstr>
      <vt:lpstr>Bijection with random ternary trees</vt:lpstr>
      <vt:lpstr>Bijection with random ternary trees</vt:lpstr>
      <vt:lpstr>Bijection with random ternary trees</vt:lpstr>
      <vt:lpstr>Bijection with random ternary trees</vt:lpstr>
      <vt:lpstr>Bijection with random ternary trees</vt:lpstr>
      <vt:lpstr>Bijection with random ternary trees</vt:lpstr>
      <vt:lpstr>Diameter </vt:lpstr>
      <vt:lpstr>Diameter </vt:lpstr>
      <vt:lpstr>Outline</vt:lpstr>
      <vt:lpstr>Highest Degrees, Main Result</vt:lpstr>
      <vt:lpstr>Proof techniques</vt:lpstr>
      <vt:lpstr>Outline</vt:lpstr>
      <vt:lpstr>Eigenvalues, Main Result</vt:lpstr>
      <vt:lpstr>Eigenvalues, Proof Sketch</vt:lpstr>
      <vt:lpstr>Eigenvalues, Proof Sketch</vt:lpstr>
      <vt:lpstr>Eigenvalues, Proof Sketch</vt:lpstr>
      <vt:lpstr>Eigenvalues, Proof Sketch</vt:lpstr>
      <vt:lpstr>Outline</vt:lpstr>
      <vt:lpstr>Open Problems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Triangle Counting in Large Graphs via Degree-based partitioning</dc:title>
  <dc:creator>tsourolampis</dc:creator>
  <cp:lastModifiedBy>tsourolampis</cp:lastModifiedBy>
  <cp:revision>303</cp:revision>
  <dcterms:created xsi:type="dcterms:W3CDTF">2010-12-06T02:43:29Z</dcterms:created>
  <dcterms:modified xsi:type="dcterms:W3CDTF">2012-05-07T21:46:49Z</dcterms:modified>
</cp:coreProperties>
</file>