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6"/>
  </p:notesMasterIdLst>
  <p:sldIdLst>
    <p:sldId id="379" r:id="rId2"/>
    <p:sldId id="870" r:id="rId3"/>
    <p:sldId id="843" r:id="rId4"/>
    <p:sldId id="844" r:id="rId5"/>
    <p:sldId id="845" r:id="rId6"/>
    <p:sldId id="818" r:id="rId7"/>
    <p:sldId id="865" r:id="rId8"/>
    <p:sldId id="566" r:id="rId9"/>
    <p:sldId id="849" r:id="rId10"/>
    <p:sldId id="847" r:id="rId11"/>
    <p:sldId id="858" r:id="rId12"/>
    <p:sldId id="827" r:id="rId13"/>
    <p:sldId id="850" r:id="rId14"/>
    <p:sldId id="851" r:id="rId15"/>
    <p:sldId id="852" r:id="rId16"/>
    <p:sldId id="859" r:id="rId17"/>
    <p:sldId id="829" r:id="rId18"/>
    <p:sldId id="830" r:id="rId19"/>
    <p:sldId id="833" r:id="rId20"/>
    <p:sldId id="853" r:id="rId21"/>
    <p:sldId id="834" r:id="rId22"/>
    <p:sldId id="835" r:id="rId23"/>
    <p:sldId id="866" r:id="rId24"/>
    <p:sldId id="836" r:id="rId25"/>
    <p:sldId id="837" r:id="rId26"/>
    <p:sldId id="838" r:id="rId27"/>
    <p:sldId id="839" r:id="rId28"/>
    <p:sldId id="840" r:id="rId29"/>
    <p:sldId id="841" r:id="rId30"/>
    <p:sldId id="857" r:id="rId31"/>
    <p:sldId id="854" r:id="rId32"/>
    <p:sldId id="855" r:id="rId33"/>
    <p:sldId id="861" r:id="rId34"/>
    <p:sldId id="716" r:id="rId35"/>
    <p:sldId id="764" r:id="rId36"/>
    <p:sldId id="798" r:id="rId37"/>
    <p:sldId id="806" r:id="rId38"/>
    <p:sldId id="800" r:id="rId39"/>
    <p:sldId id="801" r:id="rId40"/>
    <p:sldId id="869" r:id="rId41"/>
    <p:sldId id="802" r:id="rId42"/>
    <p:sldId id="803" r:id="rId43"/>
    <p:sldId id="720" r:id="rId44"/>
    <p:sldId id="789" r:id="rId45"/>
    <p:sldId id="742" r:id="rId46"/>
    <p:sldId id="743" r:id="rId47"/>
    <p:sldId id="787" r:id="rId48"/>
    <p:sldId id="723" r:id="rId49"/>
    <p:sldId id="731" r:id="rId50"/>
    <p:sldId id="732" r:id="rId51"/>
    <p:sldId id="733" r:id="rId52"/>
    <p:sldId id="734" r:id="rId53"/>
    <p:sldId id="750" r:id="rId54"/>
    <p:sldId id="751" r:id="rId55"/>
    <p:sldId id="736" r:id="rId56"/>
    <p:sldId id="737" r:id="rId57"/>
    <p:sldId id="738" r:id="rId58"/>
    <p:sldId id="739" r:id="rId59"/>
    <p:sldId id="807" r:id="rId60"/>
    <p:sldId id="864" r:id="rId61"/>
    <p:sldId id="814" r:id="rId62"/>
    <p:sldId id="871" r:id="rId63"/>
    <p:sldId id="868" r:id="rId64"/>
    <p:sldId id="87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5864" autoAdjust="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</a:t>
            </a:r>
            <a:r>
              <a:rPr lang="en-US" baseline="0" dirty="0" smtClean="0"/>
              <a:t> text next to network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E8D9-87EB-4539-BE67-9A8ACD06B17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8257CF-6062-4F1C-A48E-BCDD5ED759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76DD51-3A7F-45C8-B388-EC47BAA5B041}" type="slidenum">
              <a:rPr lang="en-US">
                <a:latin typeface="Calibri" pitchFamily="34" charset="0"/>
              </a:rPr>
              <a:pPr eaLnBrk="1" hangingPunct="1"/>
              <a:t>38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4D4F6-ED5E-4336-8C4C-C6117ABAE1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B8C8D-4183-446B-A1A8-AE510A6E6DF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37D9-7C36-422C-8EDC-74510EE35500}" type="datetime1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0D5F-7DC5-4F17-9E39-D176C5F99F0A}" type="datetime1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625B-C395-455C-B3B9-C6C96333578E}" type="datetime1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2AB8-96F9-467F-AFCC-52B5385D1030}" type="datetime1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063-EFF9-451A-AAD0-65F065B4CBC9}" type="datetime1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891-443B-4521-BB07-26020055C382}" type="datetime1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AA1-9985-4B76-984E-43B57E7A5736}" type="datetime1">
              <a:rPr lang="en-US" smtClean="0"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0723-BD2F-4956-8439-7DB91E8575EA}" type="datetime1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40D5-F5DC-4B9D-BCF2-C44290463F4B}" type="datetime1">
              <a:rPr lang="en-US" smtClean="0"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3A24-E4F2-4413-AC1A-1B8216A9CF64}" type="datetime1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F47005E-E037-454A-842E-FD7DB596716A}" type="datetime1">
              <a:rPr lang="en-US" smtClean="0"/>
              <a:t>7/1/2014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750FC1-31D0-4FCA-B7EB-A55F5CD366B6}" type="datetime1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4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Algorithmic Analysis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Large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b="1" dirty="0" smtClean="0"/>
              <a:t>Charalampos (Babis) E. Tsourakakis</a:t>
            </a:r>
          </a:p>
          <a:p>
            <a:r>
              <a:rPr lang="en-US" sz="2800" b="1" dirty="0" smtClean="0"/>
              <a:t>                                         Brown University</a:t>
            </a:r>
          </a:p>
          <a:p>
            <a:r>
              <a:rPr lang="en-US" sz="2800" b="1" dirty="0" smtClean="0"/>
              <a:t>                 charalampos_tsourakakis@brown.edu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384810"/>
            <a:ext cx="5347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               Brown University</a:t>
            </a:r>
          </a:p>
          <a:p>
            <a:r>
              <a:rPr lang="en-US" sz="3200" dirty="0" smtClean="0"/>
              <a:t>                            May 22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2014</a:t>
            </a:r>
            <a:endParaRPr lang="en-US" sz="2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Near-cliques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Given a graph G(V,E) a near-clique is a subset of vertices S that is “close” to being a clique.</a:t>
                </a:r>
              </a:p>
              <a:p>
                <a:pPr lvl="1"/>
                <a:r>
                  <a:rPr lang="en-US" dirty="0" smtClean="0"/>
                  <a:t>E.g., a </a:t>
                </a:r>
                <a:r>
                  <a:rPr lang="en-US" dirty="0"/>
                  <a:t>set S of vertices is </a:t>
                </a:r>
                <a:r>
                  <a:rPr lang="en-US" dirty="0" smtClean="0"/>
                  <a:t>an </a:t>
                </a:r>
                <a:r>
                  <a:rPr lang="el-GR" dirty="0" smtClean="0"/>
                  <a:t>α-</a:t>
                </a:r>
                <a:r>
                  <a:rPr lang="en-US" dirty="0" err="1"/>
                  <a:t>quasiclique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l-GR" i="1">
                        <a:latin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eqArr>
                      <m:eqArrPr>
                        <m:ctrlPr>
                          <a:rPr lang="en-US" i="1" dirty="0">
                            <a:latin typeface="Cambria Math"/>
                          </a:rPr>
                        </m:ctrlPr>
                      </m:eqArr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</m:eqAr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0&lt;</m:t>
                    </m:r>
                    <m:r>
                      <a:rPr lang="el-GR" i="1">
                        <a:latin typeface="Cambria Math"/>
                      </a:rPr>
                      <m:t>𝛼</m:t>
                    </m:r>
                    <m:r>
                      <a:rPr lang="el-GR" i="1">
                        <a:latin typeface="Cambria Math"/>
                      </a:rPr>
                      <m:t>≤1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Why are we interested in large near-cliques?</a:t>
                </a:r>
              </a:p>
              <a:p>
                <a:pPr lvl="1"/>
                <a:r>
                  <a:rPr lang="en-US" dirty="0" smtClean="0"/>
                  <a:t>Tight co-expression clusters in microarray data [</a:t>
                </a:r>
                <a:r>
                  <a:rPr lang="en-US" dirty="0" err="1" smtClean="0"/>
                  <a:t>Sharan</a:t>
                </a:r>
                <a:r>
                  <a:rPr lang="en-US" dirty="0" smtClean="0"/>
                  <a:t>, Shamir ‘00]</a:t>
                </a:r>
              </a:p>
              <a:p>
                <a:pPr lvl="1"/>
                <a:r>
                  <a:rPr lang="en-US" dirty="0" smtClean="0"/>
                  <a:t>Thematic </a:t>
                </a:r>
                <a:r>
                  <a:rPr lang="en-US" dirty="0"/>
                  <a:t>communities and spam link farms</a:t>
                </a:r>
                <a:br>
                  <a:rPr lang="en-US" dirty="0"/>
                </a:br>
                <a:r>
                  <a:rPr lang="en-US" dirty="0"/>
                  <a:t>[Gibson, Kumar, Tomkins ‘05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Real </a:t>
                </a:r>
                <a:r>
                  <a:rPr lang="en-US" dirty="0"/>
                  <a:t>time story identification [Angel et al. ’12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lvl="1"/>
                <a:r>
                  <a:rPr lang="en-US" i="1" dirty="0" smtClean="0"/>
                  <a:t>Key primitive for many important applications.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(Some) Density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" y="1676400"/>
                <a:ext cx="8229600" cy="462560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/>
                      </a:rPr>
                      <m:t>f</m:t>
                    </m:r>
                    <m:r>
                      <m:rPr>
                        <m:nor/>
                      </m:rPr>
                      <a:rPr lang="en-US" b="0" i="0" baseline="-25000" dirty="0" smtClean="0"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S</m:t>
                    </m:r>
                    <m:r>
                      <m:rPr>
                        <m:nor/>
                      </m:rPr>
                      <a:rPr lang="en-US" dirty="0" smtClean="0"/>
                      <m:t>)=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/>
                      </a:rPr>
                      <m:t>δ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δ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, |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|=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δ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, |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(|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="0" i="0" dirty="0" smtClean="0"/>
                      <m:t>| 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k)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" y="1676400"/>
                <a:ext cx="8229600" cy="4625609"/>
              </a:xfrm>
              <a:blipFill rotWithShape="1">
                <a:blip r:embed="rId2"/>
                <a:stretch>
                  <a:fillRect b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181311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6800" y="242271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5"/>
            <a:endCxn id="9" idx="1"/>
          </p:cNvCxnSpPr>
          <p:nvPr/>
        </p:nvCxnSpPr>
        <p:spPr>
          <a:xfrm>
            <a:off x="8119922" y="2008234"/>
            <a:ext cx="6003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66474" y="1693603"/>
            <a:ext cx="5012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single edge achieves </a:t>
            </a:r>
            <a:br>
              <a:rPr lang="en-US" sz="3200" dirty="0" smtClean="0"/>
            </a:br>
            <a:r>
              <a:rPr lang="en-US" sz="3200" dirty="0" smtClean="0"/>
              <a:t>always maximum possible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e</a:t>
            </a:r>
            <a:endParaRPr lang="en-US" sz="3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3276600"/>
            <a:ext cx="474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Densest </a:t>
            </a:r>
            <a:r>
              <a:rPr lang="en-US" sz="3200" dirty="0" err="1" smtClean="0"/>
              <a:t>subgraph</a:t>
            </a:r>
            <a:r>
              <a:rPr lang="en-US" sz="3200" dirty="0" smtClean="0"/>
              <a:t> problem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2425" y="4419600"/>
            <a:ext cx="5085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k-Densest </a:t>
            </a:r>
            <a:r>
              <a:rPr lang="en-US" sz="3200" dirty="0" err="1" smtClean="0"/>
              <a:t>subgraph</a:t>
            </a:r>
            <a:r>
              <a:rPr lang="en-US" sz="3200" dirty="0" smtClean="0"/>
              <a:t> problem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519846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DalkS</a:t>
            </a:r>
            <a:r>
              <a:rPr lang="en-US" sz="3200" dirty="0" smtClean="0"/>
              <a:t> (</a:t>
            </a:r>
            <a:r>
              <a:rPr lang="en-US" sz="3200" dirty="0" err="1" smtClean="0"/>
              <a:t>Damks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4313217"/>
            <a:ext cx="8420100" cy="20574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7104" y="2927924"/>
            <a:ext cx="7437828" cy="1282125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Densest Subgraph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Solvable in polynomial time (Goldberg, </a:t>
            </a:r>
            <a:r>
              <a:rPr lang="en-US" dirty="0" err="1" smtClean="0"/>
              <a:t>Charikar</a:t>
            </a:r>
            <a:r>
              <a:rPr lang="en-US" dirty="0" smtClean="0"/>
              <a:t>, </a:t>
            </a:r>
            <a:r>
              <a:rPr lang="en-US" dirty="0" err="1" smtClean="0"/>
              <a:t>Khuller-Saha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Fast ½-approximation algorithm (</a:t>
            </a:r>
            <a:r>
              <a:rPr lang="en-US" dirty="0" err="1" smtClean="0"/>
              <a:t>Charikar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Remove iteratively the smallest degree vertex</a:t>
            </a:r>
          </a:p>
          <a:p>
            <a:endParaRPr lang="en-US" dirty="0"/>
          </a:p>
          <a:p>
            <a:r>
              <a:rPr lang="en-US" dirty="0" smtClean="0"/>
              <a:t>Remark: For the k-densest subgraph problem the best known approximation is O(n</a:t>
            </a:r>
            <a:r>
              <a:rPr lang="en-US" baseline="30000" dirty="0" smtClean="0"/>
              <a:t>1/4</a:t>
            </a:r>
            <a:r>
              <a:rPr lang="en-US" dirty="0" smtClean="0"/>
              <a:t>)  (</a:t>
            </a:r>
            <a:r>
              <a:rPr lang="en-US" dirty="0" err="1" smtClean="0"/>
              <a:t>Bhaskara</a:t>
            </a:r>
            <a:r>
              <a:rPr lang="en-US" dirty="0" smtClean="0"/>
              <a:t> et al.)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Edge-Surplus Framework </a:t>
            </a:r>
            <a:br>
              <a:rPr lang="en-US" dirty="0" smtClean="0"/>
            </a:br>
            <a:r>
              <a:rPr lang="en-US" dirty="0" smtClean="0"/>
              <a:t>[T., </a:t>
            </a:r>
            <a:r>
              <a:rPr lang="en-US" dirty="0" err="1" smtClean="0"/>
              <a:t>Bonchi</a:t>
            </a:r>
            <a:r>
              <a:rPr lang="en-US" dirty="0" smtClean="0"/>
              <a:t>, </a:t>
            </a:r>
            <a:r>
              <a:rPr lang="en-US" dirty="0" err="1" smtClean="0"/>
              <a:t>Gionis</a:t>
            </a:r>
            <a:r>
              <a:rPr lang="en-US" dirty="0" smtClean="0"/>
              <a:t>, </a:t>
            </a:r>
            <a:r>
              <a:rPr lang="en-US" dirty="0" err="1" smtClean="0"/>
              <a:t>Gullo</a:t>
            </a:r>
            <a:r>
              <a:rPr lang="en-US" dirty="0" smtClean="0"/>
              <a:t>, Tsiarli.’13]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For a set of vertices S define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𝑎h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:r>
                  <a:rPr lang="en-US" dirty="0" err="1" smtClean="0"/>
                  <a:t>g,h</a:t>
                </a:r>
                <a:r>
                  <a:rPr lang="en-US" dirty="0" smtClean="0"/>
                  <a:t> are both strictly increasing, </a:t>
                </a:r>
                <a:r>
                  <a:rPr lang="el-GR" dirty="0" smtClean="0"/>
                  <a:t>α&gt;0</a:t>
                </a:r>
                <a:r>
                  <a:rPr lang="en-US" dirty="0" smtClean="0"/>
                  <a:t>.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Optimal (</a:t>
                </a:r>
                <a:r>
                  <a:rPr lang="el-GR" dirty="0" smtClean="0"/>
                  <a:t>α,</a:t>
                </a:r>
                <a:r>
                  <a:rPr lang="en-US" dirty="0" err="1" smtClean="0"/>
                  <a:t>g,h</a:t>
                </a:r>
                <a:r>
                  <a:rPr lang="en-US" dirty="0" smtClean="0"/>
                  <a:t>)-edge-surplus problem</a:t>
                </a:r>
                <a:br>
                  <a:rPr lang="en-US" dirty="0" smtClean="0"/>
                </a:br>
                <a:r>
                  <a:rPr lang="en-US" dirty="0" smtClean="0"/>
                  <a:t>Find S*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Edge-Surplus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When g(x)=h(x)=log(x), </a:t>
                </a:r>
                <a:r>
                  <a:rPr lang="el-GR" dirty="0" smtClean="0"/>
                  <a:t>α=1</a:t>
                </a:r>
                <a:r>
                  <a:rPr lang="en-US" dirty="0" smtClean="0"/>
                  <a:t>, then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the optimal </a:t>
                </a:r>
                <a:r>
                  <a:rPr lang="en-US" dirty="0"/>
                  <a:t>(</a:t>
                </a:r>
                <a:r>
                  <a:rPr lang="el-GR" dirty="0"/>
                  <a:t>α,</a:t>
                </a:r>
                <a:r>
                  <a:rPr lang="en-US" dirty="0" err="1"/>
                  <a:t>g,h</a:t>
                </a:r>
                <a:r>
                  <a:rPr lang="en-US" dirty="0"/>
                  <a:t>)-edge-surplus </a:t>
                </a:r>
                <a:r>
                  <a:rPr lang="en-US" dirty="0" smtClean="0"/>
                  <a:t>problem becomes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, which is the densest subgraph problem.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g(x)=x, h(x)=0 if x=k, o/w +∞ we get the k-densest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problem.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Edge-Surplus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When g(x)=x, h(x)=x(x-1)/2 then we obtain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≥2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l-GR" i="1">
                            <a:latin typeface="Cambria Math"/>
                          </a:rPr>
                          <m:t>𝛼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func>
                  </m:oMath>
                </a14:m>
                <a:r>
                  <a:rPr lang="en-US" dirty="0" smtClean="0"/>
                  <a:t>,  which we defined as </a:t>
                </a:r>
                <a:br>
                  <a:rPr lang="en-US" dirty="0" smtClean="0"/>
                </a:br>
                <a:r>
                  <a:rPr lang="en-US" dirty="0" smtClean="0"/>
                  <a:t>the optimal </a:t>
                </a:r>
                <a:r>
                  <a:rPr lang="en-US" dirty="0" err="1" smtClean="0"/>
                  <a:t>quasiclique</a:t>
                </a:r>
                <a:r>
                  <a:rPr lang="en-US" dirty="0" smtClean="0"/>
                  <a:t> (OQC) problem </a:t>
                </a:r>
                <a:br>
                  <a:rPr lang="en-US" dirty="0" smtClean="0"/>
                </a:br>
                <a:r>
                  <a:rPr lang="en-US" dirty="0" smtClean="0"/>
                  <a:t>(NP-hard).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Theorem: Let g(x)=x, h(x) concave. Then the optimal </a:t>
                </a:r>
                <a:r>
                  <a:rPr lang="en-US" dirty="0"/>
                  <a:t>(</a:t>
                </a:r>
                <a:r>
                  <a:rPr lang="el-GR" dirty="0"/>
                  <a:t>α,</a:t>
                </a:r>
                <a:r>
                  <a:rPr lang="en-US" dirty="0" err="1"/>
                  <a:t>g,h</a:t>
                </a:r>
                <a:r>
                  <a:rPr lang="en-US" dirty="0"/>
                  <a:t>)-edge-surplus </a:t>
                </a:r>
                <a:r>
                  <a:rPr lang="en-US" dirty="0" smtClean="0"/>
                  <a:t>problem is poly-time solvable. </a:t>
                </a:r>
              </a:p>
              <a:p>
                <a:pPr lvl="1"/>
                <a:r>
                  <a:rPr lang="en-US" dirty="0" smtClean="0"/>
                  <a:t>However, this family is not well suited for applications as it returns most of the graph.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37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</a:t>
            </a:r>
            <a:r>
              <a:rPr lang="en-US" dirty="0" err="1" smtClean="0"/>
              <a:t>subgraphs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Strong dichotomy</a:t>
                </a:r>
              </a:p>
              <a:p>
                <a:pPr lvl="1"/>
                <a:r>
                  <a:rPr lang="en-US" dirty="0" smtClean="0"/>
                  <a:t>Maximizing the average degree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lim>
                    </m:limLow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δ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 smtClean="0"/>
                  <a:t>, solvable in polynomial time but tends not to separate always dense </a:t>
                </a:r>
                <a:r>
                  <a:rPr lang="en-US" dirty="0" err="1" smtClean="0"/>
                  <a:t>subgraphs</a:t>
                </a:r>
                <a:r>
                  <a:rPr lang="en-US" dirty="0" smtClean="0"/>
                  <a:t> from the background. </a:t>
                </a:r>
              </a:p>
              <a:p>
                <a:pPr lvl="2"/>
                <a:r>
                  <a:rPr lang="en-US" dirty="0" smtClean="0"/>
                  <a:t>For instance, in a small network with 115 nodes the DS problem returns the whole graph</a:t>
                </a:r>
                <a:r>
                  <a:rPr lang="el-GR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b="0" i="0" dirty="0" smtClean="0"/>
                      <m:t>V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</m:oMath>
                </a14:m>
                <a:r>
                  <a:rPr lang="en-US" dirty="0" smtClean="0"/>
                  <a:t>0.094 when there exists a near-clique S on 18 vertices with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)=0.48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NP-hard formulations, e.g., [T. et al.’13], which are frequently </a:t>
                </a:r>
                <a:r>
                  <a:rPr lang="en-US" dirty="0" err="1" smtClean="0"/>
                  <a:t>inapproximable</a:t>
                </a:r>
                <a:r>
                  <a:rPr lang="en-US" dirty="0" smtClean="0"/>
                  <a:t> too due to connections with the maximum clique problem [</a:t>
                </a:r>
                <a:r>
                  <a:rPr lang="en-US" dirty="0" err="1" smtClean="0"/>
                  <a:t>Hastad</a:t>
                </a:r>
                <a:r>
                  <a:rPr lang="en-US" dirty="0"/>
                  <a:t> </a:t>
                </a:r>
                <a:r>
                  <a:rPr lang="en-US" dirty="0" smtClean="0"/>
                  <a:t>’99].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8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Near-cliques </a:t>
            </a:r>
            <a:r>
              <a:rPr lang="en-US" dirty="0" err="1" smtClean="0"/>
              <a:t>subgraphs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Motivating question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/>
              <a:t>Can we combine the best of both worlds?</a:t>
            </a:r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AutoNum type="alphaUcParenR"/>
            </a:pPr>
            <a:r>
              <a:rPr lang="en-US" dirty="0" smtClean="0"/>
              <a:t>Formulation solvable in polynomial time. </a:t>
            </a:r>
          </a:p>
          <a:p>
            <a:pPr marL="633222" indent="-514350">
              <a:buAutoNum type="alphaUcParenR"/>
            </a:pPr>
            <a:r>
              <a:rPr lang="en-US" dirty="0" smtClean="0"/>
              <a:t>Consistently succeeds in finding near-cliques?</a:t>
            </a:r>
          </a:p>
          <a:p>
            <a:pPr marL="633222" indent="-514350">
              <a:buAutoNum type="alphaUcParenR"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Yes! [T. ’14]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Formulation,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</m:t>
                        </m:r>
                        <m:r>
                          <a:rPr lang="en-US" i="1" dirty="0">
                            <a:latin typeface="Cambria Math"/>
                          </a:rPr>
                          <m:t>⊆</m:t>
                        </m:r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lim>
                    </m:limLow>
                    <m:r>
                      <a:rPr lang="en-US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τ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dirty="0"/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[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where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t</m:t>
                    </m:r>
                    <m:r>
                      <a:rPr lang="en-US" b="0" i="0" dirty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S</m:t>
                    </m:r>
                    <m:r>
                      <a:rPr lang="en-US" b="0" i="0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is the number of induced triangles by S.</a:t>
                </a:r>
              </a:p>
              <a:p>
                <a:r>
                  <a:rPr lang="en-US" dirty="0" smtClean="0"/>
                  <a:t>                                 In general the two objectives 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can be very different.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E.g.,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But what about real data?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2058" y="3928607"/>
            <a:ext cx="914400" cy="2519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4323" y="474023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4413" y="4726474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29" name="Oval 28"/>
          <p:cNvSpPr/>
          <p:nvPr/>
        </p:nvSpPr>
        <p:spPr>
          <a:xfrm>
            <a:off x="2438400" y="3911695"/>
            <a:ext cx="914400" cy="2519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9"/>
          <p:cNvSpPr>
            <a:spLocks noChangeAspect="1" noChangeArrowheads="1"/>
          </p:cNvSpPr>
          <p:nvPr/>
        </p:nvSpPr>
        <p:spPr bwMode="auto">
          <a:xfrm>
            <a:off x="2838014" y="437905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9"/>
          <p:cNvSpPr>
            <a:spLocks noChangeAspect="1" noChangeArrowheads="1"/>
          </p:cNvSpPr>
          <p:nvPr/>
        </p:nvSpPr>
        <p:spPr bwMode="auto">
          <a:xfrm>
            <a:off x="2074585" y="313095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9"/>
          <p:cNvSpPr>
            <a:spLocks noChangeAspect="1" noChangeArrowheads="1"/>
          </p:cNvSpPr>
          <p:nvPr/>
        </p:nvSpPr>
        <p:spPr bwMode="auto">
          <a:xfrm>
            <a:off x="1656741" y="358845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Straight Connector 34"/>
          <p:cNvCxnSpPr>
            <a:stCxn id="34" idx="6"/>
            <a:endCxn id="61" idx="2"/>
          </p:cNvCxnSpPr>
          <p:nvPr/>
        </p:nvCxnSpPr>
        <p:spPr>
          <a:xfrm>
            <a:off x="1942927" y="3730539"/>
            <a:ext cx="549503" cy="60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7"/>
            <a:endCxn id="33" idx="4"/>
          </p:cNvCxnSpPr>
          <p:nvPr/>
        </p:nvCxnSpPr>
        <p:spPr>
          <a:xfrm flipV="1">
            <a:off x="1901016" y="3415124"/>
            <a:ext cx="316662" cy="214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697302" y="4504573"/>
            <a:ext cx="1103048" cy="33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9"/>
          <p:cNvSpPr>
            <a:spLocks noChangeAspect="1" noChangeArrowheads="1"/>
          </p:cNvSpPr>
          <p:nvPr/>
        </p:nvSpPr>
        <p:spPr bwMode="auto">
          <a:xfrm>
            <a:off x="1459036" y="4362486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9"/>
          <p:cNvSpPr>
            <a:spLocks noChangeAspect="1" noChangeArrowheads="1"/>
          </p:cNvSpPr>
          <p:nvPr/>
        </p:nvSpPr>
        <p:spPr bwMode="auto">
          <a:xfrm>
            <a:off x="1440175" y="5663568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" name="Straight Connector 50"/>
          <p:cNvCxnSpPr>
            <a:stCxn id="50" idx="7"/>
            <a:endCxn id="32" idx="3"/>
          </p:cNvCxnSpPr>
          <p:nvPr/>
        </p:nvCxnSpPr>
        <p:spPr>
          <a:xfrm flipV="1">
            <a:off x="1684450" y="4621610"/>
            <a:ext cx="1195475" cy="1083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6"/>
          </p:cNvCxnSpPr>
          <p:nvPr/>
        </p:nvCxnSpPr>
        <p:spPr>
          <a:xfrm>
            <a:off x="1745222" y="4504573"/>
            <a:ext cx="1055128" cy="13010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9"/>
          <p:cNvSpPr>
            <a:spLocks noChangeAspect="1" noChangeArrowheads="1"/>
          </p:cNvSpPr>
          <p:nvPr/>
        </p:nvSpPr>
        <p:spPr bwMode="auto">
          <a:xfrm>
            <a:off x="2787858" y="5680293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0" idx="6"/>
            <a:endCxn id="57" idx="2"/>
          </p:cNvCxnSpPr>
          <p:nvPr/>
        </p:nvCxnSpPr>
        <p:spPr>
          <a:xfrm>
            <a:off x="1726361" y="5805655"/>
            <a:ext cx="1061497" cy="16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9"/>
          <p:cNvSpPr>
            <a:spLocks noChangeAspect="1" noChangeArrowheads="1"/>
          </p:cNvSpPr>
          <p:nvPr/>
        </p:nvSpPr>
        <p:spPr bwMode="auto">
          <a:xfrm>
            <a:off x="2492430" y="364900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" name="Straight Connector 67"/>
          <p:cNvCxnSpPr>
            <a:stCxn id="61" idx="1"/>
            <a:endCxn id="33" idx="4"/>
          </p:cNvCxnSpPr>
          <p:nvPr/>
        </p:nvCxnSpPr>
        <p:spPr>
          <a:xfrm flipH="1" flipV="1">
            <a:off x="2217678" y="3415124"/>
            <a:ext cx="316663" cy="275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112355" y="2212714"/>
            <a:ext cx="7086600" cy="3516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latin typeface="Calibri" pitchFamily="34" charset="0"/>
              </a:rPr>
              <a:t>Whenever the densest subgraph problem fails to output a near-clique, use the triangle densest subgraph instead!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Goldberg’s </a:t>
                </a:r>
                <a:r>
                  <a:rPr lang="en-US" dirty="0" smtClean="0"/>
                  <a:t>exact algorithm does </a:t>
                </a:r>
                <a:r>
                  <a:rPr lang="en-US" dirty="0"/>
                  <a:t>not </a:t>
                </a:r>
                <a:r>
                  <a:rPr lang="en-US" dirty="0" smtClean="0"/>
                  <a:t>generalize to the </a:t>
                </a:r>
                <a:r>
                  <a:rPr lang="en-US" dirty="0"/>
                  <a:t>TDS problem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Theorem: The triangle densest subgraph problem is solvable in time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:r>
                  <a:rPr lang="en-US" dirty="0" err="1" smtClean="0"/>
                  <a:t>n,m</a:t>
                </a:r>
                <a:r>
                  <a:rPr lang="en-US" dirty="0" smtClean="0"/>
                  <a:t>, t are the number of vertices, edges and triangles respectively in G.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show how to do it in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𝑛𝑡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158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200" b="1" dirty="0" smtClean="0"/>
              <a:t>Introduction </a:t>
            </a:r>
          </a:p>
          <a:p>
            <a:endParaRPr lang="en-US" sz="5200" b="1" dirty="0" smtClean="0"/>
          </a:p>
          <a:p>
            <a:r>
              <a:rPr lang="en-US" sz="5200" dirty="0" smtClean="0"/>
              <a:t>Finding near-cliques in graphs </a:t>
            </a:r>
          </a:p>
          <a:p>
            <a:pPr marL="118872" indent="0">
              <a:buNone/>
            </a:pPr>
            <a:endParaRPr lang="en-US" sz="5200" dirty="0" smtClean="0"/>
          </a:p>
          <a:p>
            <a:r>
              <a:rPr lang="en-US" sz="5200" dirty="0" smtClean="0"/>
              <a:t>Conclusion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 Sketch: </a:t>
                </a:r>
                <a:br>
                  <a:rPr lang="en-US" dirty="0" smtClean="0"/>
                </a:br>
                <a:r>
                  <a:rPr lang="en-US" dirty="0" smtClean="0"/>
                  <a:t>We will distinguish three types of triangles with respect to a set of vertices S. Let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the respective count.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7627" y="4911717"/>
            <a:ext cx="4191000" cy="1523999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4380244" y="533400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3962400" y="579150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6"/>
            <a:endCxn id="11" idx="2"/>
          </p:cNvCxnSpPr>
          <p:nvPr/>
        </p:nvCxnSpPr>
        <p:spPr>
          <a:xfrm>
            <a:off x="4248586" y="5933589"/>
            <a:ext cx="549503" cy="60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7"/>
            <a:endCxn id="7" idx="4"/>
          </p:cNvCxnSpPr>
          <p:nvPr/>
        </p:nvCxnSpPr>
        <p:spPr>
          <a:xfrm flipV="1">
            <a:off x="4206675" y="5618174"/>
            <a:ext cx="316662" cy="214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9"/>
          <p:cNvSpPr>
            <a:spLocks noChangeAspect="1" noChangeArrowheads="1"/>
          </p:cNvSpPr>
          <p:nvPr/>
        </p:nvSpPr>
        <p:spPr bwMode="auto">
          <a:xfrm>
            <a:off x="4798089" y="585205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1"/>
          <p:cNvCxnSpPr>
            <a:stCxn id="11" idx="1"/>
            <a:endCxn id="7" idx="4"/>
          </p:cNvCxnSpPr>
          <p:nvPr/>
        </p:nvCxnSpPr>
        <p:spPr>
          <a:xfrm flipH="1" flipV="1">
            <a:off x="4523337" y="5618174"/>
            <a:ext cx="316663" cy="275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9"/>
          <p:cNvSpPr>
            <a:spLocks noChangeAspect="1" noChangeArrowheads="1"/>
          </p:cNvSpPr>
          <p:nvPr/>
        </p:nvSpPr>
        <p:spPr bwMode="auto">
          <a:xfrm>
            <a:off x="2709855" y="5431159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spect="1" noChangeArrowheads="1"/>
          </p:cNvSpPr>
          <p:nvPr/>
        </p:nvSpPr>
        <p:spPr bwMode="auto">
          <a:xfrm>
            <a:off x="1447800" y="597520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6"/>
            <a:endCxn id="17" idx="2"/>
          </p:cNvCxnSpPr>
          <p:nvPr/>
        </p:nvCxnSpPr>
        <p:spPr>
          <a:xfrm flipV="1">
            <a:off x="1733986" y="6035758"/>
            <a:ext cx="1220144" cy="81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7"/>
            <a:endCxn id="13" idx="2"/>
          </p:cNvCxnSpPr>
          <p:nvPr/>
        </p:nvCxnSpPr>
        <p:spPr>
          <a:xfrm flipV="1">
            <a:off x="1692075" y="5573246"/>
            <a:ext cx="1017780" cy="443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9"/>
          <p:cNvSpPr>
            <a:spLocks noChangeAspect="1" noChangeArrowheads="1"/>
          </p:cNvSpPr>
          <p:nvPr/>
        </p:nvSpPr>
        <p:spPr bwMode="auto">
          <a:xfrm>
            <a:off x="2954130" y="5893671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17"/>
          <p:cNvCxnSpPr>
            <a:stCxn id="17" idx="1"/>
            <a:endCxn id="13" idx="4"/>
          </p:cNvCxnSpPr>
          <p:nvPr/>
        </p:nvCxnSpPr>
        <p:spPr>
          <a:xfrm flipH="1" flipV="1">
            <a:off x="2852948" y="5715333"/>
            <a:ext cx="143093" cy="21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9"/>
          <p:cNvSpPr>
            <a:spLocks noChangeAspect="1" noChangeArrowheads="1"/>
          </p:cNvSpPr>
          <p:nvPr/>
        </p:nvSpPr>
        <p:spPr bwMode="auto">
          <a:xfrm>
            <a:off x="6512589" y="503393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9"/>
          <p:cNvSpPr>
            <a:spLocks noChangeAspect="1" noChangeArrowheads="1"/>
          </p:cNvSpPr>
          <p:nvPr/>
        </p:nvSpPr>
        <p:spPr bwMode="auto">
          <a:xfrm>
            <a:off x="6094745" y="549143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>
            <a:stCxn id="26" idx="6"/>
            <a:endCxn id="29" idx="2"/>
          </p:cNvCxnSpPr>
          <p:nvPr/>
        </p:nvCxnSpPr>
        <p:spPr>
          <a:xfrm>
            <a:off x="6380931" y="5633519"/>
            <a:ext cx="549503" cy="60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6" idx="7"/>
            <a:endCxn id="25" idx="4"/>
          </p:cNvCxnSpPr>
          <p:nvPr/>
        </p:nvCxnSpPr>
        <p:spPr>
          <a:xfrm flipV="1">
            <a:off x="6339020" y="5318104"/>
            <a:ext cx="316662" cy="214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9"/>
          <p:cNvSpPr>
            <a:spLocks noChangeAspect="1" noChangeArrowheads="1"/>
          </p:cNvSpPr>
          <p:nvPr/>
        </p:nvSpPr>
        <p:spPr bwMode="auto">
          <a:xfrm>
            <a:off x="6930434" y="555198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Straight Connector 29"/>
          <p:cNvCxnSpPr>
            <a:stCxn id="29" idx="1"/>
            <a:endCxn id="25" idx="4"/>
          </p:cNvCxnSpPr>
          <p:nvPr/>
        </p:nvCxnSpPr>
        <p:spPr>
          <a:xfrm flipH="1" flipV="1">
            <a:off x="6655682" y="5318104"/>
            <a:ext cx="316663" cy="275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86200" y="4856202"/>
            <a:ext cx="12037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Type 3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5242391" y="5656590"/>
            <a:ext cx="12037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Type 1</a:t>
            </a:r>
            <a:endParaRPr lang="en-US" sz="3000" dirty="0"/>
          </a:p>
        </p:txBody>
      </p:sp>
      <p:sp>
        <p:nvSpPr>
          <p:cNvPr id="39" name="TextBox 38"/>
          <p:cNvSpPr txBox="1"/>
          <p:nvPr/>
        </p:nvSpPr>
        <p:spPr>
          <a:xfrm>
            <a:off x="1219200" y="5181600"/>
            <a:ext cx="1226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Type 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3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Densest Subgraph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Perform binary searches: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Since the objective is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and any two distinct triangle density values differ by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iterations suffice.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But what does a  binary search correspond to?..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..To a max flow computation on this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3600" y="4189011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3055338"/>
            <a:ext cx="914400" cy="2618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8145" y="4195835"/>
            <a:ext cx="1905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2938" y="4459351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521735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481" y="4287841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65777" y="4350225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95050" y="4303311"/>
            <a:ext cx="213208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5492" y="5663298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A=V(G)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1927" y="5673665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B=T(G)</a:t>
            </a:r>
          </a:p>
        </p:txBody>
      </p:sp>
      <p:cxnSp>
        <p:nvCxnSpPr>
          <p:cNvPr id="16" name="Curved Connector 15"/>
          <p:cNvCxnSpPr>
            <a:stCxn id="6" idx="7"/>
            <a:endCxn id="10" idx="7"/>
          </p:cNvCxnSpPr>
          <p:nvPr/>
        </p:nvCxnSpPr>
        <p:spPr>
          <a:xfrm rot="16200000" flipH="1">
            <a:off x="5291840" y="2216851"/>
            <a:ext cx="332724" cy="4344000"/>
          </a:xfrm>
          <a:prstGeom prst="curvedConnector3">
            <a:avLst>
              <a:gd name="adj1" fmla="val -4110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3"/>
            <a:endCxn id="6" idx="4"/>
          </p:cNvCxnSpPr>
          <p:nvPr/>
        </p:nvCxnSpPr>
        <p:spPr>
          <a:xfrm rot="5400000">
            <a:off x="4314120" y="3295688"/>
            <a:ext cx="26654" cy="2217193"/>
          </a:xfrm>
          <a:prstGeom prst="curvedConnector3">
            <a:avLst>
              <a:gd name="adj1" fmla="val 210973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7"/>
            <a:endCxn id="6" idx="2"/>
          </p:cNvCxnSpPr>
          <p:nvPr/>
        </p:nvCxnSpPr>
        <p:spPr>
          <a:xfrm flipV="1">
            <a:off x="1435540" y="4303311"/>
            <a:ext cx="1688060" cy="1895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3239" y="3834840"/>
            <a:ext cx="428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t</a:t>
            </a:r>
            <a:r>
              <a:rPr lang="en-US" sz="3000" baseline="-25000" dirty="0" err="1" smtClean="0"/>
              <a:t>v</a:t>
            </a:r>
            <a:endParaRPr lang="en-US" sz="3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331" y="481106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2</a:t>
            </a:r>
            <a:endParaRPr lang="en-US" sz="3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70976" y="384407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68086" y="2369538"/>
            <a:ext cx="5982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3</a:t>
            </a:r>
            <a:r>
              <a:rPr lang="el-GR" sz="3000" dirty="0" smtClean="0"/>
              <a:t>α</a:t>
            </a:r>
            <a:endParaRPr lang="en-US" sz="3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966756" y="3602263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v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743200" y="3033729"/>
            <a:ext cx="914400" cy="2618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37748" y="3940223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93610" y="2819402"/>
            <a:ext cx="723900" cy="2598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2400" y="2209343"/>
            <a:ext cx="4052248" cy="4267199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48585" y="3718670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375848" y="2620939"/>
            <a:ext cx="1066800" cy="28654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27421" y="54864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64117" y="553208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100" name="Oval 99"/>
          <p:cNvSpPr/>
          <p:nvPr/>
        </p:nvSpPr>
        <p:spPr>
          <a:xfrm>
            <a:off x="5515070" y="3674432"/>
            <a:ext cx="580467" cy="145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004459" y="4086237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97007" y="510446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54248" y="4024681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105" name="Oval 104"/>
          <p:cNvSpPr/>
          <p:nvPr/>
        </p:nvSpPr>
        <p:spPr>
          <a:xfrm>
            <a:off x="7813959" y="4228643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952442" y="3713741"/>
            <a:ext cx="596013" cy="1258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124356" y="388127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52442" y="497214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9" name="Oval 108"/>
          <p:cNvSpPr/>
          <p:nvPr/>
        </p:nvSpPr>
        <p:spPr>
          <a:xfrm>
            <a:off x="4495800" y="3017434"/>
            <a:ext cx="4295916" cy="3322234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3025" y="1669544"/>
            <a:ext cx="21194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Min-(</a:t>
            </a:r>
            <a:r>
              <a:rPr lang="en-US" sz="3000" dirty="0" err="1" smtClean="0"/>
              <a:t>s,t</a:t>
            </a:r>
            <a:r>
              <a:rPr lang="en-US" sz="3000" dirty="0" smtClean="0"/>
              <a:t>) cut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60310" y="340682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60310" y="394022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60310" y="4464296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7748" y="3940223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27110" y="3635422"/>
            <a:ext cx="762000" cy="8288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2860" y="371162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18664" y="4088642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003360" y="4088642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9510" y="421659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06806" y="3853219"/>
            <a:ext cx="222094" cy="296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5"/>
            <a:endCxn id="9" idx="1"/>
          </p:cNvCxnSpPr>
          <p:nvPr/>
        </p:nvCxnSpPr>
        <p:spPr>
          <a:xfrm flipH="1" flipV="1">
            <a:off x="2840758" y="3745101"/>
            <a:ext cx="325204" cy="538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93610" y="2819402"/>
            <a:ext cx="723900" cy="2598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2362201"/>
            <a:ext cx="4052248" cy="4267199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48585" y="3718670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375848" y="2620939"/>
            <a:ext cx="1066800" cy="28654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27421" y="54864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86923" y="2712092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60986" y="449443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60310" y="4723034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434373" y="2770095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2564117" y="553208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100" name="Oval 99"/>
          <p:cNvSpPr/>
          <p:nvPr/>
        </p:nvSpPr>
        <p:spPr>
          <a:xfrm>
            <a:off x="5515070" y="3674432"/>
            <a:ext cx="580467" cy="145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004459" y="4086237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497007" y="510446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54248" y="4024681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105" name="Oval 104"/>
          <p:cNvSpPr/>
          <p:nvPr/>
        </p:nvSpPr>
        <p:spPr>
          <a:xfrm>
            <a:off x="7813959" y="4228643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952442" y="3713741"/>
            <a:ext cx="596013" cy="1258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124356" y="388127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52442" y="497214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9" name="Oval 108"/>
          <p:cNvSpPr/>
          <p:nvPr/>
        </p:nvSpPr>
        <p:spPr>
          <a:xfrm>
            <a:off x="4495800" y="3017434"/>
            <a:ext cx="4295916" cy="3322234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3025" y="1669544"/>
            <a:ext cx="850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We pay 0 for each type 3 triangle in a minimum </a:t>
            </a:r>
            <a:r>
              <a:rPr lang="en-US" sz="3000" dirty="0" err="1" smtClean="0"/>
              <a:t>st</a:t>
            </a:r>
            <a:r>
              <a:rPr lang="en-US" sz="3000" dirty="0" smtClean="0"/>
              <a:t> cut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6084" y="2678089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42286" y="335177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11620" y="3305840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23178" y="2675930"/>
            <a:ext cx="762000" cy="8288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8928" y="2752131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14732" y="3129150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399428" y="3129150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75578" y="3257098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02874" y="2893727"/>
            <a:ext cx="222094" cy="296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5"/>
            <a:endCxn id="9" idx="1"/>
          </p:cNvCxnSpPr>
          <p:nvPr/>
        </p:nvCxnSpPr>
        <p:spPr>
          <a:xfrm flipH="1" flipV="1">
            <a:off x="3236826" y="2785609"/>
            <a:ext cx="325204" cy="538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589678" y="2295518"/>
            <a:ext cx="723900" cy="21627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5711" y="2066918"/>
            <a:ext cx="4052248" cy="2398345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08551" y="3493653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771916" y="2262040"/>
            <a:ext cx="1066800" cy="19830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65331" y="374487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2991" y="1752600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57054" y="3534941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816349" y="258147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2960185" y="366033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609647" y="534189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394821" y="4787682"/>
            <a:ext cx="580467" cy="145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884210" y="5199487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376758" y="621771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95747" y="4716685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1583710" y="556212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69" name="Oval 68"/>
          <p:cNvSpPr/>
          <p:nvPr/>
        </p:nvSpPr>
        <p:spPr>
          <a:xfrm>
            <a:off x="3693710" y="5341893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832193" y="4826991"/>
            <a:ext cx="596013" cy="1258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004107" y="499452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832193" y="608539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4" name="Oval 103"/>
          <p:cNvSpPr/>
          <p:nvPr/>
        </p:nvSpPr>
        <p:spPr>
          <a:xfrm>
            <a:off x="228600" y="4632616"/>
            <a:ext cx="4295916" cy="2134394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1800148" y="3420929"/>
            <a:ext cx="1275430" cy="19209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391684" y="359513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2</a:t>
            </a:r>
            <a:endParaRPr lang="en-US" sz="3000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6248969" y="2601889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6265171" y="327557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534505" y="3229640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40094" y="5088985"/>
            <a:ext cx="762000" cy="8288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525844" y="5165186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331648" y="5542205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716344" y="5542205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7392494" y="5670153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419790" y="5306782"/>
            <a:ext cx="222094" cy="296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4" idx="5"/>
            <a:endCxn id="82" idx="1"/>
          </p:cNvCxnSpPr>
          <p:nvPr/>
        </p:nvCxnSpPr>
        <p:spPr>
          <a:xfrm flipH="1" flipV="1">
            <a:off x="7553742" y="5198664"/>
            <a:ext cx="325204" cy="538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012563" y="2219318"/>
            <a:ext cx="723900" cy="21627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876800" y="2034356"/>
            <a:ext cx="4052248" cy="2398345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431436" y="3417453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7194801" y="2185840"/>
            <a:ext cx="1066800" cy="19830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088216" y="366867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579939" y="3458741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239234" y="250527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96" name="TextBox 95"/>
          <p:cNvSpPr txBox="1"/>
          <p:nvPr/>
        </p:nvSpPr>
        <p:spPr>
          <a:xfrm>
            <a:off x="7383070" y="358413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97" name="Oval 96"/>
          <p:cNvSpPr/>
          <p:nvPr/>
        </p:nvSpPr>
        <p:spPr>
          <a:xfrm>
            <a:off x="6105447" y="534189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5890621" y="4787682"/>
            <a:ext cx="580467" cy="145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380010" y="5199487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872558" y="621771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091547" y="4716685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6079510" y="556212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108" name="Oval 107"/>
          <p:cNvSpPr/>
          <p:nvPr/>
        </p:nvSpPr>
        <p:spPr>
          <a:xfrm>
            <a:off x="8397211" y="5732570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887484" y="4826991"/>
            <a:ext cx="1302025" cy="1258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499907" y="4994528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327993" y="6085395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12" name="Oval 111"/>
          <p:cNvSpPr/>
          <p:nvPr/>
        </p:nvSpPr>
        <p:spPr>
          <a:xfrm>
            <a:off x="4739526" y="4632616"/>
            <a:ext cx="4295916" cy="2134394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6333921" y="2752131"/>
            <a:ext cx="1219821" cy="24262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814569" y="351893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baseline="-25000" dirty="0"/>
          </a:p>
        </p:txBody>
      </p:sp>
      <p:cxnSp>
        <p:nvCxnSpPr>
          <p:cNvPr id="115" name="Straight Arrow Connector 114"/>
          <p:cNvCxnSpPr>
            <a:stCxn id="95" idx="2"/>
          </p:cNvCxnSpPr>
          <p:nvPr/>
        </p:nvCxnSpPr>
        <p:spPr>
          <a:xfrm>
            <a:off x="6360421" y="3428603"/>
            <a:ext cx="1022649" cy="17365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624453" y="421767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baseline="-25000" dirty="0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33807" y="1578516"/>
            <a:ext cx="850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We pay 2 for each type 2 triangle in a minimum </a:t>
            </a:r>
            <a:r>
              <a:rPr lang="en-US" sz="3000" dirty="0" err="1" smtClean="0"/>
              <a:t>st</a:t>
            </a:r>
            <a:r>
              <a:rPr lang="en-US" sz="3000" dirty="0" smtClean="0"/>
              <a:t> cut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68925" y="3807441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9862" y="3711622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99820" y="3536646"/>
            <a:ext cx="762000" cy="8288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85570" y="3612847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91374" y="3989866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576070" y="3989866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252220" y="4117814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79516" y="3754443"/>
            <a:ext cx="222094" cy="296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5"/>
            <a:endCxn id="9" idx="1"/>
          </p:cNvCxnSpPr>
          <p:nvPr/>
        </p:nvCxnSpPr>
        <p:spPr>
          <a:xfrm flipH="1" flipV="1">
            <a:off x="7413468" y="3646325"/>
            <a:ext cx="325204" cy="538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302225" y="2998410"/>
            <a:ext cx="723900" cy="18836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0" y="2667000"/>
            <a:ext cx="4188251" cy="2895600"/>
          </a:xfrm>
          <a:prstGeom prst="ellipse">
            <a:avLst/>
          </a:prstGeom>
          <a:solidFill>
            <a:schemeClr val="accent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20699" y="3490069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6948558" y="3200400"/>
            <a:ext cx="1066800" cy="2187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330980" y="483442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33696" y="4395657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96090" y="4106476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553436" y="2998411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7136827" y="5433312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/>
              <a:t>2</a:t>
            </a:r>
            <a:endParaRPr lang="en-US" sz="3200" b="1" baseline="-25000" dirty="0" smtClean="0"/>
          </a:p>
        </p:txBody>
      </p:sp>
      <p:sp>
        <p:nvSpPr>
          <p:cNvPr id="100" name="Oval 99"/>
          <p:cNvSpPr/>
          <p:nvPr/>
        </p:nvSpPr>
        <p:spPr>
          <a:xfrm>
            <a:off x="5932559" y="3949482"/>
            <a:ext cx="580467" cy="1457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421948" y="4361287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914496" y="537951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baseline="-25000" dirty="0" smtClean="0"/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79605" y="4580280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105" name="Oval 104"/>
          <p:cNvSpPr/>
          <p:nvPr/>
        </p:nvSpPr>
        <p:spPr>
          <a:xfrm>
            <a:off x="8231448" y="4503693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800600" y="3048000"/>
            <a:ext cx="4295916" cy="297180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56290" y="3292539"/>
            <a:ext cx="596013" cy="12584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28204" y="3460076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56290" y="4550943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6126424" y="4008723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126424" y="4532796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052766" y="2508787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baseline="-25000" dirty="0"/>
          </a:p>
        </p:txBody>
      </p:sp>
      <p:cxnSp>
        <p:nvCxnSpPr>
          <p:cNvPr id="17" name="Curved Connector 16"/>
          <p:cNvCxnSpPr>
            <a:stCxn id="76" idx="2"/>
          </p:cNvCxnSpPr>
          <p:nvPr/>
        </p:nvCxnSpPr>
        <p:spPr>
          <a:xfrm rot="5400000" flipH="1" flipV="1">
            <a:off x="4349349" y="1079716"/>
            <a:ext cx="167298" cy="5516751"/>
          </a:xfrm>
          <a:prstGeom prst="curvedConnector4">
            <a:avLst>
              <a:gd name="adj1" fmla="val 883078"/>
              <a:gd name="adj2" fmla="val 7633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3025" y="1669544"/>
            <a:ext cx="850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We pay 1 for each type 1 triangle in a minimum </a:t>
            </a:r>
            <a:r>
              <a:rPr lang="en-US" sz="3000" dirty="0" err="1" smtClean="0"/>
              <a:t>st</a:t>
            </a:r>
            <a:r>
              <a:rPr lang="en-US" sz="3000" dirty="0" smtClean="0"/>
              <a:t> cut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Densest Subgraph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 the cost of any minimum cut in the network is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>But notice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980"/>
            <a:ext cx="5130384" cy="46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7915" y="2234775"/>
                <a:ext cx="4220579" cy="393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Running time analysis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3/2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/>
                  <a:t> to list triangles </a:t>
                </a:r>
              </a:p>
              <a:p>
                <a:r>
                  <a:rPr lang="en-US" sz="3000" dirty="0" smtClean="0"/>
                  <a:t>[Itai,Rodeh’77].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b="0" dirty="0" smtClean="0"/>
                  <a:t> iterations, </a:t>
                </a:r>
                <a:br>
                  <a:rPr lang="en-US" sz="3000" b="0" dirty="0" smtClean="0"/>
                </a:br>
                <a:r>
                  <a:rPr lang="en-US" sz="3000" b="0" dirty="0" smtClean="0"/>
                  <a:t>each taking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𝑛𝑡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sz="3200" b="0" dirty="0" smtClean="0"/>
                  <a:t/>
                </a:r>
                <a:br>
                  <a:rPr lang="en-US" sz="3200" b="0" dirty="0" smtClean="0"/>
                </a:br>
                <a:r>
                  <a:rPr lang="en-US" sz="3200" b="0" dirty="0" smtClean="0"/>
                  <a:t>using Ahuja, </a:t>
                </a:r>
                <a:r>
                  <a:rPr lang="en-US" sz="3200" b="0" dirty="0" err="1" smtClean="0"/>
                  <a:t>Orlin</a:t>
                </a:r>
                <a:r>
                  <a:rPr lang="en-US" sz="3200" b="0" dirty="0" smtClean="0"/>
                  <a:t>, </a:t>
                </a:r>
                <a:br>
                  <a:rPr lang="en-US" sz="3200" b="0" dirty="0" smtClean="0"/>
                </a:br>
                <a:r>
                  <a:rPr lang="en-US" sz="3200" b="0" dirty="0" smtClean="0"/>
                  <a:t>Stein, </a:t>
                </a:r>
                <a:r>
                  <a:rPr lang="en-US" sz="3200" b="0" dirty="0" err="1" smtClean="0"/>
                  <a:t>Tarjan</a:t>
                </a:r>
                <a:r>
                  <a:rPr lang="en-US" sz="3200" b="0" dirty="0" smtClean="0"/>
                  <a:t> algorithm.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915" y="2234775"/>
                <a:ext cx="4220579" cy="3937425"/>
              </a:xfrm>
              <a:prstGeom prst="rect">
                <a:avLst/>
              </a:prstGeom>
              <a:blipFill rotWithShape="1">
                <a:blip r:embed="rId3"/>
                <a:stretch>
                  <a:fillRect l="-3757" t="-1858" r="-3035" b="-4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Densest Subgraph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646" y="3833734"/>
                <a:ext cx="86106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/>
                  <a:t>Theorem</a:t>
                </a:r>
                <a:r>
                  <a:rPr lang="en-US" sz="3000" dirty="0" smtClean="0"/>
                  <a:t>: The algorithm which peels triangles is a 1/3 approximation algorithm and runs in  O</a:t>
                </a:r>
                <a:r>
                  <a:rPr lang="en-US" sz="3000" b="0" dirty="0" smtClean="0"/>
                  <a:t>(</a:t>
                </a:r>
                <a:r>
                  <a:rPr lang="en-US" sz="3000" b="0" dirty="0" err="1" smtClean="0"/>
                  <a:t>mn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time.</a:t>
                </a:r>
              </a:p>
              <a:p>
                <a:r>
                  <a:rPr lang="en-US" sz="3000" b="1" i="1" dirty="0" smtClean="0"/>
                  <a:t>Remark</a:t>
                </a:r>
                <a:r>
                  <a:rPr lang="en-US" sz="3000" dirty="0" smtClean="0"/>
                  <a:t>: This algorithm is not suitable for MapReduce, the </a:t>
                </a:r>
                <a:r>
                  <a:rPr lang="en-US" sz="3000" i="1" dirty="0" smtClean="0"/>
                  <a:t>de facto</a:t>
                </a:r>
                <a:r>
                  <a:rPr lang="en-US" sz="3000" dirty="0" smtClean="0"/>
                  <a:t> standard for processing large-scale datasets</a:t>
                </a:r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46" y="3833734"/>
                <a:ext cx="8610600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628" t="-3046" r="-141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28775"/>
            <a:ext cx="6762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030" y="1524000"/>
            <a:ext cx="3243897" cy="226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3330144" y="1600200"/>
            <a:ext cx="2623966" cy="2286000"/>
            <a:chOff x="3330144" y="1600200"/>
            <a:chExt cx="2623966" cy="228600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1600200"/>
              <a:ext cx="260131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Rectangle 36"/>
            <p:cNvSpPr/>
            <p:nvPr/>
          </p:nvSpPr>
          <p:spPr>
            <a:xfrm>
              <a:off x="3330144" y="16002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463" y="1600200"/>
            <a:ext cx="32153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429000" y="3743980"/>
            <a:ext cx="2450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b) </a:t>
            </a:r>
            <a:r>
              <a:rPr lang="en-US" sz="2800" dirty="0" smtClean="0"/>
              <a:t>Internet (AS)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248400" y="3733800"/>
            <a:ext cx="28528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c) </a:t>
            </a:r>
            <a:r>
              <a:rPr lang="en-US" sz="2800" dirty="0" smtClean="0"/>
              <a:t>Social networks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7850" y="3810000"/>
            <a:ext cx="2963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a) </a:t>
            </a:r>
            <a:r>
              <a:rPr lang="en-US" sz="2800" dirty="0" smtClean="0"/>
              <a:t>World Wide </a:t>
            </a:r>
            <a:r>
              <a:rPr lang="en-US" sz="2800" dirty="0"/>
              <a:t>W</a:t>
            </a:r>
            <a:r>
              <a:rPr lang="en-US" sz="2800" dirty="0" smtClean="0"/>
              <a:t>eb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14400" y="6019800"/>
            <a:ext cx="1338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d) </a:t>
            </a:r>
            <a:r>
              <a:rPr lang="en-US" sz="2800" dirty="0" smtClean="0"/>
              <a:t>Brain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701284" y="6019800"/>
            <a:ext cx="1556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e) </a:t>
            </a:r>
            <a:r>
              <a:rPr lang="en-US" sz="2800" dirty="0" smtClean="0"/>
              <a:t>Airline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13200"/>
            <a:ext cx="2342980" cy="1759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1" y="4310469"/>
            <a:ext cx="2188388" cy="17653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480907" y="4343400"/>
            <a:ext cx="2078914" cy="1665113"/>
            <a:chOff x="3048000" y="3477462"/>
            <a:chExt cx="2133600" cy="1627938"/>
          </a:xfrm>
        </p:grpSpPr>
        <p:pic>
          <p:nvPicPr>
            <p:cNvPr id="35" name="Picture 2" descr="http://www.infosci.cornell.edu/courses/info204/2007sp/adamic-hier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8000" y="3477462"/>
              <a:ext cx="2076450" cy="1627938"/>
            </a:xfrm>
            <a:prstGeom prst="rect">
              <a:avLst/>
            </a:prstGeom>
            <a:noFill/>
          </p:spPr>
        </p:pic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5029200" y="4953000"/>
              <a:ext cx="1524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070223" y="5966613"/>
            <a:ext cx="2778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  <a:r>
              <a:rPr lang="en-US" sz="2800" dirty="0" smtClean="0">
                <a:solidFill>
                  <a:schemeClr val="accent1"/>
                </a:solidFill>
              </a:rPr>
              <a:t>) </a:t>
            </a:r>
            <a:r>
              <a:rPr lang="en-US" sz="2700" dirty="0" smtClean="0"/>
              <a:t>Communication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 smtClean="0"/>
          </a:p>
          <a:p>
            <a:endParaRPr lang="en-US" sz="3000" b="1" dirty="0"/>
          </a:p>
          <a:p>
            <a:r>
              <a:rPr lang="en-US" sz="3000" b="1" dirty="0" smtClean="0"/>
              <a:t>Theorem</a:t>
            </a:r>
            <a:r>
              <a:rPr lang="en-US" sz="3000" dirty="0" smtClean="0"/>
              <a:t>:  There exists an efficient MapReduce algorithm which runs for any </a:t>
            </a:r>
            <a:r>
              <a:rPr lang="el-GR" sz="3000" dirty="0" smtClean="0"/>
              <a:t>ε&gt;0</a:t>
            </a:r>
            <a:r>
              <a:rPr lang="en-US" sz="3000" dirty="0" smtClean="0"/>
              <a:t> in O(log(n)/</a:t>
            </a:r>
            <a:r>
              <a:rPr lang="el-GR" sz="3000" dirty="0" smtClean="0"/>
              <a:t>ε</a:t>
            </a:r>
            <a:r>
              <a:rPr lang="en-US" sz="3000" dirty="0" smtClean="0"/>
              <a:t>) rounds and provides a  1/(3+3</a:t>
            </a:r>
            <a:r>
              <a:rPr lang="el-GR" sz="3000" dirty="0" smtClean="0"/>
              <a:t>ε)</a:t>
            </a:r>
            <a:r>
              <a:rPr lang="en-US" sz="3000" dirty="0" smtClean="0"/>
              <a:t> approximation to the triangle densest subgraph problem.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1752600"/>
                <a:ext cx="9067800" cy="518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000" b="0" i="0" dirty="0" smtClean="0">
                        <a:latin typeface="Cambria Math"/>
                      </a:rPr>
                      <m:t>δ</m:t>
                    </m:r>
                    <m:r>
                      <m:rPr>
                        <m:nor/>
                      </m:rPr>
                      <a:rPr lang="en-US" sz="3000" b="0" i="0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3000" b="0" i="0" dirty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3000" b="0" i="0" dirty="0" smtClean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l-GR" sz="30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000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sz="3000" i="1" dirty="0">
                            <a:latin typeface="Cambria Math"/>
                          </a:rPr>
                          <m:t>[</m:t>
                        </m:r>
                        <m:r>
                          <a:rPr lang="en-US" sz="3000" i="1" dirty="0">
                            <a:latin typeface="Cambria Math"/>
                          </a:rPr>
                          <m:t>𝑆</m:t>
                        </m:r>
                        <m:r>
                          <a:rPr lang="en-US" sz="3000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3000" i="1" dirty="0">
                            <a:latin typeface="Cambria Math"/>
                          </a:rPr>
                          <m:t>|</m:t>
                        </m:r>
                        <m:r>
                          <a:rPr lang="en-US" sz="3000" i="1" dirty="0">
                            <a:latin typeface="Cambria Math"/>
                          </a:rPr>
                          <m:t>𝑆</m:t>
                        </m:r>
                        <m:r>
                          <a:rPr lang="en-US" sz="3000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dirty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3000" dirty="0"/>
                      <m:t> </m:t>
                    </m:r>
                    <m:r>
                      <m:rPr>
                        <m:nor/>
                      </m:rPr>
                      <a:rPr lang="en-US" sz="3000" b="0" i="0" dirty="0" smtClean="0"/>
                      <m:t>f</m:t>
                    </m:r>
                    <m:r>
                      <m:rPr>
                        <m:nor/>
                      </m:rPr>
                      <a:rPr lang="en-US" sz="3000" b="0" i="0" baseline="-25000" dirty="0" smtClean="0"/>
                      <m:t>e</m:t>
                    </m:r>
                    <m:r>
                      <m:rPr>
                        <m:nor/>
                      </m:rPr>
                      <a:rPr lang="en-US" sz="3000" dirty="0"/>
                      <m:t>(</m:t>
                    </m:r>
                    <m:r>
                      <m:rPr>
                        <m:nor/>
                      </m:rPr>
                      <a:rPr lang="en-US" sz="3000" dirty="0"/>
                      <m:t>S</m:t>
                    </m:r>
                    <m:r>
                      <m:rPr>
                        <m:nor/>
                      </m:rPr>
                      <a:rPr lang="en-US" sz="3000" dirty="0"/>
                      <m:t>)=</m:t>
                    </m:r>
                    <m:f>
                      <m:fPr>
                        <m:ctrlPr>
                          <a:rPr lang="en-US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 dirty="0">
                            <a:latin typeface="Cambria Math"/>
                          </a:rPr>
                          <m:t>𝑒</m:t>
                        </m:r>
                        <m:r>
                          <a:rPr lang="en-US" sz="3000" i="1" dirty="0">
                            <a:latin typeface="Cambria Math"/>
                          </a:rPr>
                          <m:t>[</m:t>
                        </m:r>
                        <m:r>
                          <a:rPr lang="en-US" sz="3000" i="1" dirty="0">
                            <a:latin typeface="Cambria Math"/>
                          </a:rPr>
                          <m:t>𝑆</m:t>
                        </m:r>
                        <m:r>
                          <a:rPr lang="en-US" sz="3000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3000" i="1" dirty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sz="3000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3000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3000" i="1" dirty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  <m:r>
                          <a:rPr lang="en-US" sz="3000" i="1" dirty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000" i="1" dirty="0">
                            <a:latin typeface="Cambria Math"/>
                          </a:rPr>
                          <m:t>𝜏</m:t>
                        </m:r>
                        <m:r>
                          <a:rPr lang="en-US" sz="3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3000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sz="3000" b="0" i="1" dirty="0" smtClean="0">
                            <a:latin typeface="Cambria Math"/>
                          </a:rPr>
                          <m:t>)=</m:t>
                        </m:r>
                        <m:f>
                          <m:fPr>
                            <m:ctrlPr>
                              <a:rPr lang="en-US" sz="3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000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3000" i="1" dirty="0">
                                <a:latin typeface="Cambria Math"/>
                              </a:rPr>
                              <m:t>[</m:t>
                            </m:r>
                            <m:r>
                              <a:rPr lang="en-US" sz="3000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3000" i="1" dirty="0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sz="3000" i="1" dirty="0">
                                <a:latin typeface="Cambria Math"/>
                              </a:rPr>
                              <m:t>|</m:t>
                            </m:r>
                            <m:r>
                              <a:rPr lang="en-US" sz="3000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3000" i="1" dirty="0">
                                <a:latin typeface="Cambria Math"/>
                              </a:rPr>
                              <m:t>|</m:t>
                            </m:r>
                          </m:den>
                        </m:f>
                        <m:r>
                          <a:rPr lang="en-US" sz="3000" b="0" i="0" dirty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dirty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m:rPr>
                        <m:nor/>
                      </m:rPr>
                      <a:rPr lang="en-US" sz="3000" dirty="0"/>
                      <m:t> (</m:t>
                    </m:r>
                    <m:r>
                      <m:rPr>
                        <m:nor/>
                      </m:rPr>
                      <a:rPr lang="en-US" sz="3000" dirty="0"/>
                      <m:t>S</m:t>
                    </m:r>
                    <m:r>
                      <m:rPr>
                        <m:nor/>
                      </m:rPr>
                      <a:rPr lang="en-US" sz="3000" dirty="0"/>
                      <m:t>)=</m:t>
                    </m:r>
                    <m:f>
                      <m:fPr>
                        <m:ctrlPr>
                          <a:rPr lang="en-US" sz="3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 dirty="0">
                            <a:latin typeface="Cambria Math"/>
                          </a:rPr>
                          <m:t>𝑡</m:t>
                        </m:r>
                        <m:r>
                          <a:rPr lang="en-US" sz="3000" i="1" dirty="0">
                            <a:latin typeface="Cambria Math"/>
                          </a:rPr>
                          <m:t>[</m:t>
                        </m:r>
                        <m:r>
                          <a:rPr lang="en-US" sz="3000" i="1" dirty="0">
                            <a:latin typeface="Cambria Math"/>
                          </a:rPr>
                          <m:t>𝑆</m:t>
                        </m:r>
                        <m:r>
                          <a:rPr lang="en-US" sz="3000" i="1" dirty="0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3000" i="1" dirty="0">
                            <a:latin typeface="Cambria Math"/>
                          </a:rPr>
                          <m:t>(</m:t>
                        </m:r>
                        <m:eqArr>
                          <m:eqArrPr>
                            <m:ctrlPr>
                              <a:rPr lang="en-US" sz="3000" i="1" dirty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0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3000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3000" i="1" dirty="0">
                                <a:latin typeface="Cambria Math"/>
                              </a:rPr>
                              <m:t>3</m:t>
                            </m:r>
                          </m:e>
                        </m:eqArr>
                        <m:r>
                          <a:rPr lang="en-US" sz="3000" i="1" dirty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000" b="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3000" dirty="0" smtClean="0"/>
              </a:p>
              <a:p>
                <a:endParaRPr lang="en-US" sz="3000" dirty="0"/>
              </a:p>
              <a:p>
                <a:r>
                  <a:rPr lang="en-US" sz="3000" dirty="0" smtClean="0"/>
                  <a:t>DS: Goldberg’s exact method for densest subgraph  problem</a:t>
                </a:r>
              </a:p>
              <a:p>
                <a:r>
                  <a:rPr lang="en-US" sz="3000" dirty="0" smtClean="0"/>
                  <a:t>½-DS: </a:t>
                </a:r>
                <a:r>
                  <a:rPr lang="en-US" sz="3000" dirty="0" err="1" smtClean="0"/>
                  <a:t>Charikar’s</a:t>
                </a:r>
                <a:r>
                  <a:rPr lang="en-US" sz="3000" dirty="0" smtClean="0"/>
                  <a:t> ½-approximation algorithm </a:t>
                </a:r>
              </a:p>
              <a:p>
                <a:r>
                  <a:rPr lang="en-US" sz="3000" dirty="0" smtClean="0"/>
                  <a:t>TDS: our exact algorithm for the triangle densest subgraph problem </a:t>
                </a:r>
              </a:p>
              <a:p>
                <a:r>
                  <a:rPr lang="en-US" sz="3000" dirty="0" smtClean="0"/>
                  <a:t>1/3-TDS: our 1/3-approximation algorithm for TDS problem.</a:t>
                </a:r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9067800" cy="5180136"/>
              </a:xfrm>
              <a:prstGeom prst="rect">
                <a:avLst/>
              </a:prstGeom>
              <a:blipFill rotWithShape="1">
                <a:blip r:embed="rId2"/>
                <a:stretch>
                  <a:fillRect l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52600"/>
            <a:ext cx="8020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5400000">
            <a:off x="2147250" y="3565071"/>
            <a:ext cx="4239899" cy="762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k-clique Densest subgraph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876801"/>
          </a:xfrm>
        </p:spPr>
        <p:txBody>
          <a:bodyPr/>
          <a:lstStyle/>
          <a:p>
            <a:r>
              <a:rPr lang="en-US" dirty="0"/>
              <a:t>Our techniques generalize to maximizing the average k-clique density for any constant 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3600" y="4189011"/>
            <a:ext cx="1905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3055338"/>
            <a:ext cx="914400" cy="2618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8145" y="4195835"/>
            <a:ext cx="1905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2938" y="4459351"/>
            <a:ext cx="1905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521735"/>
            <a:ext cx="190500" cy="22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481" y="4287841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65777" y="4350225"/>
            <a:ext cx="396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95050" y="4303311"/>
            <a:ext cx="213208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5492" y="5663298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A=V(G)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1927" y="5673665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B=C(G)</a:t>
            </a:r>
          </a:p>
        </p:txBody>
      </p:sp>
      <p:cxnSp>
        <p:nvCxnSpPr>
          <p:cNvPr id="16" name="Curved Connector 15"/>
          <p:cNvCxnSpPr>
            <a:stCxn id="6" idx="7"/>
            <a:endCxn id="10" idx="7"/>
          </p:cNvCxnSpPr>
          <p:nvPr/>
        </p:nvCxnSpPr>
        <p:spPr>
          <a:xfrm rot="16200000" flipH="1">
            <a:off x="5291840" y="2216851"/>
            <a:ext cx="332724" cy="4344000"/>
          </a:xfrm>
          <a:prstGeom prst="curvedConnector3">
            <a:avLst>
              <a:gd name="adj1" fmla="val -4110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3"/>
            <a:endCxn id="6" idx="4"/>
          </p:cNvCxnSpPr>
          <p:nvPr/>
        </p:nvCxnSpPr>
        <p:spPr>
          <a:xfrm rot="5400000">
            <a:off x="4314120" y="3295688"/>
            <a:ext cx="26654" cy="2217193"/>
          </a:xfrm>
          <a:prstGeom prst="curvedConnector3">
            <a:avLst>
              <a:gd name="adj1" fmla="val 210973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7"/>
            <a:endCxn id="6" idx="2"/>
          </p:cNvCxnSpPr>
          <p:nvPr/>
        </p:nvCxnSpPr>
        <p:spPr>
          <a:xfrm flipV="1">
            <a:off x="1435540" y="4303311"/>
            <a:ext cx="1688060" cy="1895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3239" y="3834840"/>
            <a:ext cx="471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</a:t>
            </a:r>
            <a:r>
              <a:rPr lang="en-US" sz="3000" baseline="-25000" dirty="0" smtClean="0"/>
              <a:t>v</a:t>
            </a:r>
            <a:endParaRPr lang="en-US" sz="3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331" y="4811061"/>
            <a:ext cx="673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k-1</a:t>
            </a:r>
            <a:endParaRPr lang="en-US" sz="3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170976" y="384407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</a:t>
            </a:r>
            <a:endParaRPr lang="en-US" sz="3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68086" y="2417802"/>
            <a:ext cx="588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k</a:t>
            </a:r>
            <a:r>
              <a:rPr lang="el-GR" sz="3000" dirty="0" smtClean="0"/>
              <a:t>α</a:t>
            </a:r>
            <a:endParaRPr lang="en-US" sz="3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966756" y="3602263"/>
            <a:ext cx="357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v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2743200" y="3033729"/>
            <a:ext cx="914400" cy="26183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85177" y="30480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596265" y="34671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708977" y="33528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747077" y="37719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823277" y="37719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70977" y="39624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82065" y="43815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394777" y="42672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32877" y="4686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509077" y="4686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75577" y="39624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986665" y="4381500"/>
            <a:ext cx="5318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099377" y="4267200"/>
            <a:ext cx="3063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37477" y="4686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213677" y="46863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1327977" y="35814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013777" y="3581400"/>
            <a:ext cx="3810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3"/>
          <p:cNvSpPr txBox="1">
            <a:spLocks noChangeArrowheads="1"/>
          </p:cNvSpPr>
          <p:nvPr/>
        </p:nvSpPr>
        <p:spPr bwMode="auto">
          <a:xfrm>
            <a:off x="2089977" y="29718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A</a:t>
            </a:r>
          </a:p>
        </p:txBody>
      </p:sp>
      <p:sp>
        <p:nvSpPr>
          <p:cNvPr id="22" name="TextBox 64"/>
          <p:cNvSpPr txBox="1">
            <a:spLocks noChangeArrowheads="1"/>
          </p:cNvSpPr>
          <p:nvPr/>
        </p:nvSpPr>
        <p:spPr bwMode="auto">
          <a:xfrm>
            <a:off x="2699577" y="38862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C</a:t>
            </a:r>
          </a:p>
        </p:txBody>
      </p:sp>
      <p:sp>
        <p:nvSpPr>
          <p:cNvPr id="23" name="TextBox 65"/>
          <p:cNvSpPr txBox="1">
            <a:spLocks noChangeArrowheads="1"/>
          </p:cNvSpPr>
          <p:nvPr/>
        </p:nvSpPr>
        <p:spPr bwMode="auto">
          <a:xfrm>
            <a:off x="718377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onstantia" pitchFamily="18" charset="0"/>
              </a:rPr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404177" y="4419600"/>
            <a:ext cx="914400" cy="1588"/>
          </a:xfrm>
          <a:prstGeom prst="line">
            <a:avLst/>
          </a:prstGeom>
          <a:ln w="381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76200" y="4953000"/>
            <a:ext cx="335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[</a:t>
            </a:r>
            <a:r>
              <a:rPr lang="en-US" sz="2400" dirty="0" smtClean="0"/>
              <a:t>Wasserman Faust ’94]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9390" y="2508523"/>
            <a:ext cx="559159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Friends of friends tend to become </a:t>
            </a:r>
          </a:p>
          <a:p>
            <a:r>
              <a:rPr lang="en-US" sz="3000" dirty="0" smtClean="0"/>
              <a:t>              friends themselves! </a:t>
            </a:r>
            <a:endParaRPr 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34</a:t>
            </a:fld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37536" y="457200"/>
            <a:ext cx="8534400" cy="10668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Triangle counting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1400" y="3663315"/>
            <a:ext cx="5333511" cy="15081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Social networks are abundant in </a:t>
            </a:r>
          </a:p>
          <a:p>
            <a:r>
              <a:rPr lang="en-US" sz="3000" dirty="0" smtClean="0"/>
              <a:t>triangles. E.g., </a:t>
            </a:r>
            <a:r>
              <a:rPr lang="en-US" sz="3000" i="1" dirty="0" smtClean="0"/>
              <a:t>Jazz network</a:t>
            </a:r>
          </a:p>
          <a:p>
            <a:r>
              <a:rPr lang="en-US" sz="3200" dirty="0" smtClean="0"/>
              <a:t>n=198, m=2,742, T=143,192</a:t>
            </a:r>
            <a:endParaRPr lang="en-US" sz="32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37536" y="1546591"/>
            <a:ext cx="8229600" cy="4625609"/>
          </a:xfrm>
        </p:spPr>
        <p:txBody>
          <a:bodyPr/>
          <a:lstStyle/>
          <a:p>
            <a:r>
              <a:rPr lang="en-US" dirty="0" smtClean="0"/>
              <a:t>Triangle counting appears in many applications!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triangle </a:t>
            </a:r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35</a:t>
            </a:fld>
            <a:endParaRPr lang="en-US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1060603" y="4583456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2114225" y="458444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1600200" y="3214358"/>
            <a:ext cx="286186" cy="284174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4"/>
            <a:endCxn id="6" idx="0"/>
          </p:cNvCxnSpPr>
          <p:nvPr/>
        </p:nvCxnSpPr>
        <p:spPr>
          <a:xfrm flipH="1">
            <a:off x="1203696" y="3498532"/>
            <a:ext cx="539597" cy="10849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4"/>
            <a:endCxn id="7" idx="0"/>
          </p:cNvCxnSpPr>
          <p:nvPr/>
        </p:nvCxnSpPr>
        <p:spPr>
          <a:xfrm>
            <a:off x="1743293" y="3498532"/>
            <a:ext cx="514025" cy="1085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6" idx="6"/>
          </p:cNvCxnSpPr>
          <p:nvPr/>
        </p:nvCxnSpPr>
        <p:spPr>
          <a:xfrm flipH="1" flipV="1">
            <a:off x="1346789" y="4725543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"/>
          <p:cNvSpPr>
            <a:spLocks noChangeAspect="1" noChangeArrowheads="1"/>
          </p:cNvSpPr>
          <p:nvPr/>
        </p:nvSpPr>
        <p:spPr bwMode="auto">
          <a:xfrm>
            <a:off x="304800" y="336726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spect="1" noChangeArrowheads="1"/>
          </p:cNvSpPr>
          <p:nvPr/>
        </p:nvSpPr>
        <p:spPr bwMode="auto">
          <a:xfrm>
            <a:off x="774417" y="205740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spect="1" noChangeArrowheads="1"/>
          </p:cNvSpPr>
          <p:nvPr/>
        </p:nvSpPr>
        <p:spPr bwMode="auto">
          <a:xfrm>
            <a:off x="1558289" y="1787397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9"/>
          <p:cNvSpPr>
            <a:spLocks noChangeAspect="1" noChangeArrowheads="1"/>
          </p:cNvSpPr>
          <p:nvPr/>
        </p:nvSpPr>
        <p:spPr bwMode="auto">
          <a:xfrm>
            <a:off x="3048000" y="2930184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"/>
          <p:cNvSpPr>
            <a:spLocks noChangeAspect="1" noChangeArrowheads="1"/>
          </p:cNvSpPr>
          <p:nvPr/>
        </p:nvSpPr>
        <p:spPr bwMode="auto">
          <a:xfrm>
            <a:off x="2712533" y="4481201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spect="1" noChangeArrowheads="1"/>
          </p:cNvSpPr>
          <p:nvPr/>
        </p:nvSpPr>
        <p:spPr bwMode="auto">
          <a:xfrm>
            <a:off x="457200" y="4059226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7" idx="7"/>
          </p:cNvCxnSpPr>
          <p:nvPr/>
        </p:nvCxnSpPr>
        <p:spPr>
          <a:xfrm flipH="1">
            <a:off x="701475" y="3356445"/>
            <a:ext cx="898725" cy="7443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2"/>
            <a:endCxn id="12" idx="6"/>
          </p:cNvCxnSpPr>
          <p:nvPr/>
        </p:nvCxnSpPr>
        <p:spPr>
          <a:xfrm flipH="1">
            <a:off x="590986" y="3356445"/>
            <a:ext cx="1009214" cy="152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5"/>
            <a:endCxn id="8" idx="0"/>
          </p:cNvCxnSpPr>
          <p:nvPr/>
        </p:nvCxnSpPr>
        <p:spPr>
          <a:xfrm>
            <a:off x="1018692" y="2299958"/>
            <a:ext cx="724601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4"/>
            <a:endCxn id="8" idx="0"/>
          </p:cNvCxnSpPr>
          <p:nvPr/>
        </p:nvCxnSpPr>
        <p:spPr>
          <a:xfrm>
            <a:off x="1701382" y="2071571"/>
            <a:ext cx="41911" cy="1142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2"/>
            <a:endCxn id="8" idx="6"/>
          </p:cNvCxnSpPr>
          <p:nvPr/>
        </p:nvCxnSpPr>
        <p:spPr>
          <a:xfrm flipH="1">
            <a:off x="1886386" y="3072271"/>
            <a:ext cx="1161614" cy="2841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6"/>
            <a:endCxn id="16" idx="1"/>
          </p:cNvCxnSpPr>
          <p:nvPr/>
        </p:nvCxnSpPr>
        <p:spPr>
          <a:xfrm>
            <a:off x="1886386" y="3356445"/>
            <a:ext cx="868058" cy="1166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0" idx="3"/>
            <a:endCxn id="8" idx="6"/>
          </p:cNvCxnSpPr>
          <p:nvPr/>
        </p:nvCxnSpPr>
        <p:spPr>
          <a:xfrm flipH="1">
            <a:off x="1886386" y="2258342"/>
            <a:ext cx="766876" cy="1098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9"/>
          <p:cNvSpPr>
            <a:spLocks noChangeAspect="1" noChangeArrowheads="1"/>
          </p:cNvSpPr>
          <p:nvPr/>
        </p:nvSpPr>
        <p:spPr bwMode="auto">
          <a:xfrm>
            <a:off x="2611351" y="2015784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9"/>
          <p:cNvSpPr>
            <a:spLocks noChangeAspect="1" noChangeArrowheads="1"/>
          </p:cNvSpPr>
          <p:nvPr/>
        </p:nvSpPr>
        <p:spPr bwMode="auto">
          <a:xfrm>
            <a:off x="3047561" y="370569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3" idx="1"/>
            <a:endCxn id="8" idx="6"/>
          </p:cNvCxnSpPr>
          <p:nvPr/>
        </p:nvCxnSpPr>
        <p:spPr>
          <a:xfrm flipH="1" flipV="1">
            <a:off x="1886386" y="3356445"/>
            <a:ext cx="1203086" cy="390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9"/>
          <p:cNvSpPr>
            <a:spLocks noChangeAspect="1" noChangeArrowheads="1"/>
          </p:cNvSpPr>
          <p:nvPr/>
        </p:nvSpPr>
        <p:spPr bwMode="auto">
          <a:xfrm>
            <a:off x="415289" y="2523219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Straight Connector 65"/>
          <p:cNvCxnSpPr>
            <a:stCxn id="65" idx="6"/>
            <a:endCxn id="8" idx="2"/>
          </p:cNvCxnSpPr>
          <p:nvPr/>
        </p:nvCxnSpPr>
        <p:spPr>
          <a:xfrm>
            <a:off x="701475" y="2665306"/>
            <a:ext cx="898725" cy="691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93552" y="1474436"/>
            <a:ext cx="55789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/>
              <a:t>Degree-triangle correlations</a:t>
            </a:r>
          </a:p>
          <a:p>
            <a:r>
              <a:rPr lang="en-US" sz="3000" i="1" dirty="0" smtClean="0"/>
              <a:t>Empirical observation</a:t>
            </a:r>
            <a:endParaRPr lang="en-US" sz="3000" dirty="0" smtClean="0"/>
          </a:p>
          <a:p>
            <a:r>
              <a:rPr lang="en-US" sz="3000" dirty="0" smtClean="0"/>
              <a:t>Spammers/</a:t>
            </a:r>
            <a:r>
              <a:rPr lang="en-US" sz="3000" dirty="0" err="1" smtClean="0"/>
              <a:t>sybil</a:t>
            </a:r>
            <a:r>
              <a:rPr lang="en-US" sz="3000" dirty="0" smtClean="0"/>
              <a:t> accounts </a:t>
            </a:r>
          </a:p>
          <a:p>
            <a:r>
              <a:rPr lang="en-US" sz="3000" dirty="0" smtClean="0"/>
              <a:t>have small clustering coefficients.</a:t>
            </a:r>
          </a:p>
          <a:p>
            <a:endParaRPr lang="en-US" sz="3000" dirty="0"/>
          </a:p>
          <a:p>
            <a:r>
              <a:rPr lang="en-US" sz="3000" dirty="0" smtClean="0"/>
              <a:t>Used by [</a:t>
            </a:r>
            <a:r>
              <a:rPr lang="en-US" sz="3000" dirty="0" err="1" smtClean="0"/>
              <a:t>Becchetti</a:t>
            </a:r>
            <a:r>
              <a:rPr lang="en-US" sz="3000" dirty="0" smtClean="0"/>
              <a:t> et al., ‘08], </a:t>
            </a:r>
          </a:p>
          <a:p>
            <a:r>
              <a:rPr lang="en-US" sz="3000" dirty="0" smtClean="0"/>
              <a:t>[Yang et al., ‘11] to find Web Spam</a:t>
            </a:r>
          </a:p>
          <a:p>
            <a:r>
              <a:rPr lang="en-US" sz="3000" dirty="0" smtClean="0"/>
              <a:t>and fake accounts respectively</a:t>
            </a:r>
            <a:endParaRPr lang="en-US" sz="3000" dirty="0"/>
          </a:p>
        </p:txBody>
      </p:sp>
      <p:sp>
        <p:nvSpPr>
          <p:cNvPr id="71" name="TextBox 70"/>
          <p:cNvSpPr txBox="1"/>
          <p:nvPr/>
        </p:nvSpPr>
        <p:spPr>
          <a:xfrm>
            <a:off x="60192" y="5155973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The neighborhood of a</a:t>
            </a:r>
          </a:p>
          <a:p>
            <a:r>
              <a:rPr lang="en-US" sz="3000" dirty="0" smtClean="0"/>
              <a:t>typical spammer (in red)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12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Exact Counting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3" y="1981200"/>
            <a:ext cx="1263748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2" y="1975104"/>
            <a:ext cx="1828800" cy="1682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22" y="1981200"/>
            <a:ext cx="1257299" cy="167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121" y="1482661"/>
            <a:ext cx="894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Alon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111323" y="1482661"/>
            <a:ext cx="10660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Yuster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772122" y="1482660"/>
            <a:ext cx="1002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Zwick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2820" y="1975103"/>
                <a:ext cx="4489779" cy="14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0" dirty="0" smtClean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l-GR" sz="3000" b="0" i="1" smtClean="0">
                            <a:latin typeface="Cambria Math"/>
                          </a:rPr>
                          <m:t>2</m:t>
                        </m:r>
                        <m:r>
                          <a:rPr lang="el-GR" sz="3000" b="0" i="1" smtClean="0">
                            <a:latin typeface="Cambria Math"/>
                          </a:rPr>
                          <m:t>𝜔</m:t>
                        </m:r>
                        <m:r>
                          <a:rPr lang="el-GR" sz="3000" b="0" i="1" smtClean="0">
                            <a:latin typeface="Cambria Math"/>
                          </a:rPr>
                          <m:t>/(</m:t>
                        </m:r>
                        <m:r>
                          <a:rPr lang="el-GR" sz="3000" b="0" i="1" smtClean="0">
                            <a:latin typeface="Cambria Math"/>
                          </a:rPr>
                          <m:t>𝜔</m:t>
                        </m:r>
                        <m:r>
                          <a:rPr lang="el-GR" sz="3000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) </m:t>
                    </m:r>
                  </m:oMath>
                </a14:m>
                <a:endParaRPr lang="en-US" sz="3000" b="0" i="1" dirty="0" smtClean="0">
                  <a:latin typeface="Cambria Math"/>
                </a:endParaRPr>
              </a:p>
              <a:p>
                <a:pPr algn="ctr"/>
                <a:r>
                  <a:rPr lang="en-US" sz="3000" b="0" dirty="0" smtClean="0"/>
                  <a:t>where </a:t>
                </a:r>
                <a14:m>
                  <m:oMath xmlns:m="http://schemas.openxmlformats.org/officeDocument/2006/math">
                    <m:r>
                      <a:rPr lang="el-GR" sz="3000" b="0" i="1" smtClean="0">
                        <a:latin typeface="Cambria Math"/>
                      </a:rPr>
                      <m:t> </m:t>
                    </m:r>
                    <m:r>
                      <a:rPr lang="el-GR" sz="3000" b="0" i="1" smtClean="0">
                        <a:latin typeface="Cambria Math"/>
                      </a:rPr>
                      <m:t>𝜔</m:t>
                    </m:r>
                    <m:r>
                      <a:rPr lang="en-US" sz="3000" b="0" i="1" smtClean="0">
                        <a:latin typeface="Cambria Math"/>
                      </a:rPr>
                      <m:t>≤2.37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20" y="1975103"/>
                <a:ext cx="4489779" cy="1496500"/>
              </a:xfrm>
              <a:prstGeom prst="rect">
                <a:avLst/>
              </a:prstGeom>
              <a:blipFill rotWithShape="1">
                <a:blip r:embed="rId5"/>
                <a:stretch>
                  <a:fillRect t="-4898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2984" y="3733800"/>
            <a:ext cx="95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Asymptotically  the fastest algorithm but not practical for large graphs.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35962"/>
            <a:ext cx="924150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practice, one of the iterator algorithms are preferred.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Node Iterator (count the edges among the neighbors of each </a:t>
            </a:r>
            <a:br>
              <a:rPr lang="en-US" sz="2600" dirty="0" smtClean="0"/>
            </a:br>
            <a:r>
              <a:rPr lang="en-US" sz="2600" dirty="0" smtClean="0"/>
              <a:t>vertex)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Edge Iterator (count the common neighbors of the endpoints of </a:t>
            </a:r>
            <a:br>
              <a:rPr lang="en-US" sz="2600" dirty="0" smtClean="0"/>
            </a:br>
            <a:r>
              <a:rPr lang="en-US" sz="2600" dirty="0" smtClean="0"/>
              <a:t>each edge)</a:t>
            </a:r>
          </a:p>
          <a:p>
            <a:r>
              <a:rPr lang="en-US" sz="2600" dirty="0" smtClean="0"/>
              <a:t>Both run asymptotically in O(</a:t>
            </a:r>
            <a:r>
              <a:rPr lang="en-US" sz="2600" dirty="0" err="1" smtClean="0"/>
              <a:t>mn</a:t>
            </a:r>
            <a:r>
              <a:rPr lang="en-US" sz="2600" dirty="0" smtClean="0"/>
              <a:t>) time.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Work: Approximate Counting</a:t>
            </a:r>
            <a:endParaRPr lang="en-US" dirty="0" smtClean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03237"/>
          </a:xfrm>
        </p:spPr>
        <p:txBody>
          <a:bodyPr>
            <a:normAutofit fontScale="92500" lnSpcReduction="20000"/>
          </a:bodyPr>
          <a:lstStyle/>
          <a:p>
            <a:r>
              <a:rPr lang="en-US" i="1" smtClean="0"/>
              <a:t>r</a:t>
            </a:r>
            <a:r>
              <a:rPr lang="en-US" smtClean="0"/>
              <a:t> independent samples of three distinct vertices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CA2C3-0309-4A25-B1C7-50D8B61521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25146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29718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29718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>
            <a:stCxn id="9" idx="6"/>
            <a:endCxn id="10" idx="2"/>
          </p:cNvCxnSpPr>
          <p:nvPr/>
        </p:nvCxnSpPr>
        <p:spPr>
          <a:xfrm>
            <a:off x="3962400" y="3086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  <a:endCxn id="8" idx="3"/>
          </p:cNvCxnSpPr>
          <p:nvPr/>
        </p:nvCxnSpPr>
        <p:spPr>
          <a:xfrm rot="5400000" flipH="1" flipV="1">
            <a:off x="3829050" y="2728913"/>
            <a:ext cx="261937" cy="22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5"/>
            <a:endCxn id="10" idx="0"/>
          </p:cNvCxnSpPr>
          <p:nvPr/>
        </p:nvCxnSpPr>
        <p:spPr>
          <a:xfrm rot="16200000" flipH="1">
            <a:off x="4214813" y="2728913"/>
            <a:ext cx="261937" cy="22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4876800" y="25146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X=1</a:t>
            </a:r>
          </a:p>
        </p:txBody>
      </p:sp>
      <p:sp>
        <p:nvSpPr>
          <p:cNvPr id="20" name="Oval 19"/>
          <p:cNvSpPr/>
          <p:nvPr/>
        </p:nvSpPr>
        <p:spPr>
          <a:xfrm>
            <a:off x="2514600" y="34290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8862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19400" y="38862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34290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33800" y="38862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43400" y="38862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27" idx="6"/>
            <a:endCxn id="28" idx="2"/>
          </p:cNvCxnSpPr>
          <p:nvPr/>
        </p:nvCxnSpPr>
        <p:spPr>
          <a:xfrm>
            <a:off x="3962400" y="40005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486400" y="34290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81600" y="38862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91200" y="38862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>
            <a:stCxn id="33" idx="6"/>
            <a:endCxn id="34" idx="2"/>
          </p:cNvCxnSpPr>
          <p:nvPr/>
        </p:nvCxnSpPr>
        <p:spPr>
          <a:xfrm>
            <a:off x="5410200" y="40005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5"/>
            <a:endCxn id="34" idx="0"/>
          </p:cNvCxnSpPr>
          <p:nvPr/>
        </p:nvCxnSpPr>
        <p:spPr>
          <a:xfrm rot="16200000" flipH="1">
            <a:off x="5662613" y="3643313"/>
            <a:ext cx="261937" cy="22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TextBox 38"/>
          <p:cNvSpPr txBox="1">
            <a:spLocks noChangeArrowheads="1"/>
          </p:cNvSpPr>
          <p:nvPr/>
        </p:nvSpPr>
        <p:spPr bwMode="auto">
          <a:xfrm>
            <a:off x="6705600" y="34290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X=0</a:t>
            </a:r>
          </a:p>
        </p:txBody>
      </p:sp>
      <p:sp>
        <p:nvSpPr>
          <p:cNvPr id="2075" name="TextBox 39"/>
          <p:cNvSpPr txBox="1">
            <a:spLocks noChangeArrowheads="1"/>
          </p:cNvSpPr>
          <p:nvPr/>
        </p:nvSpPr>
        <p:spPr bwMode="auto">
          <a:xfrm>
            <a:off x="2971800" y="2590800"/>
            <a:ext cx="58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  <a:r>
              <a:rPr lang="en-US" sz="3200" baseline="-25000"/>
              <a:t>3</a:t>
            </a:r>
          </a:p>
        </p:txBody>
      </p:sp>
      <p:sp>
        <p:nvSpPr>
          <p:cNvPr id="2076" name="TextBox 40"/>
          <p:cNvSpPr txBox="1">
            <a:spLocks noChangeArrowheads="1"/>
          </p:cNvSpPr>
          <p:nvPr/>
        </p:nvSpPr>
        <p:spPr bwMode="auto">
          <a:xfrm>
            <a:off x="5334000" y="4419600"/>
            <a:ext cx="58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  <a:r>
              <a:rPr lang="en-US" sz="3200" baseline="-25000"/>
              <a:t>2</a:t>
            </a:r>
          </a:p>
        </p:txBody>
      </p:sp>
      <p:sp>
        <p:nvSpPr>
          <p:cNvPr id="2077" name="TextBox 41"/>
          <p:cNvSpPr txBox="1">
            <a:spLocks noChangeArrowheads="1"/>
          </p:cNvSpPr>
          <p:nvPr/>
        </p:nvSpPr>
        <p:spPr bwMode="auto">
          <a:xfrm>
            <a:off x="3810000" y="4419600"/>
            <a:ext cx="58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  <a:r>
              <a:rPr lang="en-US" sz="3200" baseline="-25000"/>
              <a:t>1</a:t>
            </a:r>
          </a:p>
        </p:txBody>
      </p:sp>
      <p:sp>
        <p:nvSpPr>
          <p:cNvPr id="2078" name="TextBox 42"/>
          <p:cNvSpPr txBox="1">
            <a:spLocks noChangeArrowheads="1"/>
          </p:cNvSpPr>
          <p:nvPr/>
        </p:nvSpPr>
        <p:spPr bwMode="auto">
          <a:xfrm>
            <a:off x="2362200" y="4419600"/>
            <a:ext cx="58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  <a:r>
              <a:rPr lang="en-US" sz="3200" baseline="-25000"/>
              <a:t>0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4800" y="5029200"/>
          <a:ext cx="441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4" imgW="1473120" imgH="431640" progId="Equation.3">
                  <p:embed/>
                </p:oleObj>
              </mc:Choice>
              <mc:Fallback>
                <p:oleObj name="Equation" r:id="rId4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29200"/>
                        <a:ext cx="4419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9" name="Picture 30" descr="T3estimate_naive_samplin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181600"/>
            <a:ext cx="3355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0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Work: Approximate </a:t>
            </a:r>
            <a:r>
              <a:rPr lang="en-US" dirty="0" smtClean="0"/>
              <a:t>Counting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5032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 independent samples of three distinct vertices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DDAAF4-6B4D-4B8F-8649-B6BBE7A70061}" type="slidenum">
              <a:rPr lang="en-US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38</a:t>
            </a:fld>
            <a:endParaRPr lang="en-US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4103" name="Picture 35" descr="r_form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1413"/>
            <a:ext cx="6858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33400" y="358140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600">
                <a:latin typeface="Constantia" pitchFamily="18" charset="0"/>
              </a:rPr>
              <a:t>Then the following holds:</a:t>
            </a: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600">
              <a:latin typeface="Constantia" pitchFamily="18" charset="0"/>
            </a:endParaRPr>
          </a:p>
        </p:txBody>
      </p:sp>
      <p:pic>
        <p:nvPicPr>
          <p:cNvPr id="4105" name="Picture 43" descr="plusminusepsil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094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44"/>
          <p:cNvSpPr txBox="1">
            <a:spLocks noChangeArrowheads="1"/>
          </p:cNvSpPr>
          <p:nvPr/>
        </p:nvSpPr>
        <p:spPr bwMode="auto">
          <a:xfrm>
            <a:off x="609600" y="5257800"/>
            <a:ext cx="4137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/>
              <a:t>with probability at least 1-</a:t>
            </a:r>
            <a:r>
              <a:rPr lang="el-GR" sz="2600"/>
              <a:t>δ</a:t>
            </a:r>
            <a:endParaRPr lang="en-US" sz="2600"/>
          </a:p>
        </p:txBody>
      </p:sp>
      <p:sp>
        <p:nvSpPr>
          <p:cNvPr id="4107" name="TextBox 45"/>
          <p:cNvSpPr txBox="1">
            <a:spLocks noChangeArrowheads="1"/>
          </p:cNvSpPr>
          <p:nvPr/>
        </p:nvSpPr>
        <p:spPr bwMode="auto">
          <a:xfrm>
            <a:off x="609600" y="5791200"/>
            <a:ext cx="671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/>
              <a:t>Works for dense graphs. e.g</a:t>
            </a:r>
            <a:r>
              <a:rPr lang="en-US" sz="2800" dirty="0"/>
              <a:t>., T</a:t>
            </a:r>
            <a:r>
              <a:rPr lang="en-US" sz="2800" baseline="-25000" dirty="0"/>
              <a:t>3    </a:t>
            </a:r>
            <a:r>
              <a:rPr lang="en-US" sz="2800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logn 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35981"/>
              </p:ext>
            </p:extLst>
          </p:nvPr>
        </p:nvGraphicFramePr>
        <p:xfrm>
          <a:off x="5791200" y="5835348"/>
          <a:ext cx="304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6" imgW="126720" imgH="152280" progId="Equation.3">
                  <p:embed/>
                </p:oleObj>
              </mc:Choice>
              <mc:Fallback>
                <p:oleObj name="Equation" r:id="rId6" imgW="12672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835348"/>
                        <a:ext cx="304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5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Work: Approximate </a:t>
            </a:r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Yosseff</a:t>
            </a:r>
            <a:r>
              <a:rPr lang="en-US" dirty="0" smtClean="0"/>
              <a:t>, Kumar, </a:t>
            </a:r>
            <a:r>
              <a:rPr lang="en-US" dirty="0" err="1" smtClean="0"/>
              <a:t>Sivakumar</a:t>
            </a:r>
            <a:r>
              <a:rPr lang="en-US" dirty="0" smtClean="0"/>
              <a:t>  ‘02) require n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polylogn</a:t>
            </a:r>
            <a:r>
              <a:rPr lang="en-US" dirty="0" smtClean="0"/>
              <a:t> edges</a:t>
            </a:r>
          </a:p>
          <a:p>
            <a:r>
              <a:rPr lang="en-US" dirty="0" smtClean="0"/>
              <a:t>More follow up work: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Jowhari</a:t>
            </a:r>
            <a:r>
              <a:rPr lang="en-US" dirty="0"/>
              <a:t>, </a:t>
            </a:r>
            <a:r>
              <a:rPr lang="en-US" dirty="0" err="1"/>
              <a:t>Ghodsi</a:t>
            </a:r>
            <a:r>
              <a:rPr lang="en-US" dirty="0"/>
              <a:t> ‘05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Buriol</a:t>
            </a:r>
            <a:r>
              <a:rPr lang="en-US" dirty="0" smtClean="0"/>
              <a:t>, </a:t>
            </a:r>
            <a:r>
              <a:rPr lang="en-US" dirty="0" err="1" smtClean="0"/>
              <a:t>Frahling</a:t>
            </a:r>
            <a:r>
              <a:rPr lang="en-US" dirty="0" smtClean="0"/>
              <a:t>, </a:t>
            </a:r>
            <a:r>
              <a:rPr lang="en-US" dirty="0" err="1" smtClean="0"/>
              <a:t>Leondardi</a:t>
            </a:r>
            <a:r>
              <a:rPr lang="en-US" dirty="0" smtClean="0"/>
              <a:t>, </a:t>
            </a:r>
            <a:r>
              <a:rPr lang="en-US" dirty="0" err="1" smtClean="0"/>
              <a:t>Marchetti</a:t>
            </a:r>
            <a:r>
              <a:rPr lang="en-US" dirty="0" smtClean="0"/>
              <a:t>, </a:t>
            </a:r>
            <a:r>
              <a:rPr lang="en-US" dirty="0" err="1" smtClean="0"/>
              <a:t>Spaccamela</a:t>
            </a:r>
            <a:r>
              <a:rPr lang="en-US" dirty="0" smtClean="0"/>
              <a:t>, </a:t>
            </a:r>
            <a:r>
              <a:rPr lang="en-US" dirty="0" err="1" smtClean="0"/>
              <a:t>Sohler</a:t>
            </a:r>
            <a:r>
              <a:rPr lang="en-US" dirty="0" smtClean="0"/>
              <a:t> ‘06)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Becchetti</a:t>
            </a:r>
            <a:r>
              <a:rPr lang="en-US" dirty="0" smtClean="0"/>
              <a:t>, </a:t>
            </a:r>
            <a:r>
              <a:rPr lang="en-US" dirty="0" err="1" smtClean="0"/>
              <a:t>Boldi</a:t>
            </a:r>
            <a:r>
              <a:rPr lang="en-US" dirty="0" smtClean="0"/>
              <a:t>, </a:t>
            </a:r>
            <a:r>
              <a:rPr lang="en-US" dirty="0" err="1" smtClean="0"/>
              <a:t>Castillio</a:t>
            </a:r>
            <a:r>
              <a:rPr lang="en-US" dirty="0" smtClean="0"/>
              <a:t>, </a:t>
            </a:r>
            <a:r>
              <a:rPr lang="en-US" dirty="0" err="1" smtClean="0"/>
              <a:t>Gionis</a:t>
            </a:r>
            <a:r>
              <a:rPr lang="en-US" dirty="0" smtClean="0"/>
              <a:t> ‘08)</a:t>
            </a:r>
          </a:p>
          <a:p>
            <a:pPr lvl="1"/>
            <a:r>
              <a:rPr lang="en-US" dirty="0" smtClean="0"/>
              <a:t>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/>
              <a:t>                            Daniel </a:t>
            </a:r>
            <a:r>
              <a:rPr lang="en-US" dirty="0" err="1" smtClean="0"/>
              <a:t>Spielman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           “</a:t>
            </a:r>
            <a:r>
              <a:rPr lang="en-US" i="1" dirty="0" smtClean="0"/>
              <a:t>Graph theory is the new calculus</a:t>
            </a:r>
            <a:r>
              <a:rPr lang="en-US" dirty="0" smtClean="0"/>
              <a:t>”</a:t>
            </a:r>
          </a:p>
          <a:p>
            <a:pPr marL="118872" indent="0">
              <a:buNone/>
            </a:pPr>
            <a:r>
              <a:rPr lang="en-US" dirty="0" smtClean="0"/>
              <a:t>Used in analyzing: log files, user browsing behavior, telephony data, webpages, shopping history, language translation, images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3429000" cy="22857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Constant number of triangle </a:t>
            </a:r>
          </a:p>
        </p:txBody>
      </p:sp>
      <p:sp>
        <p:nvSpPr>
          <p:cNvPr id="410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Brown University</a:t>
            </a:r>
            <a:endParaRPr lang="en-US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710381"/>
              </p:ext>
            </p:extLst>
          </p:nvPr>
        </p:nvGraphicFramePr>
        <p:xfrm>
          <a:off x="736600" y="1600200"/>
          <a:ext cx="21780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4" imgW="812520" imgH="609480" progId="Equation.3">
                  <p:embed/>
                </p:oleObj>
              </mc:Choice>
              <mc:Fallback>
                <p:oleObj name="Equation" r:id="rId4" imgW="812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600200"/>
                        <a:ext cx="2178050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38382"/>
              </p:ext>
            </p:extLst>
          </p:nvPr>
        </p:nvGraphicFramePr>
        <p:xfrm>
          <a:off x="139212" y="3409156"/>
          <a:ext cx="40782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6" imgW="1434960" imgH="228600" progId="Equation.3">
                  <p:embed/>
                </p:oleObj>
              </mc:Choice>
              <mc:Fallback>
                <p:oleObj name="Equation" r:id="rId6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12" y="3409156"/>
                        <a:ext cx="407828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532335"/>
              </p:ext>
            </p:extLst>
          </p:nvPr>
        </p:nvGraphicFramePr>
        <p:xfrm>
          <a:off x="3454400" y="1600200"/>
          <a:ext cx="252571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8" imgW="888840" imgH="634680" progId="Equation.3">
                  <p:embed/>
                </p:oleObj>
              </mc:Choice>
              <mc:Fallback>
                <p:oleObj name="Equation" r:id="rId8" imgW="8888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600200"/>
                        <a:ext cx="2525713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8" descr="polblogs_lin_li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602" y="3733800"/>
            <a:ext cx="3929234" cy="28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5582138" y="5982494"/>
            <a:ext cx="1570149" cy="2219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7064701" y="5683477"/>
            <a:ext cx="1713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Keep only 3!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82138" y="4653409"/>
            <a:ext cx="3419698" cy="756791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6019800"/>
            <a:ext cx="1719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43" y="4114800"/>
            <a:ext cx="3259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eigenvalues of </a:t>
            </a:r>
            <a:br>
              <a:rPr lang="en-US" sz="3200" dirty="0" smtClean="0"/>
            </a:br>
            <a:r>
              <a:rPr lang="en-US" sz="3200" dirty="0" smtClean="0"/>
              <a:t>adjacency matrix</a:t>
            </a:r>
            <a:endParaRPr lang="en-US" sz="3200" dirty="0"/>
          </a:p>
        </p:txBody>
      </p:sp>
      <p:graphicFrame>
        <p:nvGraphicFramePr>
          <p:cNvPr id="77829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4504171"/>
              </p:ext>
            </p:extLst>
          </p:nvPr>
        </p:nvGraphicFramePr>
        <p:xfrm>
          <a:off x="1752600" y="5181600"/>
          <a:ext cx="4572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11" imgW="152280" imgH="228600" progId="Equation.3">
                  <p:embed/>
                </p:oleObj>
              </mc:Choice>
              <mc:Fallback>
                <p:oleObj name="Equation" r:id="rId11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81600"/>
                        <a:ext cx="45720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" y="5791200"/>
            <a:ext cx="298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</a:t>
            </a:r>
            <a:r>
              <a:rPr lang="en-US" sz="3200" dirty="0" smtClean="0"/>
              <a:t>-th eigenvector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33678" y="3096399"/>
            <a:ext cx="24007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Political Blogs</a:t>
            </a:r>
            <a:endParaRPr lang="en-US" sz="3000" dirty="0"/>
          </a:p>
        </p:txBody>
      </p:sp>
      <p:sp>
        <p:nvSpPr>
          <p:cNvPr id="19" name="Rectangle 18"/>
          <p:cNvSpPr/>
          <p:nvPr/>
        </p:nvSpPr>
        <p:spPr>
          <a:xfrm>
            <a:off x="6056179" y="1600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dirty="0" smtClean="0"/>
              <a:t>[T.’08]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6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Graph </a:t>
            </a:r>
            <a:r>
              <a:rPr lang="en-US" dirty="0" err="1" smtClean="0"/>
              <a:t>Sparsifier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 a given graph G with a sparse graph H, such that H is close to G in a certain notion.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>
              <a:buNone/>
            </a:pPr>
            <a:r>
              <a:rPr lang="en-US" dirty="0" smtClean="0"/>
              <a:t>  Cut preserving </a:t>
            </a:r>
            <a:r>
              <a:rPr lang="en-US" dirty="0" err="1" smtClean="0"/>
              <a:t>Benczur-Karger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 Spectral </a:t>
            </a:r>
            <a:r>
              <a:rPr lang="en-US" dirty="0" err="1" smtClean="0"/>
              <a:t>Sparsifier</a:t>
            </a:r>
            <a:r>
              <a:rPr lang="en-US" dirty="0" smtClean="0"/>
              <a:t> </a:t>
            </a:r>
            <a:r>
              <a:rPr lang="en-US" dirty="0" err="1" smtClean="0"/>
              <a:t>Spielman-Teng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26CF-239F-4904-94FA-9A1E2C30B6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 descr="DanShanghua_t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272313"/>
            <a:ext cx="1981200" cy="1323085"/>
          </a:xfrm>
          <a:prstGeom prst="rect">
            <a:avLst/>
          </a:prstGeom>
        </p:spPr>
      </p:pic>
      <p:pic>
        <p:nvPicPr>
          <p:cNvPr id="7" name="Picture 6" descr="karger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572" y="4129314"/>
            <a:ext cx="1143000" cy="1143000"/>
          </a:xfrm>
          <a:prstGeom prst="rect">
            <a:avLst/>
          </a:prstGeom>
        </p:spPr>
      </p:pic>
      <p:pic>
        <p:nvPicPr>
          <p:cNvPr id="8" name="Picture 7" descr="andr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114800"/>
            <a:ext cx="812323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t: number of triangles.</a:t>
            </a:r>
          </a:p>
          <a:p>
            <a:r>
              <a:rPr lang="en-US" dirty="0" smtClean="0"/>
              <a:t>T: triangles in </a:t>
            </a:r>
            <a:r>
              <a:rPr lang="en-US" dirty="0" err="1" smtClean="0"/>
              <a:t>sparsified</a:t>
            </a:r>
            <a:r>
              <a:rPr lang="en-US" dirty="0" smtClean="0"/>
              <a:t> graph, essentially our estimate.</a:t>
            </a:r>
          </a:p>
          <a:p>
            <a:r>
              <a:rPr lang="el-GR" dirty="0" smtClean="0"/>
              <a:t>Δ</a:t>
            </a:r>
            <a:r>
              <a:rPr lang="en-US" dirty="0" smtClean="0"/>
              <a:t>: maximum number of triangles an edge is contained in.</a:t>
            </a:r>
          </a:p>
          <a:p>
            <a:pPr lvl="1"/>
            <a:r>
              <a:rPr lang="el-GR" dirty="0" smtClean="0"/>
              <a:t>Δ=</a:t>
            </a:r>
            <a:r>
              <a:rPr lang="en-US" dirty="0" smtClean="0"/>
              <a:t>O(n)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: maximum number of triangles a vertex is contained in.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l-GR" dirty="0" smtClean="0"/>
              <a:t>=Ο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</a:t>
            </a:r>
            <a:r>
              <a:rPr lang="en-US" dirty="0" err="1" smtClean="0"/>
              <a:t>Sparsifiers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 descr="c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4514"/>
            <a:ext cx="990600" cy="1554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019144" y="1752600"/>
            <a:ext cx="9906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30" y="1576860"/>
            <a:ext cx="1178010" cy="15706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362451" y="3147540"/>
            <a:ext cx="249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Gary L. Miller    </a:t>
            </a:r>
          </a:p>
          <a:p>
            <a:r>
              <a:rPr lang="en-US" b="1" dirty="0" smtClean="0"/>
              <a:t>      CMU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80" y="1616058"/>
            <a:ext cx="1087220" cy="1478620"/>
          </a:xfrm>
          <a:prstGeom prst="rect">
            <a:avLst/>
          </a:prstGeom>
          <a:ln w="63500">
            <a:solidFill>
              <a:srgbClr val="92D05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81759" y="3088146"/>
            <a:ext cx="245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Mihail</a:t>
            </a:r>
            <a:r>
              <a:rPr lang="en-US" b="1" dirty="0" smtClean="0"/>
              <a:t> N. Kolountzakis </a:t>
            </a:r>
          </a:p>
          <a:p>
            <a:pPr algn="ctr"/>
            <a:r>
              <a:rPr lang="en-US" b="1" dirty="0" smtClean="0"/>
              <a:t>University of Crete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47536"/>
            <a:ext cx="1909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Joint work </a:t>
            </a:r>
          </a:p>
          <a:p>
            <a:r>
              <a:rPr lang="en-US" sz="3000" dirty="0" smtClean="0"/>
              <a:t>      with:</a:t>
            </a:r>
            <a:endParaRPr lang="en-US" sz="3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64163"/>
            <a:ext cx="8991600" cy="2536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7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Sparsifiers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18872" indent="0">
                  <a:buNone/>
                </a:pPr>
                <a:r>
                  <a:rPr lang="en-US" u="sng" dirty="0" smtClean="0"/>
                  <a:t>Theorem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𝑝𝑜𝑙𝑦𝑙𝑜𝑔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𝑝𝑜𝑙𝑦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𝑙𝑜𝑔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1/3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then T~E[T] with probability 1-o(1). </a:t>
                </a:r>
              </a:p>
              <a:p>
                <a:pPr marL="118872" indent="0">
                  <a:buNone/>
                </a:pPr>
                <a:r>
                  <a:rPr lang="en-US" u="sng" dirty="0" smtClean="0"/>
                  <a:t>Few words about the proof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=1 if e survives in G’, otherwise 0.</a:t>
                </a:r>
                <a:r>
                  <a:rPr lang="en-US" dirty="0" smtClean="0">
                    <a:latin typeface="Cambria Math"/>
                  </a:rPr>
                  <a:t/>
                </a:r>
                <a:br>
                  <a:rPr lang="en-US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</m:d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Clearly E[T]=p</a:t>
                </a:r>
                <a:r>
                  <a:rPr lang="en-US" baseline="30000" dirty="0"/>
                  <a:t>3</a:t>
                </a:r>
                <a:r>
                  <a:rPr lang="en-US" dirty="0"/>
                  <a:t>t</a:t>
                </a:r>
              </a:p>
              <a:p>
                <a:r>
                  <a:rPr lang="en-US" dirty="0"/>
                  <a:t>Unfortunately, the multivariate polynomial is not smooth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“smooth” on average.</a:t>
                </a:r>
              </a:p>
              <a:p>
                <a:pPr marL="118872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581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44</a:t>
            </a:fld>
            <a:endParaRPr lang="en-US"/>
          </a:p>
        </p:txBody>
      </p:sp>
      <p:pic>
        <p:nvPicPr>
          <p:cNvPr id="6" name="Content Placeholder 3" descr="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5105399"/>
            <a:ext cx="2800976" cy="132347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2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Sparsifiers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45</a:t>
            </a:fld>
            <a:endParaRPr lang="en-US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1591039" y="4491171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2644661" y="449215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2130636" y="3122073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3"/>
            <a:endCxn id="6" idx="0"/>
          </p:cNvCxnSpPr>
          <p:nvPr/>
        </p:nvCxnSpPr>
        <p:spPr>
          <a:xfrm flipH="1">
            <a:off x="1734132" y="3364631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5"/>
            <a:endCxn id="7" idx="0"/>
          </p:cNvCxnSpPr>
          <p:nvPr/>
        </p:nvCxnSpPr>
        <p:spPr>
          <a:xfrm>
            <a:off x="2374911" y="3364631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9"/>
          <p:cNvSpPr>
            <a:spLocks noChangeAspect="1" noChangeArrowheads="1"/>
          </p:cNvSpPr>
          <p:nvPr/>
        </p:nvSpPr>
        <p:spPr bwMode="auto">
          <a:xfrm>
            <a:off x="2102373" y="1880729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6" idx="0"/>
          </p:cNvCxnSpPr>
          <p:nvPr/>
        </p:nvCxnSpPr>
        <p:spPr>
          <a:xfrm flipH="1">
            <a:off x="1734132" y="2123287"/>
            <a:ext cx="410152" cy="2367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5"/>
            <a:endCxn id="7" idx="7"/>
          </p:cNvCxnSpPr>
          <p:nvPr/>
        </p:nvCxnSpPr>
        <p:spPr>
          <a:xfrm>
            <a:off x="2346648" y="2123287"/>
            <a:ext cx="542288" cy="2410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2"/>
            <a:endCxn id="6" idx="6"/>
          </p:cNvCxnSpPr>
          <p:nvPr/>
        </p:nvCxnSpPr>
        <p:spPr>
          <a:xfrm flipH="1" flipV="1">
            <a:off x="1877225" y="4633258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01607" y="2460029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….</a:t>
            </a:r>
            <a:endParaRPr lang="en-US" sz="3000" dirty="0"/>
          </a:p>
        </p:txBody>
      </p:sp>
      <p:sp>
        <p:nvSpPr>
          <p:cNvPr id="16" name="Oval 9"/>
          <p:cNvSpPr>
            <a:spLocks noChangeAspect="1" noChangeArrowheads="1"/>
          </p:cNvSpPr>
          <p:nvPr/>
        </p:nvSpPr>
        <p:spPr bwMode="auto">
          <a:xfrm>
            <a:off x="4284143" y="4491171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spect="1" noChangeArrowheads="1"/>
          </p:cNvSpPr>
          <p:nvPr/>
        </p:nvSpPr>
        <p:spPr bwMode="auto">
          <a:xfrm>
            <a:off x="5337765" y="449215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4823740" y="3122073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Connector 18"/>
          <p:cNvCxnSpPr>
            <a:stCxn id="18" idx="3"/>
            <a:endCxn id="16" idx="0"/>
          </p:cNvCxnSpPr>
          <p:nvPr/>
        </p:nvCxnSpPr>
        <p:spPr>
          <a:xfrm flipH="1">
            <a:off x="4427236" y="3364631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5"/>
            <a:endCxn id="17" idx="0"/>
          </p:cNvCxnSpPr>
          <p:nvPr/>
        </p:nvCxnSpPr>
        <p:spPr>
          <a:xfrm>
            <a:off x="5068015" y="3364631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9"/>
          <p:cNvSpPr>
            <a:spLocks noChangeAspect="1" noChangeArrowheads="1"/>
          </p:cNvSpPr>
          <p:nvPr/>
        </p:nvSpPr>
        <p:spPr bwMode="auto">
          <a:xfrm>
            <a:off x="4795477" y="1880729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>
            <a:stCxn id="21" idx="3"/>
            <a:endCxn id="16" idx="0"/>
          </p:cNvCxnSpPr>
          <p:nvPr/>
        </p:nvCxnSpPr>
        <p:spPr>
          <a:xfrm flipH="1">
            <a:off x="4427236" y="2123287"/>
            <a:ext cx="410152" cy="2367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5"/>
            <a:endCxn id="17" idx="7"/>
          </p:cNvCxnSpPr>
          <p:nvPr/>
        </p:nvCxnSpPr>
        <p:spPr>
          <a:xfrm>
            <a:off x="5039752" y="2123287"/>
            <a:ext cx="542288" cy="2410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2"/>
            <a:endCxn id="16" idx="6"/>
          </p:cNvCxnSpPr>
          <p:nvPr/>
        </p:nvCxnSpPr>
        <p:spPr>
          <a:xfrm flipH="1" flipV="1">
            <a:off x="4570329" y="4633258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4711" y="2460029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….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28644" y="3242776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….</a:t>
            </a:r>
            <a:endParaRPr lang="en-US" sz="5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3424792" y="3424987"/>
            <a:ext cx="511195" cy="397170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7003" y="5683872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t/</a:t>
            </a:r>
            <a:r>
              <a:rPr lang="el-GR" sz="5000" dirty="0" smtClean="0"/>
              <a:t>Δ </a:t>
            </a:r>
            <a:endParaRPr lang="en-US" sz="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31" y="2847755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 smtClean="0"/>
              <a:t>Δ</a:t>
            </a:r>
            <a:endParaRPr lang="en-US" sz="5000" dirty="0"/>
          </a:p>
        </p:txBody>
      </p:sp>
      <p:sp>
        <p:nvSpPr>
          <p:cNvPr id="30" name="Right Brace 29"/>
          <p:cNvSpPr/>
          <p:nvPr/>
        </p:nvSpPr>
        <p:spPr>
          <a:xfrm rot="10800000">
            <a:off x="632231" y="1859921"/>
            <a:ext cx="511195" cy="28946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2057320"/>
                <a:ext cx="2938625" cy="1662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𝑝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≫1</m:t>
                    </m:r>
                  </m:oMath>
                </a14:m>
                <a:r>
                  <a:rPr lang="en-US" sz="3000" dirty="0" smtClean="0"/>
                  <a:t>,</a:t>
                </a:r>
              </a:p>
              <a:p>
                <a:r>
                  <a:rPr lang="en-US" sz="3000" dirty="0" smtClean="0"/>
                  <a:t>o/w no hope</a:t>
                </a:r>
              </a:p>
              <a:p>
                <a:r>
                  <a:rPr lang="en-US" sz="3000" dirty="0" smtClean="0"/>
                  <a:t>for concentration</a:t>
                </a:r>
                <a:endParaRPr lang="en-US" sz="3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057320"/>
                <a:ext cx="2938625" cy="1662956"/>
              </a:xfrm>
              <a:prstGeom prst="rect">
                <a:avLst/>
              </a:prstGeom>
              <a:blipFill rotWithShape="1">
                <a:blip r:embed="rId2"/>
                <a:stretch>
                  <a:fillRect l="-4979" r="-4357" b="-1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Sparsifiers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46</a:t>
            </a:fld>
            <a:endParaRPr lang="en-US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457200" y="3350298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1510822" y="335128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996797" y="198120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3"/>
            <a:endCxn id="6" idx="0"/>
          </p:cNvCxnSpPr>
          <p:nvPr/>
        </p:nvCxnSpPr>
        <p:spPr>
          <a:xfrm flipH="1">
            <a:off x="600293" y="2223758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5"/>
            <a:endCxn id="7" idx="0"/>
          </p:cNvCxnSpPr>
          <p:nvPr/>
        </p:nvCxnSpPr>
        <p:spPr>
          <a:xfrm>
            <a:off x="1241072" y="2223758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6" idx="6"/>
          </p:cNvCxnSpPr>
          <p:nvPr/>
        </p:nvCxnSpPr>
        <p:spPr>
          <a:xfrm flipH="1" flipV="1">
            <a:off x="743386" y="3492385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"/>
          <p:cNvSpPr>
            <a:spLocks noChangeAspect="1" noChangeArrowheads="1"/>
          </p:cNvSpPr>
          <p:nvPr/>
        </p:nvSpPr>
        <p:spPr bwMode="auto">
          <a:xfrm>
            <a:off x="3150304" y="3350298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spect="1" noChangeArrowheads="1"/>
          </p:cNvSpPr>
          <p:nvPr/>
        </p:nvSpPr>
        <p:spPr bwMode="auto">
          <a:xfrm>
            <a:off x="4203926" y="335128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spect="1" noChangeArrowheads="1"/>
          </p:cNvSpPr>
          <p:nvPr/>
        </p:nvSpPr>
        <p:spPr bwMode="auto">
          <a:xfrm>
            <a:off x="3689901" y="198120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3"/>
            <a:endCxn id="12" idx="0"/>
          </p:cNvCxnSpPr>
          <p:nvPr/>
        </p:nvCxnSpPr>
        <p:spPr>
          <a:xfrm flipH="1">
            <a:off x="3293397" y="2223758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5"/>
            <a:endCxn id="13" idx="0"/>
          </p:cNvCxnSpPr>
          <p:nvPr/>
        </p:nvCxnSpPr>
        <p:spPr>
          <a:xfrm>
            <a:off x="3934176" y="2223758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12" idx="6"/>
          </p:cNvCxnSpPr>
          <p:nvPr/>
        </p:nvCxnSpPr>
        <p:spPr>
          <a:xfrm flipH="1" flipV="1">
            <a:off x="3436490" y="3492385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4805" y="2101903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….</a:t>
            </a:r>
            <a:endParaRPr lang="en-US" sz="5000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2290953" y="2284114"/>
            <a:ext cx="511195" cy="397170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91972" y="4525566"/>
            <a:ext cx="2009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t=n/3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8800" y="2265374"/>
                <a:ext cx="293862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</a:rPr>
                      <m:t>≫1</m:t>
                    </m:r>
                  </m:oMath>
                </a14:m>
                <a:r>
                  <a:rPr lang="en-US" sz="3000" dirty="0" smtClean="0"/>
                  <a:t>,</a:t>
                </a:r>
              </a:p>
              <a:p>
                <a:r>
                  <a:rPr lang="en-US" sz="3000" dirty="0" smtClean="0"/>
                  <a:t>o/w no hope</a:t>
                </a:r>
              </a:p>
              <a:p>
                <a:r>
                  <a:rPr lang="en-US" sz="3000" dirty="0" smtClean="0"/>
                  <a:t>for concentration</a:t>
                </a:r>
                <a:endParaRPr lang="en-US" sz="3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65374"/>
                <a:ext cx="2938625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4772" t="-4959" r="-4357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3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Notice that speedups are quadratic in p if we use any classic iterator counting algorithm.</a:t>
            </a:r>
          </a:p>
          <a:p>
            <a:endParaRPr lang="en-US" sz="2800" dirty="0" smtClean="0"/>
          </a:p>
          <a:p>
            <a:r>
              <a:rPr lang="en-US" sz="2800" dirty="0" smtClean="0"/>
              <a:t>Expected Speedup: 1/p</a:t>
            </a:r>
            <a:r>
              <a:rPr lang="en-US" sz="2800" baseline="30000" dirty="0" smtClean="0"/>
              <a:t>2           </a:t>
            </a:r>
            <a:br>
              <a:rPr lang="en-US" sz="2800" baseline="30000" dirty="0" smtClean="0"/>
            </a:br>
            <a:endParaRPr lang="en-US" sz="2800" baseline="30000" dirty="0" smtClean="0"/>
          </a:p>
          <a:p>
            <a:r>
              <a:rPr lang="en-US" sz="2800" dirty="0" smtClean="0"/>
              <a:t>To see why,</a:t>
            </a:r>
          </a:p>
          <a:p>
            <a:pPr marL="118872" indent="0">
              <a:buNone/>
            </a:pPr>
            <a:r>
              <a:rPr lang="en-US" sz="2800" dirty="0" smtClean="0"/>
              <a:t>let R be the running time of Node Iterator after the </a:t>
            </a:r>
          </a:p>
          <a:p>
            <a:pPr>
              <a:buNone/>
            </a:pPr>
            <a:r>
              <a:rPr lang="en-US" sz="2800" dirty="0" err="1" smtClean="0"/>
              <a:t>sparsification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Therefore, expected speedup: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59A11-7EBE-4BCA-8E26-1170303B53A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5662" y="2927454"/>
            <a:ext cx="3733800" cy="5334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285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" name="Picture 6" descr="expected running ti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4530184"/>
            <a:ext cx="3429000" cy="1111114"/>
          </a:xfrm>
          <a:prstGeom prst="rect">
            <a:avLst/>
          </a:prstGeom>
        </p:spPr>
      </p:pic>
      <p:pic>
        <p:nvPicPr>
          <p:cNvPr id="8" name="Picture 7" descr="speed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799" y="5638800"/>
            <a:ext cx="3026489" cy="9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For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dirty="0" smtClean="0"/>
                  <a:t> and  </a:t>
                </a:r>
                <a:r>
                  <a:rPr lang="el-GR" dirty="0" smtClean="0"/>
                  <a:t>Δ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</m:t>
                    </m:r>
                    <m:r>
                      <a:rPr lang="en-US" b="0" i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, we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  <m:r>
                          <a:rPr lang="en-US" i="1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This means that we can obtain a highly concentrated estimate and a speedup of O(n)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2667000"/>
            <a:ext cx="66294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latin typeface="Calibri" pitchFamily="34" charset="0"/>
              </a:rPr>
              <a:t>Can we do even better?</a:t>
            </a:r>
            <a:br>
              <a:rPr lang="en-US" sz="3200" dirty="0" smtClean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Yes, [</a:t>
            </a:r>
            <a:r>
              <a:rPr lang="en-US" sz="3200" dirty="0" err="1" smtClean="0">
                <a:latin typeface="Calibri" pitchFamily="34" charset="0"/>
              </a:rPr>
              <a:t>Pagh</a:t>
            </a:r>
            <a:r>
              <a:rPr lang="en-US" sz="3200" dirty="0" smtClean="0">
                <a:latin typeface="Calibri" pitchFamily="34" charset="0"/>
              </a:rPr>
              <a:t>, T.]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Colorful Triangle 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97770"/>
            <a:ext cx="7830643" cy="3124636"/>
          </a:xfrm>
          <a:prstGeom prst="rect">
            <a:avLst/>
          </a:prstGeom>
          <a:ln w="635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38200" y="2958463"/>
            <a:ext cx="450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</a:t>
            </a:r>
            <a:r>
              <a:rPr lang="en-US" b="1" dirty="0" err="1" smtClean="0"/>
              <a:t>Rasmus</a:t>
            </a:r>
            <a:r>
              <a:rPr lang="en-US" b="1" dirty="0" smtClean="0"/>
              <a:t> </a:t>
            </a:r>
            <a:r>
              <a:rPr lang="en-US" b="1" dirty="0" err="1" smtClean="0"/>
              <a:t>Pagh</a:t>
            </a:r>
            <a:r>
              <a:rPr lang="en-US" b="1" dirty="0" smtClean="0"/>
              <a:t>, U. of Copenhagen</a:t>
            </a:r>
          </a:p>
          <a:p>
            <a:r>
              <a:rPr lang="en-US" b="1" dirty="0" smtClean="0"/>
              <a:t>        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20" y="1502256"/>
            <a:ext cx="2010038" cy="1501177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3400" y="1700042"/>
            <a:ext cx="1909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Joint work </a:t>
            </a:r>
          </a:p>
          <a:p>
            <a:r>
              <a:rPr lang="en-US" sz="3000" dirty="0" smtClean="0"/>
              <a:t>      with: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37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0" y="1910209"/>
            <a:ext cx="3375959" cy="34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 rot="16200000">
            <a:off x="-369712" y="3113026"/>
            <a:ext cx="1138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latin typeface="Times" charset="0"/>
              </a:rPr>
              <a:t>genes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95400" y="1371600"/>
            <a:ext cx="1592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latin typeface="Times" charset="0"/>
              </a:rPr>
              <a:t>tumors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213" y="5467679"/>
            <a:ext cx="289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Gene Expression </a:t>
            </a:r>
          </a:p>
          <a:p>
            <a:r>
              <a:rPr lang="en-US" sz="3000" dirty="0" smtClean="0"/>
              <a:t>           data</a:t>
            </a: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37407" y="2406653"/>
            <a:ext cx="1741428" cy="19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Text Box 12"/>
          <p:cNvSpPr txBox="1">
            <a:spLocks noChangeArrowheads="1"/>
          </p:cNvSpPr>
          <p:nvPr/>
        </p:nvSpPr>
        <p:spPr bwMode="auto">
          <a:xfrm>
            <a:off x="5960115" y="4452016"/>
            <a:ext cx="3183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Protein interactions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78639"/>
            <a:ext cx="1371600" cy="197358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4419600" y="4452016"/>
            <a:ext cx="1215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aCGH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 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Colorful Triangle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8872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=1 </a:t>
                </a:r>
                <a:r>
                  <a:rPr lang="en-US" dirty="0" smtClean="0"/>
                  <a:t>if e is monochromatic. Notice</a:t>
                </a:r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that we have a correlated sampling scheme.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527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50</a:t>
            </a:fld>
            <a:endParaRPr lang="en-US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3150304" y="459164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4203926" y="4592626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3689901" y="3222544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3"/>
            <a:endCxn id="6" idx="0"/>
          </p:cNvCxnSpPr>
          <p:nvPr/>
        </p:nvCxnSpPr>
        <p:spPr>
          <a:xfrm flipH="1">
            <a:off x="3293397" y="3465102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5"/>
            <a:endCxn id="7" idx="0"/>
          </p:cNvCxnSpPr>
          <p:nvPr/>
        </p:nvCxnSpPr>
        <p:spPr>
          <a:xfrm>
            <a:off x="3934176" y="3465102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6" idx="6"/>
          </p:cNvCxnSpPr>
          <p:nvPr/>
        </p:nvCxnSpPr>
        <p:spPr>
          <a:xfrm flipH="1" flipV="1">
            <a:off x="3436490" y="4733729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400" y="3506718"/>
                <a:ext cx="176009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𝐼𝑓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000" dirty="0"/>
                  <a:t>=1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506718"/>
                <a:ext cx="1760091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97308" y="3510691"/>
                <a:ext cx="1974892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000" dirty="0"/>
                  <a:t>=1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308" y="3510691"/>
                <a:ext cx="1974892" cy="590996"/>
              </a:xfrm>
              <a:prstGeom prst="rect">
                <a:avLst/>
              </a:prstGeom>
              <a:blipFill rotWithShape="1">
                <a:blip r:embed="rId4"/>
                <a:stretch>
                  <a:fillRect t="-12371" b="-2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32762" y="4876800"/>
                <a:ext cx="1974892" cy="59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𝑡h𝑒𝑛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000" dirty="0"/>
                  <a:t>=</a:t>
                </a:r>
                <a:r>
                  <a:rPr lang="en-US" sz="3000" dirty="0" smtClean="0"/>
                  <a:t>1.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762" y="4876800"/>
                <a:ext cx="1974892" cy="591509"/>
              </a:xfrm>
              <a:prstGeom prst="rect">
                <a:avLst/>
              </a:prstGeom>
              <a:blipFill rotWithShape="1">
                <a:blip r:embed="rId5"/>
                <a:stretch>
                  <a:fillRect t="-12371" r="-4938" b="-2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Triangle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This reduces the degree of the multivariate polynomial from triangle sparsifiers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</m:t>
                    </m:r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f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g</m:t>
                                </m:r>
                              </m:e>
                            </m:d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by 1 but we introduce dependencies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Δ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e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f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g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However, the second moment method will give us tight results.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58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Colorful Triangle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8872" indent="0">
                  <a:buNone/>
                </a:pPr>
                <a:r>
                  <a:rPr lang="en-US" u="sng" dirty="0" smtClean="0"/>
                  <a:t>Theorem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logn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then T~E[T] with probability 1-o(1).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Colorful Triangle </a:t>
            </a:r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53</a:t>
            </a:fld>
            <a:endParaRPr lang="en-US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1591039" y="4491171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2644661" y="449215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2130636" y="3122073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3"/>
            <a:endCxn id="6" idx="0"/>
          </p:cNvCxnSpPr>
          <p:nvPr/>
        </p:nvCxnSpPr>
        <p:spPr>
          <a:xfrm flipH="1">
            <a:off x="1734132" y="3364631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5"/>
            <a:endCxn id="7" idx="0"/>
          </p:cNvCxnSpPr>
          <p:nvPr/>
        </p:nvCxnSpPr>
        <p:spPr>
          <a:xfrm>
            <a:off x="2374911" y="3364631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9"/>
          <p:cNvSpPr>
            <a:spLocks noChangeAspect="1" noChangeArrowheads="1"/>
          </p:cNvSpPr>
          <p:nvPr/>
        </p:nvSpPr>
        <p:spPr bwMode="auto">
          <a:xfrm>
            <a:off x="2102373" y="1880729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6" idx="0"/>
          </p:cNvCxnSpPr>
          <p:nvPr/>
        </p:nvCxnSpPr>
        <p:spPr>
          <a:xfrm flipH="1">
            <a:off x="1734132" y="2123287"/>
            <a:ext cx="410152" cy="2367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5"/>
            <a:endCxn id="7" idx="7"/>
          </p:cNvCxnSpPr>
          <p:nvPr/>
        </p:nvCxnSpPr>
        <p:spPr>
          <a:xfrm>
            <a:off x="2346648" y="2123287"/>
            <a:ext cx="542288" cy="2410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2"/>
            <a:endCxn id="6" idx="6"/>
          </p:cNvCxnSpPr>
          <p:nvPr/>
        </p:nvCxnSpPr>
        <p:spPr>
          <a:xfrm flipH="1" flipV="1">
            <a:off x="1877225" y="4633258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01607" y="2460029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….</a:t>
            </a:r>
            <a:endParaRPr lang="en-US" sz="3000" dirty="0"/>
          </a:p>
        </p:txBody>
      </p:sp>
      <p:sp>
        <p:nvSpPr>
          <p:cNvPr id="16" name="Oval 9"/>
          <p:cNvSpPr>
            <a:spLocks noChangeAspect="1" noChangeArrowheads="1"/>
          </p:cNvSpPr>
          <p:nvPr/>
        </p:nvSpPr>
        <p:spPr bwMode="auto">
          <a:xfrm>
            <a:off x="4284143" y="4491171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spect="1" noChangeArrowheads="1"/>
          </p:cNvSpPr>
          <p:nvPr/>
        </p:nvSpPr>
        <p:spPr bwMode="auto">
          <a:xfrm>
            <a:off x="5337765" y="4492155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spect="1" noChangeArrowheads="1"/>
          </p:cNvSpPr>
          <p:nvPr/>
        </p:nvSpPr>
        <p:spPr bwMode="auto">
          <a:xfrm>
            <a:off x="4823740" y="3122073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Connector 18"/>
          <p:cNvCxnSpPr>
            <a:stCxn id="18" idx="3"/>
            <a:endCxn id="16" idx="0"/>
          </p:cNvCxnSpPr>
          <p:nvPr/>
        </p:nvCxnSpPr>
        <p:spPr>
          <a:xfrm flipH="1">
            <a:off x="4427236" y="3364631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5"/>
            <a:endCxn id="17" idx="0"/>
          </p:cNvCxnSpPr>
          <p:nvPr/>
        </p:nvCxnSpPr>
        <p:spPr>
          <a:xfrm>
            <a:off x="5068015" y="3364631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9"/>
          <p:cNvSpPr>
            <a:spLocks noChangeAspect="1" noChangeArrowheads="1"/>
          </p:cNvSpPr>
          <p:nvPr/>
        </p:nvSpPr>
        <p:spPr bwMode="auto">
          <a:xfrm>
            <a:off x="4795477" y="1880729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>
            <a:stCxn id="21" idx="3"/>
            <a:endCxn id="16" idx="0"/>
          </p:cNvCxnSpPr>
          <p:nvPr/>
        </p:nvCxnSpPr>
        <p:spPr>
          <a:xfrm flipH="1">
            <a:off x="4427236" y="2123287"/>
            <a:ext cx="410152" cy="2367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5"/>
            <a:endCxn id="17" idx="7"/>
          </p:cNvCxnSpPr>
          <p:nvPr/>
        </p:nvCxnSpPr>
        <p:spPr>
          <a:xfrm>
            <a:off x="5039752" y="2123287"/>
            <a:ext cx="542288" cy="24104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2"/>
            <a:endCxn id="16" idx="6"/>
          </p:cNvCxnSpPr>
          <p:nvPr/>
        </p:nvCxnSpPr>
        <p:spPr>
          <a:xfrm flipH="1" flipV="1">
            <a:off x="4570329" y="4633258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94711" y="2460029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….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28644" y="3242776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….</a:t>
            </a:r>
            <a:endParaRPr lang="en-US" sz="5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3424792" y="3424987"/>
            <a:ext cx="511195" cy="397170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7003" y="5683872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t/</a:t>
            </a:r>
            <a:r>
              <a:rPr lang="el-GR" sz="5000" dirty="0" smtClean="0"/>
              <a:t>Δ </a:t>
            </a:r>
            <a:endParaRPr lang="en-US" sz="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31" y="2847755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dirty="0" smtClean="0"/>
              <a:t>Δ</a:t>
            </a:r>
            <a:endParaRPr lang="en-US" sz="5000" dirty="0"/>
          </a:p>
        </p:txBody>
      </p:sp>
      <p:sp>
        <p:nvSpPr>
          <p:cNvPr id="30" name="Right Brace 29"/>
          <p:cNvSpPr/>
          <p:nvPr/>
        </p:nvSpPr>
        <p:spPr>
          <a:xfrm rot="10800000">
            <a:off x="632231" y="1859921"/>
            <a:ext cx="511195" cy="28946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2057320"/>
                <a:ext cx="2938625" cy="1662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𝑝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≫1</m:t>
                    </m:r>
                  </m:oMath>
                </a14:m>
                <a:r>
                  <a:rPr lang="en-US" sz="3000" dirty="0" smtClean="0"/>
                  <a:t>,</a:t>
                </a:r>
              </a:p>
              <a:p>
                <a:r>
                  <a:rPr lang="en-US" sz="3000" dirty="0" smtClean="0"/>
                  <a:t>o/w no hope</a:t>
                </a:r>
              </a:p>
              <a:p>
                <a:r>
                  <a:rPr lang="en-US" sz="3000" dirty="0" smtClean="0"/>
                  <a:t>for concentration</a:t>
                </a:r>
                <a:endParaRPr lang="en-US" sz="3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057320"/>
                <a:ext cx="2938625" cy="1662956"/>
              </a:xfrm>
              <a:prstGeom prst="rect">
                <a:avLst/>
              </a:prstGeom>
              <a:blipFill rotWithShape="1">
                <a:blip r:embed="rId2"/>
                <a:stretch>
                  <a:fillRect l="-4979" r="-4357" b="-1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8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Colorful Triangle Counting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54</a:t>
            </a:fld>
            <a:endParaRPr lang="en-US"/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457200" y="3350298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spect="1" noChangeArrowheads="1"/>
          </p:cNvSpPr>
          <p:nvPr/>
        </p:nvSpPr>
        <p:spPr bwMode="auto">
          <a:xfrm>
            <a:off x="1510822" y="335128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996797" y="198120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3"/>
            <a:endCxn id="6" idx="0"/>
          </p:cNvCxnSpPr>
          <p:nvPr/>
        </p:nvCxnSpPr>
        <p:spPr>
          <a:xfrm flipH="1">
            <a:off x="600293" y="2223758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5"/>
            <a:endCxn id="7" idx="0"/>
          </p:cNvCxnSpPr>
          <p:nvPr/>
        </p:nvCxnSpPr>
        <p:spPr>
          <a:xfrm>
            <a:off x="1241072" y="2223758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6" idx="6"/>
          </p:cNvCxnSpPr>
          <p:nvPr/>
        </p:nvCxnSpPr>
        <p:spPr>
          <a:xfrm flipH="1" flipV="1">
            <a:off x="743386" y="3492385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"/>
          <p:cNvSpPr>
            <a:spLocks noChangeAspect="1" noChangeArrowheads="1"/>
          </p:cNvSpPr>
          <p:nvPr/>
        </p:nvSpPr>
        <p:spPr bwMode="auto">
          <a:xfrm>
            <a:off x="3150304" y="3350298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spect="1" noChangeArrowheads="1"/>
          </p:cNvSpPr>
          <p:nvPr/>
        </p:nvSpPr>
        <p:spPr bwMode="auto">
          <a:xfrm>
            <a:off x="4203926" y="3351282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spect="1" noChangeArrowheads="1"/>
          </p:cNvSpPr>
          <p:nvPr/>
        </p:nvSpPr>
        <p:spPr bwMode="auto">
          <a:xfrm>
            <a:off x="3689901" y="1981200"/>
            <a:ext cx="286186" cy="284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3"/>
            <a:endCxn id="12" idx="0"/>
          </p:cNvCxnSpPr>
          <p:nvPr/>
        </p:nvCxnSpPr>
        <p:spPr>
          <a:xfrm flipH="1">
            <a:off x="3293397" y="2223758"/>
            <a:ext cx="438415" cy="1126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5"/>
            <a:endCxn id="13" idx="0"/>
          </p:cNvCxnSpPr>
          <p:nvPr/>
        </p:nvCxnSpPr>
        <p:spPr>
          <a:xfrm>
            <a:off x="3934176" y="2223758"/>
            <a:ext cx="412843" cy="1127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  <a:endCxn id="12" idx="6"/>
          </p:cNvCxnSpPr>
          <p:nvPr/>
        </p:nvCxnSpPr>
        <p:spPr>
          <a:xfrm flipH="1" flipV="1">
            <a:off x="3436490" y="3492385"/>
            <a:ext cx="767436" cy="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4805" y="2101903"/>
            <a:ext cx="109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….</a:t>
            </a:r>
            <a:endParaRPr lang="en-US" sz="5000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2290953" y="2284114"/>
            <a:ext cx="511195" cy="397170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91972" y="4525566"/>
            <a:ext cx="2009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t=n/3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1600" y="2265374"/>
                <a:ext cx="423740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</a:rPr>
                      <m:t>≫1</m:t>
                    </m:r>
                  </m:oMath>
                </a14:m>
                <a:r>
                  <a:rPr lang="en-US" sz="3000" dirty="0" smtClean="0"/>
                  <a:t>,</a:t>
                </a:r>
              </a:p>
              <a:p>
                <a:r>
                  <a:rPr lang="en-US" sz="3000" dirty="0" smtClean="0"/>
                  <a:t>o/w no hope</a:t>
                </a:r>
              </a:p>
              <a:p>
                <a:r>
                  <a:rPr lang="en-US" sz="3000" dirty="0" smtClean="0"/>
                  <a:t>for concentration</a:t>
                </a:r>
              </a:p>
              <a:p>
                <a:r>
                  <a:rPr lang="en-US" sz="3000" dirty="0" smtClean="0"/>
                  <a:t>[Improves significantly</a:t>
                </a:r>
              </a:p>
              <a:p>
                <a:r>
                  <a:rPr lang="en-US" sz="3000" dirty="0" smtClean="0"/>
                  <a:t>Triangle sparsifiers]</a:t>
                </a:r>
                <a:endParaRPr lang="en-US" sz="3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65374"/>
                <a:ext cx="4237402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3309" t="-3053" b="-7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9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Colorful Triangle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𝜀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then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Pr</m:t>
                    </m:r>
                    <m:r>
                      <m:rPr>
                        <m:nor/>
                      </m:rPr>
                      <a:rPr lang="en-US" dirty="0"/>
                      <m:t>(|</m:t>
                    </m:r>
                    <m:r>
                      <m:rPr>
                        <m:nor/>
                      </m:rPr>
                      <a:rPr lang="en-US" dirty="0"/>
                      <m:t>T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E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T</m:t>
                    </m:r>
                    <m:r>
                      <m:rPr>
                        <m:nor/>
                      </m:rPr>
                      <a:rPr lang="en-US" dirty="0"/>
                      <m:t>]| 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l-GR" b="0" i="1" dirty="0" smtClean="0">
                        <a:latin typeface="Cambria Math"/>
                      </a:rPr>
                      <m:t>𝜀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Ε</m:t>
                    </m:r>
                    <m:r>
                      <a:rPr lang="el-GR" b="0" i="0" dirty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Τ</m:t>
                    </m:r>
                    <m:r>
                      <a:rPr lang="el-GR" b="0" i="0" dirty="0" smtClean="0">
                        <a:latin typeface="Cambria Math"/>
                      </a:rPr>
                      <m:t>])</m:t>
                    </m:r>
                    <m:r>
                      <a:rPr lang="el-GR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1/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b="0" dirty="0" smtClean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Hajnal-Szemerédi </a:t>
            </a:r>
            <a:r>
              <a:rPr lang="en-US" dirty="0"/>
              <a:t>theorem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1215" y="3671681"/>
            <a:ext cx="1767181" cy="1054057"/>
          </a:xfrm>
          <a:custGeom>
            <a:avLst/>
            <a:gdLst>
              <a:gd name="connsiteX0" fmla="*/ 170555 w 1767181"/>
              <a:gd name="connsiteY0" fmla="*/ 11668 h 1054057"/>
              <a:gd name="connsiteX1" fmla="*/ 1767127 w 1767181"/>
              <a:gd name="connsiteY1" fmla="*/ 519668 h 1054057"/>
              <a:gd name="connsiteX2" fmla="*/ 228612 w 1767181"/>
              <a:gd name="connsiteY2" fmla="*/ 1042182 h 1054057"/>
              <a:gd name="connsiteX3" fmla="*/ 170555 w 1767181"/>
              <a:gd name="connsiteY3" fmla="*/ 11668 h 105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181" h="1054057">
                <a:moveTo>
                  <a:pt x="170555" y="11668"/>
                </a:moveTo>
                <a:cubicBezTo>
                  <a:pt x="426974" y="-75418"/>
                  <a:pt x="1757451" y="347916"/>
                  <a:pt x="1767127" y="519668"/>
                </a:cubicBezTo>
                <a:cubicBezTo>
                  <a:pt x="1776803" y="691420"/>
                  <a:pt x="499545" y="1131687"/>
                  <a:pt x="228612" y="1042182"/>
                </a:cubicBezTo>
                <a:cubicBezTo>
                  <a:pt x="-42321" y="952677"/>
                  <a:pt x="-85864" y="98754"/>
                  <a:pt x="170555" y="11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38400" y="3622219"/>
            <a:ext cx="1850792" cy="1374276"/>
          </a:xfrm>
          <a:custGeom>
            <a:avLst/>
            <a:gdLst>
              <a:gd name="connsiteX0" fmla="*/ 1719 w 1850792"/>
              <a:gd name="connsiteY0" fmla="*/ 66754 h 1374276"/>
              <a:gd name="connsiteX1" fmla="*/ 1757948 w 1850792"/>
              <a:gd name="connsiteY1" fmla="*/ 313497 h 1374276"/>
              <a:gd name="connsiteX2" fmla="*/ 1438633 w 1850792"/>
              <a:gd name="connsiteY2" fmla="*/ 1373039 h 1374276"/>
              <a:gd name="connsiteX3" fmla="*/ 1719 w 1850792"/>
              <a:gd name="connsiteY3" fmla="*/ 66754 h 13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792" h="1374276">
                <a:moveTo>
                  <a:pt x="1719" y="66754"/>
                </a:moveTo>
                <a:cubicBezTo>
                  <a:pt x="54938" y="-109836"/>
                  <a:pt x="1518462" y="95783"/>
                  <a:pt x="1757948" y="313497"/>
                </a:cubicBezTo>
                <a:cubicBezTo>
                  <a:pt x="1997434" y="531211"/>
                  <a:pt x="1731338" y="1411744"/>
                  <a:pt x="1438633" y="1373039"/>
                </a:cubicBezTo>
                <a:cubicBezTo>
                  <a:pt x="1145928" y="1334334"/>
                  <a:pt x="-51500" y="243344"/>
                  <a:pt x="1719" y="667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k+1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997967" y="5070404"/>
            <a:ext cx="1850792" cy="1374276"/>
          </a:xfrm>
          <a:custGeom>
            <a:avLst/>
            <a:gdLst>
              <a:gd name="connsiteX0" fmla="*/ 1719 w 1850792"/>
              <a:gd name="connsiteY0" fmla="*/ 66754 h 1374276"/>
              <a:gd name="connsiteX1" fmla="*/ 1757948 w 1850792"/>
              <a:gd name="connsiteY1" fmla="*/ 313497 h 1374276"/>
              <a:gd name="connsiteX2" fmla="*/ 1438633 w 1850792"/>
              <a:gd name="connsiteY2" fmla="*/ 1373039 h 1374276"/>
              <a:gd name="connsiteX3" fmla="*/ 1719 w 1850792"/>
              <a:gd name="connsiteY3" fmla="*/ 66754 h 13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792" h="1374276">
                <a:moveTo>
                  <a:pt x="1719" y="66754"/>
                </a:moveTo>
                <a:cubicBezTo>
                  <a:pt x="54938" y="-109836"/>
                  <a:pt x="1518462" y="95783"/>
                  <a:pt x="1757948" y="313497"/>
                </a:cubicBezTo>
                <a:cubicBezTo>
                  <a:pt x="1997434" y="531211"/>
                  <a:pt x="1731338" y="1411744"/>
                  <a:pt x="1438633" y="1373039"/>
                </a:cubicBezTo>
                <a:cubicBezTo>
                  <a:pt x="1145928" y="1334334"/>
                  <a:pt x="-51500" y="243344"/>
                  <a:pt x="1719" y="667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905000"/>
            <a:ext cx="8917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Every graph on n vertices with max. degree </a:t>
            </a:r>
            <a:r>
              <a:rPr lang="el-GR" sz="2800" dirty="0" smtClean="0"/>
              <a:t>Δ(</a:t>
            </a:r>
            <a:r>
              <a:rPr lang="en-US" sz="2800" dirty="0" smtClean="0"/>
              <a:t>G) =k is </a:t>
            </a:r>
          </a:p>
          <a:p>
            <a:r>
              <a:rPr lang="en-US" sz="2800" dirty="0" smtClean="0"/>
              <a:t>(k+1) -colorable  with all color classes differing at size by at </a:t>
            </a:r>
          </a:p>
          <a:p>
            <a:r>
              <a:rPr lang="en-US" sz="2800" dirty="0" smtClean="0"/>
              <a:t>most 1.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2221" y="5110997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….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97967" y="4495800"/>
            <a:ext cx="678433" cy="106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76400" y="4038601"/>
            <a:ext cx="1066800" cy="270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9800" y="4648200"/>
            <a:ext cx="1153996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7183" y="4495800"/>
            <a:ext cx="2026613" cy="8700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64" y="3188709"/>
            <a:ext cx="1253636" cy="1771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10896"/>
            <a:ext cx="1579100" cy="17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an auxiliary graph where each triangle is a vertex and two vertices are connected </a:t>
            </a:r>
            <a:r>
              <a:rPr lang="en-US" dirty="0" err="1"/>
              <a:t>iff</a:t>
            </a:r>
            <a:r>
              <a:rPr lang="en-US" dirty="0"/>
              <a:t> the corresponding triangles share </a:t>
            </a:r>
            <a:r>
              <a:rPr lang="en-US" dirty="0" smtClean="0"/>
              <a:t>a vertex. 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Invoke Hajnal-Szemerédi theorem and apply Chernoff bound per each chromatic class. Finally, take a union bound.</a:t>
            </a:r>
            <a:r>
              <a:rPr lang="en-US" dirty="0"/>
              <a:t> </a:t>
            </a:r>
            <a:endParaRPr lang="en-US" dirty="0" smtClean="0"/>
          </a:p>
          <a:p>
            <a:pPr marL="118872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			       Q.E.D.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vertex and not edge disjoint?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" y="1676401"/>
            <a:ext cx="3474117" cy="3428999"/>
          </a:xfrm>
          <a:ln w="63500">
            <a:solidFill>
              <a:srgbClr val="92D05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667000"/>
            <a:ext cx="5070619" cy="892552"/>
          </a:xfrm>
          <a:prstGeom prst="rect">
            <a:avLst/>
          </a:prstGeom>
          <a:noFill/>
          <a:ln w="889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Pr</a:t>
            </a:r>
            <a:r>
              <a:rPr lang="en-US" sz="2600" dirty="0" smtClean="0"/>
              <a:t>(X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=1|rest are monochromatic) =p</a:t>
            </a:r>
          </a:p>
          <a:p>
            <a:r>
              <a:rPr lang="en-US" sz="2600" dirty="0" smtClean="0"/>
              <a:t>≠ </a:t>
            </a:r>
            <a:r>
              <a:rPr lang="en-US" sz="2600" dirty="0" err="1" smtClean="0"/>
              <a:t>Pr</a:t>
            </a:r>
            <a:r>
              <a:rPr lang="en-US" sz="2600" dirty="0" smtClean="0"/>
              <a:t>(X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=1)=p</a:t>
            </a:r>
            <a:r>
              <a:rPr lang="en-US" sz="2600" baseline="30000" dirty="0" smtClean="0"/>
              <a:t>2</a:t>
            </a:r>
            <a:endParaRPr lang="en-US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37360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algorithm is easy to implement in the MapReduce and streaming computational models.</a:t>
            </a:r>
          </a:p>
          <a:p>
            <a:pPr lvl="1"/>
            <a:r>
              <a:rPr lang="en-US" dirty="0" smtClean="0"/>
              <a:t>See also </a:t>
            </a:r>
            <a:r>
              <a:rPr lang="en-US" dirty="0" err="1" smtClean="0"/>
              <a:t>Suri</a:t>
            </a:r>
            <a:r>
              <a:rPr lang="en-US" dirty="0" smtClean="0"/>
              <a:t>, </a:t>
            </a:r>
            <a:r>
              <a:rPr lang="en-US" dirty="0" err="1" smtClean="0"/>
              <a:t>Vassilvitski</a:t>
            </a:r>
            <a:r>
              <a:rPr lang="en-US" dirty="0" smtClean="0"/>
              <a:t> ‘11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As noted by </a:t>
            </a:r>
            <a:r>
              <a:rPr lang="en-US" dirty="0" err="1" smtClean="0"/>
              <a:t>Cormode</a:t>
            </a:r>
            <a:r>
              <a:rPr lang="en-US" dirty="0" smtClean="0"/>
              <a:t>, </a:t>
            </a:r>
            <a:r>
              <a:rPr lang="en-US" dirty="0" err="1" smtClean="0"/>
              <a:t>Jowhari</a:t>
            </a:r>
            <a:r>
              <a:rPr lang="en-US" dirty="0" smtClean="0"/>
              <a:t> [TCS’14] this results in the state of the art streaming algorithm in practice as it uses O(m</a:t>
            </a:r>
            <a:r>
              <a:rPr lang="el-GR" dirty="0" smtClean="0"/>
              <a:t>Δ/Τ+</a:t>
            </a:r>
            <a:r>
              <a:rPr lang="en-US" dirty="0" smtClean="0"/>
              <a:t>m/T</a:t>
            </a:r>
            <a:r>
              <a:rPr lang="en-US" baseline="30000" dirty="0" smtClean="0"/>
              <a:t>0.5</a:t>
            </a:r>
            <a:r>
              <a:rPr lang="en-US" dirty="0" smtClean="0"/>
              <a:t>) space. Compare with </a:t>
            </a:r>
            <a:r>
              <a:rPr lang="en-US" dirty="0" err="1" smtClean="0"/>
              <a:t>Braverman</a:t>
            </a:r>
            <a:r>
              <a:rPr lang="en-US" dirty="0" smtClean="0"/>
              <a:t> et al’ [ICALP’13], space usage O(m/T</a:t>
            </a:r>
            <a:r>
              <a:rPr lang="en-US" baseline="30000" dirty="0" smtClean="0"/>
              <a:t>1/3</a:t>
            </a:r>
            <a:r>
              <a:rPr lang="en-US" dirty="0" smtClean="0"/>
              <a:t>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is not about creating huge data warehouses.</a:t>
            </a:r>
            <a:endParaRPr lang="en-US" dirty="0"/>
          </a:p>
          <a:p>
            <a:r>
              <a:rPr lang="en-US" dirty="0" smtClean="0"/>
              <a:t>The true goal is to create value out of data</a:t>
            </a:r>
          </a:p>
          <a:p>
            <a:pPr lvl="1"/>
            <a:r>
              <a:rPr lang="en-US" dirty="0" smtClean="0"/>
              <a:t>How do we design better marketing strategies?</a:t>
            </a:r>
          </a:p>
          <a:p>
            <a:pPr lvl="1"/>
            <a:r>
              <a:rPr lang="en-US" dirty="0" smtClean="0"/>
              <a:t>How do people establish connections and how does the underlying social network structure affect the spread of ideas or diseases?</a:t>
            </a:r>
          </a:p>
          <a:p>
            <a:pPr lvl="1"/>
            <a:r>
              <a:rPr lang="en-US" dirty="0" smtClean="0"/>
              <a:t>Why do some mutations cause cancer whereas others don’t?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2667000"/>
            <a:ext cx="66294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dirty="0" smtClean="0">
                <a:latin typeface="Calibri" pitchFamily="34" charset="0"/>
              </a:rPr>
              <a:t>Unprecedented opportunities for answering </a:t>
            </a:r>
            <a:r>
              <a:rPr lang="en-US" sz="3200" b="1" dirty="0" smtClean="0">
                <a:latin typeface="Calibri" pitchFamily="34" charset="0"/>
              </a:rPr>
              <a:t>long-standing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 smtClean="0">
                <a:latin typeface="Calibri" pitchFamily="34" charset="0"/>
              </a:rPr>
              <a:t>and </a:t>
            </a:r>
            <a:r>
              <a:rPr lang="en-US" sz="3200" b="1" dirty="0" smtClean="0">
                <a:latin typeface="Calibri" pitchFamily="34" charset="0"/>
              </a:rPr>
              <a:t>emerging</a:t>
            </a:r>
            <a:r>
              <a:rPr lang="en-US" sz="3200" dirty="0" smtClean="0">
                <a:latin typeface="Calibri" pitchFamily="34" charset="0"/>
              </a:rPr>
              <a:t> problems</a:t>
            </a:r>
          </a:p>
          <a:p>
            <a:pPr algn="ctr"/>
            <a:r>
              <a:rPr lang="en-US" sz="3200" dirty="0" smtClean="0">
                <a:latin typeface="Calibri" pitchFamily="34" charset="0"/>
              </a:rPr>
              <a:t>come with unprecedented challenges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200" dirty="0" smtClean="0"/>
              <a:t>Introduction </a:t>
            </a:r>
          </a:p>
          <a:p>
            <a:pPr marL="118872" indent="0">
              <a:buNone/>
            </a:pPr>
            <a:endParaRPr lang="en-US" sz="5200" dirty="0" smtClean="0"/>
          </a:p>
          <a:p>
            <a:r>
              <a:rPr lang="en-US" sz="5200" dirty="0" smtClean="0"/>
              <a:t>Finding near-cliques in graphs </a:t>
            </a:r>
          </a:p>
          <a:p>
            <a:pPr marL="118872" indent="0">
              <a:buNone/>
            </a:pPr>
            <a:endParaRPr lang="en-US" sz="5200" dirty="0" smtClean="0"/>
          </a:p>
          <a:p>
            <a:r>
              <a:rPr lang="en-US" sz="5200" b="1" dirty="0" smtClean="0"/>
              <a:t>Conclusion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exact triangle-densest subgraph algorithm.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How do approximate triangle counting methods affect the quality of our algorithms for the triangle densest subgraph problem? </a:t>
            </a:r>
          </a:p>
          <a:p>
            <a:endParaRPr lang="en-US" dirty="0"/>
          </a:p>
          <a:p>
            <a:r>
              <a:rPr lang="en-US" dirty="0" smtClean="0"/>
              <a:t>How do we extract efficiently all </a:t>
            </a:r>
            <a:r>
              <a:rPr lang="en-US" dirty="0" err="1" smtClean="0"/>
              <a:t>subgraphs</a:t>
            </a:r>
            <a:r>
              <a:rPr lang="en-US" dirty="0" smtClean="0"/>
              <a:t> whose density exceeds a </a:t>
            </a:r>
            <a:r>
              <a:rPr lang="en-US" smtClean="0"/>
              <a:t>given threshold?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Acknowledgements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Philip Klein</a:t>
            </a:r>
          </a:p>
          <a:p>
            <a:pPr algn="ctr">
              <a:buNone/>
            </a:pPr>
            <a:r>
              <a:rPr lang="en-US" dirty="0" err="1" smtClean="0"/>
              <a:t>Yannis</a:t>
            </a:r>
            <a:r>
              <a:rPr lang="en-US" dirty="0" smtClean="0"/>
              <a:t> </a:t>
            </a:r>
            <a:r>
              <a:rPr lang="en-US" dirty="0" err="1" smtClean="0"/>
              <a:t>Koutis</a:t>
            </a: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Vahab</a:t>
            </a:r>
            <a:r>
              <a:rPr lang="en-US" dirty="0" smtClean="0"/>
              <a:t> </a:t>
            </a:r>
            <a:r>
              <a:rPr lang="en-US" dirty="0" err="1" smtClean="0"/>
              <a:t>Mirrokni</a:t>
            </a:r>
            <a:endParaRPr lang="en-US" dirty="0" smtClean="0"/>
          </a:p>
          <a:p>
            <a:pPr algn="ctr">
              <a:buNone/>
            </a:pPr>
            <a:r>
              <a:rPr lang="en-US" dirty="0"/>
              <a:t>Clifford </a:t>
            </a:r>
            <a:r>
              <a:rPr lang="en-US" dirty="0" smtClean="0"/>
              <a:t>Stein</a:t>
            </a:r>
          </a:p>
          <a:p>
            <a:pPr algn="ctr">
              <a:buNone/>
            </a:pPr>
            <a:r>
              <a:rPr lang="en-US" dirty="0" smtClean="0"/>
              <a:t>Eli </a:t>
            </a:r>
            <a:r>
              <a:rPr lang="en-US" dirty="0" err="1" smtClean="0"/>
              <a:t>Upfal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ICERM </a:t>
            </a:r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Goldberg’s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2993"/>
            <a:ext cx="4972050" cy="46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" y="1642210"/>
            <a:ext cx="8839200" cy="422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</a:t>
            </a:r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82428"/>
              </p:ext>
            </p:extLst>
          </p:nvPr>
        </p:nvGraphicFramePr>
        <p:xfrm>
          <a:off x="548390" y="1447800"/>
          <a:ext cx="8001000" cy="5034897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3892380"/>
                <a:gridCol w="4108620"/>
              </a:tblGrid>
              <a:tr h="94939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Research topics</a:t>
                      </a:r>
                      <a:endParaRPr lang="en-US" sz="3200" dirty="0"/>
                    </a:p>
                  </a:txBody>
                  <a:tcPr anchor="ctr"/>
                </a:tc>
              </a:tr>
              <a:tr h="11619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Modelling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Q1: </a:t>
                      </a:r>
                      <a:r>
                        <a:rPr lang="en-US" sz="1800" baseline="0" dirty="0" smtClean="0"/>
                        <a:t>Real-world networks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Q2: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Graph</a:t>
                      </a:r>
                      <a:r>
                        <a:rPr lang="en-US" sz="1800" baseline="0" dirty="0" smtClean="0"/>
                        <a:t> mining problems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Q3:</a:t>
                      </a:r>
                      <a:r>
                        <a:rPr lang="en-US" sz="1800" b="1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Cancer progression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(joint work with NIH)</a:t>
                      </a:r>
                      <a:endParaRPr lang="en-US" sz="1800" dirty="0"/>
                    </a:p>
                  </a:txBody>
                  <a:tcPr anchor="ctr"/>
                </a:tc>
              </a:tr>
              <a:tr h="1466682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Algorithm design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cs typeface="Arial"/>
                        </a:rPr>
                        <a:t>Q4: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Efficient algorithm design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( RAM, MapReduce, streaming)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Q5: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Average case analysis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Q6: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Machine learning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</a:tr>
              <a:tr h="14301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Implementations and Applications</a:t>
                      </a:r>
                      <a:endParaRPr lang="en-US" sz="32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Q7: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Efficient implementations for Petabyte-sized graphs.</a:t>
                      </a:r>
                      <a:b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Q8:</a:t>
                      </a:r>
                      <a:r>
                        <a:rPr kumimoji="0" lang="en-US" sz="1800" b="0" kern="1200" baseline="0" dirty="0" smtClean="0">
                          <a:solidFill>
                            <a:schemeClr val="accent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Mining large-scale datasets </a:t>
                      </a:r>
                      <a:b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(graphs and biological datasets)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10790" y="2667000"/>
            <a:ext cx="2652010" cy="381000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0790" y="3733800"/>
            <a:ext cx="2956810" cy="609600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200" dirty="0" smtClean="0"/>
              <a:t>Introduction </a:t>
            </a:r>
          </a:p>
          <a:p>
            <a:endParaRPr lang="en-US" sz="5200" b="1" dirty="0" smtClean="0"/>
          </a:p>
          <a:p>
            <a:r>
              <a:rPr lang="en-US" sz="5200" b="1" dirty="0" smtClean="0"/>
              <a:t>Finding near-cliques in graphs </a:t>
            </a:r>
          </a:p>
          <a:p>
            <a:pPr marL="118872" indent="0">
              <a:buNone/>
            </a:pPr>
            <a:endParaRPr lang="en-US" sz="5200" dirty="0" smtClean="0"/>
          </a:p>
          <a:p>
            <a:r>
              <a:rPr lang="en-US" sz="5200" dirty="0" smtClean="0"/>
              <a:t>Conclusion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Brown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800" y="16764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68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4"/>
            <a:endCxn id="6" idx="0"/>
          </p:cNvCxnSpPr>
          <p:nvPr/>
        </p:nvCxnSpPr>
        <p:spPr>
          <a:xfrm>
            <a:off x="8039100" y="1905000"/>
            <a:ext cx="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8" idx="7"/>
          </p:cNvCxnSpPr>
          <p:nvPr/>
        </p:nvCxnSpPr>
        <p:spPr>
          <a:xfrm flipH="1">
            <a:off x="7434122" y="2633522"/>
            <a:ext cx="5241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8119922" y="2633522"/>
            <a:ext cx="600356" cy="4479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9" idx="2"/>
          </p:cNvCxnSpPr>
          <p:nvPr/>
        </p:nvCxnSpPr>
        <p:spPr>
          <a:xfrm>
            <a:off x="7467600" y="31623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  <a:endCxn id="7" idx="3"/>
          </p:cNvCxnSpPr>
          <p:nvPr/>
        </p:nvCxnSpPr>
        <p:spPr>
          <a:xfrm flipV="1">
            <a:off x="7353300" y="1871522"/>
            <a:ext cx="604978" cy="1176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7" idx="5"/>
          </p:cNvCxnSpPr>
          <p:nvPr/>
        </p:nvCxnSpPr>
        <p:spPr>
          <a:xfrm flipH="1" flipV="1">
            <a:off x="8119922" y="1871522"/>
            <a:ext cx="681178" cy="1176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31163" y="3276600"/>
            <a:ext cx="61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K4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</p:spPr>
            <p:txBody>
              <a:bodyPr/>
              <a:lstStyle/>
              <a:p>
                <a:r>
                  <a:rPr lang="en-US" dirty="0" smtClean="0"/>
                  <a:t>Maximum clique problem: </a:t>
                </a:r>
                <a:br>
                  <a:rPr lang="en-US" dirty="0" smtClean="0"/>
                </a:br>
                <a:r>
                  <a:rPr lang="en-US" dirty="0" smtClean="0"/>
                  <a:t>find clique of maximum possible size.</a:t>
                </a:r>
                <a:br>
                  <a:rPr lang="en-US" dirty="0" smtClean="0"/>
                </a:br>
                <a:r>
                  <a:rPr lang="en-US" dirty="0" smtClean="0"/>
                  <a:t>NP-complete problem</a:t>
                </a:r>
                <a:endParaRPr lang="el-GR" dirty="0" smtClean="0"/>
              </a:p>
              <a:p>
                <a:r>
                  <a:rPr lang="en-US" dirty="0" smtClean="0"/>
                  <a:t>Unless P=NP, there cannot be a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polynomial time algorithm that </a:t>
                </a:r>
                <a:br>
                  <a:rPr lang="en-US" dirty="0" smtClean="0"/>
                </a:br>
                <a:r>
                  <a:rPr lang="en-US" dirty="0" smtClean="0"/>
                  <a:t>    approximates the maximum clique </a:t>
                </a:r>
                <a:br>
                  <a:rPr lang="en-US" dirty="0" smtClean="0"/>
                </a:br>
                <a:r>
                  <a:rPr lang="en-US" dirty="0" smtClean="0"/>
                  <a:t>    problem within a factor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l-GR" b="0" i="1" smtClean="0">
                            <a:latin typeface="Cambria Math"/>
                          </a:rPr>
                          <m:t>𝜀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for any </a:t>
                </a:r>
                <a:r>
                  <a:rPr lang="el-GR" dirty="0" smtClean="0"/>
                  <a:t>ε&gt;0</a:t>
                </a:r>
                <a:r>
                  <a:rPr lang="en-US" dirty="0"/>
                  <a:t> [</a:t>
                </a:r>
                <a:r>
                  <a:rPr lang="en-US" dirty="0" err="1" smtClean="0"/>
                  <a:t>Håstad</a:t>
                </a:r>
                <a:r>
                  <a:rPr lang="en-US" dirty="0" smtClean="0"/>
                  <a:t> ‘</a:t>
                </a:r>
                <a:r>
                  <a:rPr lang="en-US" dirty="0"/>
                  <a:t>99</a:t>
                </a:r>
                <a:r>
                  <a:rPr lang="en-US" dirty="0" smtClean="0"/>
                  <a:t>]</a:t>
                </a:r>
                <a:r>
                  <a:rPr lang="el-GR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21529</TotalTime>
  <Words>2495</Words>
  <Application>Microsoft Office PowerPoint</Application>
  <PresentationFormat>On-screen Show (4:3)</PresentationFormat>
  <Paragraphs>644</Paragraphs>
  <Slides>64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Module</vt:lpstr>
      <vt:lpstr>Equation</vt:lpstr>
      <vt:lpstr>Algorithmic Analysis  of Large Datasets</vt:lpstr>
      <vt:lpstr>Outline</vt:lpstr>
      <vt:lpstr>Networks</vt:lpstr>
      <vt:lpstr>Networks</vt:lpstr>
      <vt:lpstr>Biological data</vt:lpstr>
      <vt:lpstr>Data</vt:lpstr>
      <vt:lpstr>My research</vt:lpstr>
      <vt:lpstr>Outline</vt:lpstr>
      <vt:lpstr>Cliques</vt:lpstr>
      <vt:lpstr>Near-cliques</vt:lpstr>
      <vt:lpstr>(Some) Density Functions</vt:lpstr>
      <vt:lpstr>Densest Subgraph Problem</vt:lpstr>
      <vt:lpstr>Edge-Surplus Framework  [T., Bonchi, Gionis, Gullo, Tsiarli.’13]</vt:lpstr>
      <vt:lpstr>Edge-Surplus Framework</vt:lpstr>
      <vt:lpstr>Edge-Surplus Framework</vt:lpstr>
      <vt:lpstr>Dense subgraphs</vt:lpstr>
      <vt:lpstr>Near-cliques subgraphs</vt:lpstr>
      <vt:lpstr>Triangle Densest Subgraph</vt:lpstr>
      <vt:lpstr>Triangle Densest Subgraph</vt:lpstr>
      <vt:lpstr>Triangle Densest Subgraph</vt:lpstr>
      <vt:lpstr>Triangle Densest Subgraph</vt:lpstr>
      <vt:lpstr>Triangle Densest subgraph</vt:lpstr>
      <vt:lpstr>Notation</vt:lpstr>
      <vt:lpstr>Triangle Densest Subgraph</vt:lpstr>
      <vt:lpstr>Triangle Densest Subgraph</vt:lpstr>
      <vt:lpstr>Triangle Densest Subgraph</vt:lpstr>
      <vt:lpstr>Triangle Densest Subgraph</vt:lpstr>
      <vt:lpstr>Triangle Densest Subgraph</vt:lpstr>
      <vt:lpstr>Triangle Densest Subgraph</vt:lpstr>
      <vt:lpstr>MapReduce implementation</vt:lpstr>
      <vt:lpstr>Notation</vt:lpstr>
      <vt:lpstr>Some results</vt:lpstr>
      <vt:lpstr>k-clique Densest subgraph</vt:lpstr>
      <vt:lpstr>PowerPoint Presentation</vt:lpstr>
      <vt:lpstr>Motivation for triangle counting</vt:lpstr>
      <vt:lpstr>Related Work: Exact Counting</vt:lpstr>
      <vt:lpstr>Related Work: Approximate Counting</vt:lpstr>
      <vt:lpstr>Related Work: Approximate Counting</vt:lpstr>
      <vt:lpstr>Related Work: Approximate Counting</vt:lpstr>
      <vt:lpstr>Constant number of triangle </vt:lpstr>
      <vt:lpstr>Related Work: Graph Sparsifier </vt:lpstr>
      <vt:lpstr>Some Notation</vt:lpstr>
      <vt:lpstr>Triangle Sparsifiers</vt:lpstr>
      <vt:lpstr>Triangle Sparsifiers</vt:lpstr>
      <vt:lpstr>Triangle Sparsifiers</vt:lpstr>
      <vt:lpstr>Triangle Sparsifiers</vt:lpstr>
      <vt:lpstr>Expected Speedup</vt:lpstr>
      <vt:lpstr>Corollary</vt:lpstr>
      <vt:lpstr>Colorful Triangle Counting</vt:lpstr>
      <vt:lpstr>Colorful Triangle Counting</vt:lpstr>
      <vt:lpstr>Colorful Triangle Counting</vt:lpstr>
      <vt:lpstr>Colorful Triangle Counting</vt:lpstr>
      <vt:lpstr>Colorful Triangle Counting</vt:lpstr>
      <vt:lpstr>Colorful Triangle Counting</vt:lpstr>
      <vt:lpstr>Colorful Triangle Counting</vt:lpstr>
      <vt:lpstr>Hajnal-Szemerédi theorem </vt:lpstr>
      <vt:lpstr>Proof sketch</vt:lpstr>
      <vt:lpstr>Why vertex and not edge disjoint? </vt:lpstr>
      <vt:lpstr>Remark</vt:lpstr>
      <vt:lpstr>Outline</vt:lpstr>
      <vt:lpstr>Open problems</vt:lpstr>
      <vt:lpstr>Questions?</vt:lpstr>
      <vt:lpstr>Goldberg’s network</vt:lpstr>
      <vt:lpstr>Additional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CS talk</dc:title>
  <dc:creator>tsourolampis</dc:creator>
  <cp:keywords>near-cliques</cp:keywords>
  <cp:lastModifiedBy>tsourolampis</cp:lastModifiedBy>
  <cp:revision>434</cp:revision>
  <dcterms:created xsi:type="dcterms:W3CDTF">2010-12-06T02:43:29Z</dcterms:created>
  <dcterms:modified xsi:type="dcterms:W3CDTF">2014-07-01T15:08:10Z</dcterms:modified>
  <cp:category>research</cp:category>
</cp:coreProperties>
</file>