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8"/>
  </p:notesMasterIdLst>
  <p:sldIdLst>
    <p:sldId id="256" r:id="rId2"/>
    <p:sldId id="257" r:id="rId3"/>
    <p:sldId id="259" r:id="rId4"/>
    <p:sldId id="260" r:id="rId5"/>
    <p:sldId id="265" r:id="rId6"/>
    <p:sldId id="266" r:id="rId7"/>
    <p:sldId id="262" r:id="rId8"/>
    <p:sldId id="263" r:id="rId9"/>
    <p:sldId id="264" r:id="rId10"/>
    <p:sldId id="298" r:id="rId11"/>
    <p:sldId id="269" r:id="rId12"/>
    <p:sldId id="294" r:id="rId13"/>
    <p:sldId id="287" r:id="rId14"/>
    <p:sldId id="288" r:id="rId15"/>
    <p:sldId id="268" r:id="rId16"/>
    <p:sldId id="295" r:id="rId17"/>
    <p:sldId id="270" r:id="rId18"/>
    <p:sldId id="290" r:id="rId19"/>
    <p:sldId id="291" r:id="rId20"/>
    <p:sldId id="292" r:id="rId21"/>
    <p:sldId id="271" r:id="rId22"/>
    <p:sldId id="278" r:id="rId23"/>
    <p:sldId id="285" r:id="rId24"/>
    <p:sldId id="280" r:id="rId25"/>
    <p:sldId id="272" r:id="rId26"/>
    <p:sldId id="281" r:id="rId27"/>
    <p:sldId id="282" r:id="rId28"/>
    <p:sldId id="296" r:id="rId29"/>
    <p:sldId id="273" r:id="rId30"/>
    <p:sldId id="275" r:id="rId31"/>
    <p:sldId id="274" r:id="rId32"/>
    <p:sldId id="276" r:id="rId33"/>
    <p:sldId id="297" r:id="rId34"/>
    <p:sldId id="277" r:id="rId35"/>
    <p:sldId id="284" r:id="rId36"/>
    <p:sldId id="29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66" d="100"/>
          <a:sy n="66" d="100"/>
        </p:scale>
        <p:origin x="-150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A5660-2911-4780-95D5-40F13360CFD0}" type="datetimeFigureOut">
              <a:rPr lang="en-US" smtClean="0"/>
              <a:t>1/8/2011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0675C-3F91-49EC-873E-BBDEBD22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74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5278-9CFA-4F9E-8221-3C97194CD2E2}" type="datetime1">
              <a:rPr lang="en-US" smtClean="0"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  Machine Learning Lunch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26E4-4D47-4DE0-863F-2E072439D39B}" type="datetime1">
              <a:rPr lang="en-US" smtClean="0"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Machine Learning Lunch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A348E-04BC-4B9E-A014-97666451D05B}" type="datetime1">
              <a:rPr lang="en-US" smtClean="0"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Machine Learning Lunch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A123-7787-4433-8BD8-F5F988CB40EA}" type="datetime1">
              <a:rPr lang="en-US" smtClean="0"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		Machine Learning Lunch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268A-DC9C-4536-9F0B-9ACF1282660E}" type="datetime1">
              <a:rPr lang="en-US" smtClean="0"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		Machine Learning Lunch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F19C1-C404-4AE9-8B0D-DAF943032EF1}" type="datetime1">
              <a:rPr lang="en-US" smtClean="0"/>
              <a:t>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		Machine Learning Lunch Seminar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9471-4DC0-4935-AA0A-613CC1238BDE}" type="datetime1">
              <a:rPr lang="en-US" smtClean="0"/>
              <a:t>1/10/2011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Machine Learning Lunch Seminar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6D27-840C-467D-91F0-B64B891F7FD6}" type="datetime1">
              <a:rPr lang="en-US" smtClean="0"/>
              <a:t>1/10/2011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Machine Learning Lunch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7653-1A14-4045-9E8E-9592BD4A762C}" type="datetime1">
              <a:rPr lang="en-US" smtClean="0"/>
              <a:t>1/10/2011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Machine Learning Lunch Seminar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21C0-B205-45DE-A8A6-FFABD6E22820}" type="datetime1">
              <a:rPr lang="en-US" smtClean="0"/>
              <a:t>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Machine Learning Lunch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602C04C-5145-46CB-8B2F-B9562CB0319E}" type="datetime1">
              <a:rPr lang="en-US" smtClean="0"/>
              <a:t>1/10/2011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Machine Learning Lunch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BED28D8-9E9B-41A1-90C7-D93C33C68A20}" type="datetime1">
              <a:rPr lang="en-US" smtClean="0"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		Machine Learning Lunch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gif"/><Relationship Id="rId7" Type="http://schemas.openxmlformats.org/officeDocument/2006/relationships/image" Target="../media/image34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gif"/><Relationship Id="rId4" Type="http://schemas.openxmlformats.org/officeDocument/2006/relationships/image" Target="../media/image31.jp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895600"/>
            <a:ext cx="86868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Approximate Dynamic Programmin</a:t>
            </a:r>
            <a:r>
              <a:rPr lang="en-US" dirty="0" smtClean="0"/>
              <a:t>g and </a:t>
            </a:r>
            <a:r>
              <a:rPr lang="en-US" dirty="0" err="1" smtClean="0"/>
              <a:t>aCGH</a:t>
            </a:r>
            <a:r>
              <a:rPr lang="en-US" dirty="0" smtClean="0"/>
              <a:t> denoising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685800"/>
            <a:ext cx="8534400" cy="14996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                    </a:t>
            </a:r>
            <a:r>
              <a:rPr lang="en-US" sz="2800" b="1" dirty="0" smtClean="0"/>
              <a:t>Charalampos (Babis) E. Tsourakakis</a:t>
            </a:r>
          </a:p>
          <a:p>
            <a:r>
              <a:rPr lang="en-US" sz="2800" b="1" dirty="0" smtClean="0"/>
              <a:t>		     ctsourak@math.cmu.edu</a:t>
            </a:r>
            <a:endParaRPr lang="en-US" sz="2800" b="1" dirty="0"/>
          </a:p>
        </p:txBody>
      </p:sp>
      <p:pic>
        <p:nvPicPr>
          <p:cNvPr id="4" name="Picture 17" descr="wordmark7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76994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76994"/>
            <a:ext cx="1190625" cy="1285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800" y="5334000"/>
            <a:ext cx="48698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/>
              <a:t>Machine Learning  Seminar</a:t>
            </a:r>
            <a:endParaRPr lang="en-US" sz="3200" dirty="0" smtClean="0"/>
          </a:p>
          <a:p>
            <a:r>
              <a:rPr lang="en-US" sz="3200" dirty="0"/>
              <a:t> </a:t>
            </a:r>
            <a:r>
              <a:rPr lang="en-US" sz="3200" dirty="0" smtClean="0"/>
              <a:t>  </a:t>
            </a:r>
            <a:r>
              <a:rPr lang="en-US" sz="3200" dirty="0" smtClean="0"/>
              <a:t>        10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 January ‘11</a:t>
            </a:r>
            <a:endParaRPr lang="en-US" sz="29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Machine Learning Lunch Seminar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3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Motivation</a:t>
            </a:r>
            <a:endParaRPr lang="en-US" sz="4000" dirty="0" smtClean="0"/>
          </a:p>
          <a:p>
            <a:r>
              <a:rPr lang="en-US" sz="4000" b="1" dirty="0" smtClean="0"/>
              <a:t>Related Work </a:t>
            </a:r>
            <a:endParaRPr lang="en-US" sz="4000" b="1" dirty="0" smtClean="0"/>
          </a:p>
          <a:p>
            <a:r>
              <a:rPr lang="en-US" sz="4000" dirty="0" smtClean="0"/>
              <a:t>Our </a:t>
            </a:r>
            <a:r>
              <a:rPr lang="en-US" sz="4000" dirty="0" smtClean="0"/>
              <a:t>contributions</a:t>
            </a:r>
          </a:p>
          <a:p>
            <a:pPr lvl="1"/>
            <a:r>
              <a:rPr lang="en-US" sz="3600" dirty="0" err="1" smtClean="0"/>
              <a:t>Halfspaces</a:t>
            </a:r>
            <a:r>
              <a:rPr lang="en-US" sz="3600" dirty="0" smtClean="0"/>
              <a:t> and DP</a:t>
            </a:r>
          </a:p>
          <a:p>
            <a:pPr lvl="1"/>
            <a:r>
              <a:rPr lang="en-US" sz="3600" dirty="0" err="1" smtClean="0"/>
              <a:t>Multiscale</a:t>
            </a:r>
            <a:r>
              <a:rPr lang="en-US" sz="3600" dirty="0" smtClean="0"/>
              <a:t> </a:t>
            </a:r>
            <a:r>
              <a:rPr lang="en-US" sz="3600" dirty="0" err="1" smtClean="0"/>
              <a:t>Monge</a:t>
            </a:r>
            <a:r>
              <a:rPr lang="en-US" sz="3600" dirty="0"/>
              <a:t> </a:t>
            </a:r>
            <a:r>
              <a:rPr lang="en-US" sz="3600" dirty="0" smtClean="0"/>
              <a:t>optimization</a:t>
            </a:r>
            <a:r>
              <a:rPr lang="en-US" sz="3600" dirty="0" smtClean="0"/>
              <a:t> </a:t>
            </a:r>
            <a:endParaRPr lang="en-US" sz="3600" dirty="0" smtClean="0"/>
          </a:p>
          <a:p>
            <a:r>
              <a:rPr lang="en-US" sz="4000" dirty="0" smtClean="0"/>
              <a:t>Experimental Results</a:t>
            </a:r>
          </a:p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Machine Learning Lunch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56" y="1549398"/>
            <a:ext cx="1992554" cy="18331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Machine Learning Lunch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24057" y="3411639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Don Knuth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1618006"/>
            <a:ext cx="45112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Optimal BSTs in O(n</a:t>
            </a:r>
            <a:r>
              <a:rPr lang="en-US" sz="3000" baseline="30000" dirty="0"/>
              <a:t>2</a:t>
            </a:r>
            <a:r>
              <a:rPr lang="en-US" sz="3000" dirty="0"/>
              <a:t>) time </a:t>
            </a:r>
          </a:p>
          <a:p>
            <a:endParaRPr lang="en-US" sz="3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30" y="2427389"/>
            <a:ext cx="1651000" cy="1968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7150" y="4376278"/>
            <a:ext cx="134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Frances Yao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781628" y="3806808"/>
                <a:ext cx="7344228" cy="120719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3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3000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r>
                        <a:rPr lang="en-US" sz="3000" b="0" i="1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3000" b="0" i="1" smtClean="0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0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000" b="0" i="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0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000" b="0" i="1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30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3000" b="0" i="1" smtClean="0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3000" b="0" i="1" smtClean="0">
                                  <a:latin typeface="Cambria Math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{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3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0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0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30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3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3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30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0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3000" b="0" i="1" smtClean="0">
                              <a:latin typeface="Cambria Math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628" y="3806808"/>
                <a:ext cx="7344228" cy="12071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419600" y="3226973"/>
            <a:ext cx="1972528" cy="5539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000" dirty="0" smtClean="0"/>
              <a:t>Recurrence</a:t>
            </a:r>
            <a:endParaRPr lang="en-US" sz="3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362199" y="5181600"/>
                <a:ext cx="5517921" cy="892552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</a:rPr>
                        <m:t>+</m:t>
                      </m:r>
                      <m:r>
                        <a:rPr lang="en-US" sz="2600" b="0" i="1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</a:rPr>
                        <m:t>≤</m:t>
                      </m:r>
                      <m:r>
                        <a:rPr lang="en-US" sz="2600" b="0" i="1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</a:rPr>
                        <m:t>+</m:t>
                      </m:r>
                      <m:r>
                        <a:rPr lang="en-US" sz="2600" b="0" i="1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600" b="0" i="1" dirty="0" smtClean="0">
                  <a:latin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𝑓𝑜𝑟</m:t>
                      </m:r>
                      <m:r>
                        <a:rPr lang="en-US" sz="2600" b="0" i="1" smtClean="0">
                          <a:latin typeface="Cambria Math"/>
                        </a:rPr>
                        <m:t> </m:t>
                      </m:r>
                      <m:r>
                        <a:rPr lang="en-US" sz="2600" b="0" i="1" smtClean="0">
                          <a:latin typeface="Cambria Math"/>
                        </a:rPr>
                        <m:t>𝑎𝑙𝑙</m:t>
                      </m:r>
                      <m:r>
                        <a:rPr lang="en-US" sz="2600" b="0" i="1" smtClean="0">
                          <a:latin typeface="Cambria Math"/>
                        </a:rPr>
                        <m:t> </m:t>
                      </m:r>
                      <m:r>
                        <a:rPr lang="en-US" sz="2600" b="0" i="1" smtClean="0">
                          <a:latin typeface="Cambria Math"/>
                        </a:rPr>
                        <m:t>𝑘</m:t>
                      </m:r>
                      <m:r>
                        <a:rPr lang="en-US" sz="2600" b="0" i="1" smtClean="0">
                          <a:latin typeface="Cambria Math"/>
                        </a:rPr>
                        <m:t>≤</m:t>
                      </m:r>
                      <m:r>
                        <a:rPr lang="en-US" sz="2600" b="0" i="1" smtClean="0">
                          <a:latin typeface="Cambria Math"/>
                        </a:rPr>
                        <m:t>𝑗</m:t>
                      </m:r>
                      <m:r>
                        <a:rPr lang="en-US" sz="2600" b="0" i="1" smtClean="0">
                          <a:latin typeface="Cambria Math"/>
                        </a:rPr>
                        <m:t>≤</m:t>
                      </m:r>
                      <m:r>
                        <a:rPr lang="en-US" sz="2600" b="0" i="1" smtClean="0">
                          <a:latin typeface="Cambria Math"/>
                        </a:rPr>
                        <m:t>𝑥</m:t>
                      </m:r>
                      <m:r>
                        <a:rPr lang="en-US" sz="2600" b="0" i="1" smtClean="0">
                          <a:latin typeface="Cambria Math"/>
                        </a:rPr>
                        <m:t>≤</m:t>
                      </m:r>
                      <m:r>
                        <a:rPr lang="en-US" sz="26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199" y="5181600"/>
                <a:ext cx="5517921" cy="8925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3183" y="4781490"/>
            <a:ext cx="188384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Quadrangle </a:t>
            </a:r>
            <a:br>
              <a:rPr lang="en-US" sz="2600" dirty="0" smtClean="0"/>
            </a:br>
            <a:r>
              <a:rPr lang="en-US" sz="2600" dirty="0" smtClean="0"/>
              <a:t>  inequality</a:t>
            </a:r>
          </a:p>
          <a:p>
            <a:r>
              <a:rPr lang="en-US" sz="2600" dirty="0" smtClean="0"/>
              <a:t>   (</a:t>
            </a:r>
            <a:r>
              <a:rPr lang="en-US" sz="2600" dirty="0" err="1" smtClean="0"/>
              <a:t>Monge</a:t>
            </a:r>
            <a:r>
              <a:rPr lang="en-US" sz="2600" dirty="0" smtClean="0"/>
              <a:t>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885" y="6059638"/>
            <a:ext cx="85019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Then we can turn the naïve O(n</a:t>
            </a:r>
            <a:r>
              <a:rPr lang="en-US" sz="3000" baseline="30000" dirty="0" smtClean="0"/>
              <a:t>3</a:t>
            </a:r>
            <a:r>
              <a:rPr lang="en-US" sz="3000" dirty="0" smtClean="0"/>
              <a:t>) algorithm to O(n</a:t>
            </a:r>
            <a:r>
              <a:rPr lang="en-US" sz="3000" baseline="30000" dirty="0" smtClean="0"/>
              <a:t>2</a:t>
            </a:r>
            <a:r>
              <a:rPr lang="en-US" sz="3000" dirty="0" smtClean="0"/>
              <a:t>)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281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Gaspard </a:t>
            </a:r>
            <a:r>
              <a:rPr lang="en-US" dirty="0" err="1" smtClean="0"/>
              <a:t>Monge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Machine Learning Lunch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57200" y="3505200"/>
                <a:ext cx="5517921" cy="892552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</a:rPr>
                        <m:t>+</m:t>
                      </m:r>
                      <m:r>
                        <a:rPr lang="en-US" sz="2600" b="0" i="1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</a:rPr>
                        <m:t>≤</m:t>
                      </m:r>
                      <m:r>
                        <a:rPr lang="en-US" sz="2600" b="0" i="1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</a:rPr>
                        <m:t>+</m:t>
                      </m:r>
                      <m:r>
                        <a:rPr lang="en-US" sz="2600" b="0" i="1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600" b="0" i="1" dirty="0" smtClean="0">
                  <a:latin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𝑓𝑜𝑟</m:t>
                      </m:r>
                      <m:r>
                        <a:rPr lang="en-US" sz="2600" b="0" i="1" smtClean="0">
                          <a:latin typeface="Cambria Math"/>
                        </a:rPr>
                        <m:t> </m:t>
                      </m:r>
                      <m:r>
                        <a:rPr lang="en-US" sz="2600" b="0" i="1" smtClean="0">
                          <a:latin typeface="Cambria Math"/>
                        </a:rPr>
                        <m:t>𝑎𝑙𝑙</m:t>
                      </m:r>
                      <m:r>
                        <a:rPr lang="en-US" sz="2600" b="0" i="1" smtClean="0">
                          <a:latin typeface="Cambria Math"/>
                        </a:rPr>
                        <m:t> </m:t>
                      </m:r>
                      <m:r>
                        <a:rPr lang="en-US" sz="2600" b="0" i="1" smtClean="0">
                          <a:latin typeface="Cambria Math"/>
                        </a:rPr>
                        <m:t>𝑘</m:t>
                      </m:r>
                      <m:r>
                        <a:rPr lang="en-US" sz="2600" b="0" i="1" smtClean="0">
                          <a:latin typeface="Cambria Math"/>
                        </a:rPr>
                        <m:t>≤</m:t>
                      </m:r>
                      <m:r>
                        <a:rPr lang="en-US" sz="2600" b="0" i="1" smtClean="0">
                          <a:latin typeface="Cambria Math"/>
                        </a:rPr>
                        <m:t>𝑗</m:t>
                      </m:r>
                      <m:r>
                        <a:rPr lang="en-US" sz="2600" b="0" i="1" smtClean="0">
                          <a:latin typeface="Cambria Math"/>
                        </a:rPr>
                        <m:t>≤</m:t>
                      </m:r>
                      <m:r>
                        <a:rPr lang="en-US" sz="2600" b="0" i="1" smtClean="0">
                          <a:latin typeface="Cambria Math"/>
                        </a:rPr>
                        <m:t>𝑥</m:t>
                      </m:r>
                      <m:r>
                        <a:rPr lang="en-US" sz="2600" b="0" i="1" smtClean="0">
                          <a:latin typeface="Cambria Math"/>
                        </a:rPr>
                        <m:t>≤</m:t>
                      </m:r>
                      <m:r>
                        <a:rPr lang="en-US" sz="26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505200"/>
                <a:ext cx="5517921" cy="8925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57200" y="4953000"/>
                <a:ext cx="5517921" cy="892552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</a:rPr>
                        <m:t>+</m:t>
                      </m:r>
                      <m:r>
                        <a:rPr lang="en-US" sz="2600" b="0" i="1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</a:rPr>
                        <m:t>≥</m:t>
                      </m:r>
                      <m:r>
                        <a:rPr lang="en-US" sz="2600" b="0" i="1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</a:rPr>
                        <m:t>+</m:t>
                      </m:r>
                      <m:r>
                        <a:rPr lang="en-US" sz="2600" b="0" i="1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600" b="0" i="1" dirty="0" smtClean="0">
                  <a:latin typeface="Cambria Math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𝑓𝑜𝑟</m:t>
                      </m:r>
                      <m:r>
                        <a:rPr lang="en-US" sz="2600" b="0" i="1" smtClean="0">
                          <a:latin typeface="Cambria Math"/>
                        </a:rPr>
                        <m:t> </m:t>
                      </m:r>
                      <m:r>
                        <a:rPr lang="en-US" sz="2600" b="0" i="1" smtClean="0">
                          <a:latin typeface="Cambria Math"/>
                        </a:rPr>
                        <m:t>𝑎𝑙𝑙</m:t>
                      </m:r>
                      <m:r>
                        <a:rPr lang="en-US" sz="2600" b="0" i="1" smtClean="0">
                          <a:latin typeface="Cambria Math"/>
                        </a:rPr>
                        <m:t> </m:t>
                      </m:r>
                      <m:r>
                        <a:rPr lang="en-US" sz="2600" b="0" i="1" smtClean="0">
                          <a:latin typeface="Cambria Math"/>
                        </a:rPr>
                        <m:t>𝑘</m:t>
                      </m:r>
                      <m:r>
                        <a:rPr lang="en-US" sz="2600" b="0" i="1" smtClean="0">
                          <a:latin typeface="Cambria Math"/>
                        </a:rPr>
                        <m:t>≤</m:t>
                      </m:r>
                      <m:r>
                        <a:rPr lang="en-US" sz="2600" b="0" i="1" smtClean="0">
                          <a:latin typeface="Cambria Math"/>
                        </a:rPr>
                        <m:t>𝑗</m:t>
                      </m:r>
                      <m:r>
                        <a:rPr lang="en-US" sz="2600" b="0" i="1" smtClean="0">
                          <a:latin typeface="Cambria Math"/>
                        </a:rPr>
                        <m:t>≤</m:t>
                      </m:r>
                      <m:r>
                        <a:rPr lang="en-US" sz="2600" b="0" i="1" smtClean="0">
                          <a:latin typeface="Cambria Math"/>
                        </a:rPr>
                        <m:t>𝑥</m:t>
                      </m:r>
                      <m:r>
                        <a:rPr lang="en-US" sz="2600" b="0" i="1" smtClean="0">
                          <a:latin typeface="Cambria Math"/>
                        </a:rPr>
                        <m:t>≤</m:t>
                      </m:r>
                      <m:r>
                        <a:rPr lang="en-US" sz="26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953000"/>
                <a:ext cx="5517921" cy="8925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400799" y="3493754"/>
            <a:ext cx="188384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Quadrangle </a:t>
            </a:r>
            <a:br>
              <a:rPr lang="en-US" sz="2600" dirty="0" smtClean="0"/>
            </a:br>
            <a:r>
              <a:rPr lang="en-US" sz="2600" dirty="0" smtClean="0"/>
              <a:t>  inequality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799" y="4724400"/>
            <a:ext cx="188384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    Inverse</a:t>
            </a:r>
          </a:p>
          <a:p>
            <a:r>
              <a:rPr lang="en-US" sz="2600" dirty="0" smtClean="0"/>
              <a:t>Quadrangle </a:t>
            </a:r>
            <a:br>
              <a:rPr lang="en-US" sz="2600" dirty="0" smtClean="0"/>
            </a:br>
            <a:r>
              <a:rPr lang="en-US" sz="2600" dirty="0" smtClean="0"/>
              <a:t>   inequality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079" y="1527042"/>
            <a:ext cx="1784121" cy="192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7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Machine Learning Lunch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0" y="2234746"/>
            <a:ext cx="1295400" cy="1619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257" y="3878123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Eppstein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18631"/>
            <a:ext cx="1105600" cy="16353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60848" y="3841962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Galil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87" y="2209800"/>
            <a:ext cx="1014413" cy="16321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02844" y="3849344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Giancarlo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7" y="4495800"/>
            <a:ext cx="1398165" cy="1524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5618" y="60452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Larmore</a:t>
            </a:r>
            <a:endParaRPr lang="en-US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350" y="4397829"/>
            <a:ext cx="1263874" cy="16219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05000" y="6019800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Schieber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392752" y="1489221"/>
                <a:ext cx="6713889" cy="7455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0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000" b="0" i="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000" b="0" i="1" smtClean="0">
                                  <a:latin typeface="Cambria Math"/>
                                </a:rPr>
                                <m:t>1≤</m:t>
                              </m:r>
                              <m:r>
                                <a:rPr lang="en-US" sz="30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000" b="0" i="1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3000" b="0" i="1" smtClean="0">
                                  <a:latin typeface="Cambria Math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en-US" sz="3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3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3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30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30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30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() 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𝑀𝑜𝑛𝑔𝑒</m:t>
                          </m:r>
                        </m:e>
                      </m:func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752" y="1489221"/>
                <a:ext cx="6713889" cy="74552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3933282" y="2837543"/>
                <a:ext cx="260225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/>
                          </a:rPr>
                          <m:t>𝑛𝑙𝑜𝑔𝑛</m:t>
                        </m:r>
                      </m:e>
                    </m:d>
                    <m:r>
                      <a:rPr lang="en-US" sz="3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3000" dirty="0" smtClean="0"/>
                  <a:t>time</a:t>
                </a:r>
                <a:endParaRPr lang="en-US" sz="30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282" y="2837543"/>
                <a:ext cx="2602251" cy="553998"/>
              </a:xfrm>
              <a:prstGeom prst="rect">
                <a:avLst/>
              </a:prstGeom>
              <a:blipFill rotWithShape="1">
                <a:blip r:embed="rId8"/>
                <a:stretch>
                  <a:fillRect t="-13187" r="-4918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3933282" y="4980801"/>
                <a:ext cx="181966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𝑂</m:t>
                    </m:r>
                    <m:r>
                      <a:rPr lang="en-US" sz="3000" b="0" i="1" smtClean="0">
                        <a:latin typeface="Cambria Math"/>
                      </a:rPr>
                      <m:t>(</m:t>
                    </m:r>
                    <m:r>
                      <a:rPr lang="en-US" sz="3000" b="0" i="1" smtClean="0">
                        <a:latin typeface="Cambria Math"/>
                      </a:rPr>
                      <m:t>𝑛</m:t>
                    </m:r>
                    <m:r>
                      <a:rPr lang="en-US" sz="3000" b="0" i="1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3000" dirty="0" smtClean="0"/>
                  <a:t>time</a:t>
                </a:r>
                <a:endParaRPr lang="en-US" sz="30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282" y="4980801"/>
                <a:ext cx="1819665" cy="553998"/>
              </a:xfrm>
              <a:prstGeom prst="rect">
                <a:avLst/>
              </a:prstGeom>
              <a:blipFill rotWithShape="1">
                <a:blip r:embed="rId9"/>
                <a:stretch>
                  <a:fillRect t="-13187" r="-7358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33510" y="4211294"/>
            <a:ext cx="6291090" cy="220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9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SMAWK</a:t>
            </a:r>
            <a:r>
              <a:rPr lang="en-US" dirty="0" smtClean="0"/>
              <a:t> algorithm : finds all row minima of a totally monotone matrix </a:t>
            </a:r>
            <a:r>
              <a:rPr lang="en-US" dirty="0" err="1" smtClean="0"/>
              <a:t>NxN</a:t>
            </a:r>
            <a:r>
              <a:rPr lang="en-US" dirty="0" smtClean="0"/>
              <a:t> in O(N) time! 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err="1" smtClean="0"/>
              <a:t>Bein</a:t>
            </a:r>
            <a:r>
              <a:rPr lang="en-US" dirty="0" smtClean="0"/>
              <a:t>, </a:t>
            </a:r>
            <a:r>
              <a:rPr lang="en-US" dirty="0" err="1" smtClean="0"/>
              <a:t>Golin</a:t>
            </a:r>
            <a:r>
              <a:rPr lang="en-US" dirty="0" smtClean="0"/>
              <a:t>, </a:t>
            </a:r>
            <a:r>
              <a:rPr lang="en-US" dirty="0" err="1" smtClean="0"/>
              <a:t>Larmore</a:t>
            </a:r>
            <a:r>
              <a:rPr lang="en-US" dirty="0" smtClean="0"/>
              <a:t>, Zhang showed that the Knuth-Yao technique is implied by the SMAWK algorithm.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Machine Learning Lunch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8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HMMs</a:t>
            </a:r>
          </a:p>
          <a:p>
            <a:r>
              <a:rPr lang="en-US" dirty="0" smtClean="0"/>
              <a:t>Bayesian HMMs</a:t>
            </a:r>
          </a:p>
          <a:p>
            <a:r>
              <a:rPr lang="en-US" dirty="0" err="1" smtClean="0"/>
              <a:t>Kalman</a:t>
            </a:r>
            <a:r>
              <a:rPr lang="en-US" dirty="0" smtClean="0"/>
              <a:t> Filters</a:t>
            </a:r>
          </a:p>
          <a:p>
            <a:r>
              <a:rPr lang="en-US" dirty="0" smtClean="0"/>
              <a:t>Wavelet decompositions</a:t>
            </a:r>
          </a:p>
          <a:p>
            <a:r>
              <a:rPr lang="en-US" dirty="0" err="1" smtClean="0"/>
              <a:t>Quantile</a:t>
            </a:r>
            <a:r>
              <a:rPr lang="en-US" dirty="0" smtClean="0"/>
              <a:t> regression</a:t>
            </a:r>
          </a:p>
          <a:p>
            <a:r>
              <a:rPr lang="en-US" dirty="0" smtClean="0"/>
              <a:t>EM and edge filtering </a:t>
            </a:r>
          </a:p>
          <a:p>
            <a:r>
              <a:rPr lang="en-US" dirty="0" smtClean="0"/>
              <a:t>Lasso</a:t>
            </a:r>
          </a:p>
          <a:p>
            <a:r>
              <a:rPr lang="en-US" dirty="0" smtClean="0"/>
              <a:t>Circular Binary Segmentation (CBS)</a:t>
            </a:r>
          </a:p>
          <a:p>
            <a:r>
              <a:rPr lang="en-US" dirty="0" smtClean="0"/>
              <a:t>Likelihood based methods using a Gaussian </a:t>
            </a:r>
            <a:r>
              <a:rPr lang="en-US" dirty="0"/>
              <a:t>p</a:t>
            </a:r>
            <a:r>
              <a:rPr lang="en-US" dirty="0" smtClean="0"/>
              <a:t>rofile for the data (CGHSEG)…….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Machine Learning Lunch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3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Motivation</a:t>
            </a:r>
            <a:endParaRPr lang="en-US" sz="4000" dirty="0" smtClean="0"/>
          </a:p>
          <a:p>
            <a:r>
              <a:rPr lang="en-US" sz="4000" dirty="0" smtClean="0"/>
              <a:t>Related Work </a:t>
            </a:r>
            <a:endParaRPr lang="en-US" sz="4000" dirty="0" smtClean="0"/>
          </a:p>
          <a:p>
            <a:r>
              <a:rPr lang="en-US" sz="4000" b="1" dirty="0" smtClean="0"/>
              <a:t>Our </a:t>
            </a:r>
            <a:r>
              <a:rPr lang="en-US" sz="4000" b="1" dirty="0" smtClean="0"/>
              <a:t>contributions</a:t>
            </a:r>
          </a:p>
          <a:p>
            <a:pPr lvl="1"/>
            <a:r>
              <a:rPr lang="en-US" sz="3600" dirty="0" err="1" smtClean="0"/>
              <a:t>Halfspaces</a:t>
            </a:r>
            <a:r>
              <a:rPr lang="en-US" sz="3600" dirty="0" smtClean="0"/>
              <a:t> and DP</a:t>
            </a:r>
          </a:p>
          <a:p>
            <a:pPr lvl="1"/>
            <a:r>
              <a:rPr lang="en-US" sz="3600" dirty="0" err="1" smtClean="0"/>
              <a:t>Multiscale</a:t>
            </a:r>
            <a:r>
              <a:rPr lang="en-US" sz="3600" dirty="0" smtClean="0"/>
              <a:t> </a:t>
            </a:r>
            <a:r>
              <a:rPr lang="en-US" sz="3600" dirty="0" err="1" smtClean="0"/>
              <a:t>Monge</a:t>
            </a:r>
            <a:r>
              <a:rPr lang="en-US" sz="3600" dirty="0"/>
              <a:t> </a:t>
            </a:r>
            <a:r>
              <a:rPr lang="en-US" sz="3600" dirty="0" smtClean="0"/>
              <a:t>optimization</a:t>
            </a:r>
            <a:r>
              <a:rPr lang="en-US" sz="3600" dirty="0" smtClean="0"/>
              <a:t> </a:t>
            </a:r>
            <a:endParaRPr lang="en-US" sz="3600" dirty="0" smtClean="0"/>
          </a:p>
          <a:p>
            <a:r>
              <a:rPr lang="en-US" sz="4000" dirty="0" smtClean="0"/>
              <a:t>Experimental Results</a:t>
            </a:r>
          </a:p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Machine Learning Lunch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Technique 1: Using </a:t>
            </a:r>
            <a:r>
              <a:rPr lang="en-US" dirty="0" err="1" smtClean="0"/>
              <a:t>halfspace</a:t>
            </a:r>
            <a:r>
              <a:rPr lang="en-US" dirty="0" smtClean="0"/>
              <a:t> queries get a fast, high quality approximation algorithm</a:t>
            </a:r>
          </a:p>
          <a:p>
            <a:pPr marL="118872" indent="0">
              <a:buNone/>
            </a:pPr>
            <a:r>
              <a:rPr lang="en-US" dirty="0" smtClean="0"/>
              <a:t>    </a:t>
            </a:r>
            <a:r>
              <a:rPr lang="el-GR" dirty="0" smtClean="0"/>
              <a:t>ε </a:t>
            </a:r>
            <a:r>
              <a:rPr lang="en-US" dirty="0" smtClean="0"/>
              <a:t>additive error, runs in O(n</a:t>
            </a:r>
            <a:r>
              <a:rPr lang="en-US" baseline="30000" dirty="0" smtClean="0"/>
              <a:t>4/3+</a:t>
            </a:r>
            <a:r>
              <a:rPr lang="el-GR" baseline="30000" dirty="0"/>
              <a:t>δ</a:t>
            </a:r>
            <a:r>
              <a:rPr lang="el-GR" dirty="0"/>
              <a:t> </a:t>
            </a:r>
            <a:r>
              <a:rPr lang="en-US" dirty="0"/>
              <a:t>log(U/</a:t>
            </a:r>
            <a:r>
              <a:rPr lang="el-GR" dirty="0"/>
              <a:t>ε) 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 smtClean="0"/>
              <a:t>   time.</a:t>
            </a:r>
            <a:endParaRPr lang="en-US" dirty="0"/>
          </a:p>
          <a:p>
            <a:r>
              <a:rPr lang="en-US" dirty="0" smtClean="0"/>
              <a:t>Technique 2: break carefully original problem into a “small” number of </a:t>
            </a:r>
            <a:r>
              <a:rPr lang="en-US" dirty="0" err="1" smtClean="0"/>
              <a:t>Monge</a:t>
            </a:r>
            <a:r>
              <a:rPr lang="en-US" dirty="0" smtClean="0"/>
              <a:t> optimization problems. Approximates optimal answer within a factor of </a:t>
            </a:r>
            <a:r>
              <a:rPr lang="el-GR" dirty="0" smtClean="0"/>
              <a:t>(1+ε)</a:t>
            </a:r>
            <a:r>
              <a:rPr lang="en-US" dirty="0" smtClean="0"/>
              <a:t>, O(</a:t>
            </a:r>
            <a:r>
              <a:rPr lang="en-US" dirty="0" err="1" smtClean="0"/>
              <a:t>nlogn</a:t>
            </a:r>
            <a:r>
              <a:rPr lang="en-US" dirty="0" smtClean="0"/>
              <a:t>/</a:t>
            </a:r>
            <a:r>
              <a:rPr lang="el-GR" dirty="0" smtClean="0"/>
              <a:t>ε)</a:t>
            </a:r>
            <a:r>
              <a:rPr lang="en-US" dirty="0" smtClean="0"/>
              <a:t> time.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Machine Learning Lunch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7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our Recurrence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Recurrence for our optimization problem: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Equivalent formulation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Machine Learning Lunch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18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7239000" cy="1176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6" y="2677886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286" y="4952998"/>
            <a:ext cx="5932714" cy="1557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91400" y="3396342"/>
            <a:ext cx="16081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, for all i&gt;0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8836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our Recurrence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                                                                      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Claim: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immediately implies a O(n</a:t>
            </a:r>
            <a:r>
              <a:rPr lang="en-US" baseline="30000" dirty="0" smtClean="0"/>
              <a:t>2</a:t>
            </a:r>
            <a:r>
              <a:rPr lang="en-US" dirty="0" smtClean="0"/>
              <a:t>) algorithm for this problem.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Machine Learning Lunch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19</a:t>
            </a:fld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514600"/>
            <a:ext cx="53530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40671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65436" y="2543628"/>
            <a:ext cx="1659164" cy="1152071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10164" y="3810000"/>
            <a:ext cx="5819222" cy="553998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3000" dirty="0" smtClean="0"/>
              <a:t>This term kills the </a:t>
            </a:r>
            <a:r>
              <a:rPr lang="en-US" sz="3000" dirty="0" err="1" smtClean="0"/>
              <a:t>Monge</a:t>
            </a:r>
            <a:r>
              <a:rPr lang="en-US" sz="3000" dirty="0" smtClean="0"/>
              <a:t> property!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7448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work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406" y="1600200"/>
            <a:ext cx="1563445" cy="203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00200"/>
            <a:ext cx="1524000" cy="203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44433" y="3784602"/>
            <a:ext cx="1579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Richard Peng</a:t>
            </a:r>
            <a:br>
              <a:rPr lang="en-US" b="1" dirty="0" smtClean="0"/>
            </a:br>
            <a:r>
              <a:rPr lang="en-US" b="1" dirty="0" smtClean="0"/>
              <a:t>   SCS, CMU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6200" y="3805355"/>
            <a:ext cx="2495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Gary L. Miller   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SCS, CMU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2571749" y="3692869"/>
            <a:ext cx="3265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Russell Schwartz</a:t>
            </a:r>
            <a:endParaRPr lang="en-US" b="1" dirty="0" smtClean="0"/>
          </a:p>
          <a:p>
            <a:pPr algn="ctr"/>
            <a:r>
              <a:rPr lang="en-US" b="1" dirty="0" smtClean="0"/>
              <a:t>SCS &amp; </a:t>
            </a:r>
            <a:r>
              <a:rPr lang="en-US" b="1" dirty="0" err="1" smtClean="0"/>
              <a:t>BioScience</a:t>
            </a:r>
            <a:endParaRPr lang="en-US" b="1" dirty="0" smtClean="0"/>
          </a:p>
          <a:p>
            <a:pPr algn="ctr"/>
            <a:r>
              <a:rPr lang="en-US" b="1" dirty="0" smtClean="0"/>
              <a:t>CMU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Machine Learning Lunch Seminar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85" y="1635015"/>
            <a:ext cx="1601501" cy="19645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008" y="1738476"/>
            <a:ext cx="2306224" cy="16175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858000" y="3632200"/>
            <a:ext cx="2495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David Tolliver</a:t>
            </a:r>
            <a:endParaRPr lang="en-US" b="1" dirty="0" smtClean="0"/>
          </a:p>
          <a:p>
            <a:r>
              <a:rPr lang="en-US" b="1" dirty="0" smtClean="0"/>
              <a:t>   </a:t>
            </a:r>
            <a:r>
              <a:rPr lang="en-US" b="1" dirty="0" smtClean="0"/>
              <a:t>SCS, CMU</a:t>
            </a:r>
            <a:endParaRPr lang="en-US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21970"/>
            <a:ext cx="1267280" cy="190959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406571" y="3646102"/>
            <a:ext cx="24955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Maria </a:t>
            </a:r>
            <a:r>
              <a:rPr lang="en-US" b="1" dirty="0" err="1" smtClean="0"/>
              <a:t>Tsiarli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CNUP, CNBC</a:t>
            </a:r>
          </a:p>
          <a:p>
            <a:r>
              <a:rPr lang="en-US" b="1" dirty="0" smtClean="0"/>
              <a:t> </a:t>
            </a:r>
            <a:r>
              <a:rPr lang="en-US" b="1" dirty="0" err="1" smtClean="0"/>
              <a:t>Upitt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3219451" y="4876800"/>
            <a:ext cx="24955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/>
              <a:t>         and</a:t>
            </a:r>
            <a:r>
              <a:rPr lang="en-US" b="1" dirty="0" smtClean="0"/>
              <a:t>    </a:t>
            </a:r>
            <a:br>
              <a:rPr lang="en-US" b="1" dirty="0" smtClean="0"/>
            </a:br>
            <a:r>
              <a:rPr lang="en-US" b="1" dirty="0" smtClean="0"/>
              <a:t>   Stanley Shackney</a:t>
            </a:r>
          </a:p>
          <a:p>
            <a:r>
              <a:rPr lang="en-US" b="1" dirty="0" smtClean="0"/>
              <a:t>          Oncologist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580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it’s not </a:t>
            </a:r>
            <a:r>
              <a:rPr lang="en-US" dirty="0" err="1" smtClean="0"/>
              <a:t>Monge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Basically, because we cannot be searching for the optimum breakpoint in a restricted range. </a:t>
            </a:r>
          </a:p>
          <a:p>
            <a:r>
              <a:rPr lang="en-US" dirty="0" smtClean="0"/>
              <a:t>E.g., for C=1 and the sequence (0,2,0,2,….,0,2) : fit a segment per point </a:t>
            </a:r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 smtClean="0"/>
              <a:t>   (0,2,0,2,….,0,2,1): fit one segment for all 	         </a:t>
            </a:r>
          </a:p>
          <a:p>
            <a:pPr marL="118872" indent="0">
              <a:buNone/>
            </a:pPr>
            <a:r>
              <a:rPr lang="en-US" dirty="0"/>
              <a:t> </a:t>
            </a:r>
            <a:r>
              <a:rPr lang="en-US" dirty="0" smtClean="0"/>
              <a:t>    points</a:t>
            </a:r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Machine Learning Lunch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Halfspaces</a:t>
            </a:r>
            <a:r>
              <a:rPr lang="en-US" dirty="0" smtClean="0"/>
              <a:t> and DP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Machine Learning Lunch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5191"/>
                <a:ext cx="8229600" cy="4625609"/>
              </a:xfrm>
            </p:spPr>
            <p:txBody>
              <a:bodyPr/>
              <a:lstStyle/>
              <a:p>
                <a:r>
                  <a:rPr lang="en-US" dirty="0" smtClean="0"/>
                  <a:t>Do binary searches to approximate </a:t>
                </a:r>
                <a:r>
                  <a:rPr lang="en-US" dirty="0" err="1" smtClean="0"/>
                  <a:t>DP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for every i=1,..,n. </a:t>
                </a:r>
                <a:endParaRPr lang="en-US" dirty="0"/>
              </a:p>
              <a:p>
                <a:r>
                  <a:rPr lang="en-US" dirty="0" smtClean="0"/>
                  <a:t>Let</a:t>
                </a:r>
              </a:p>
              <a:p>
                <a:r>
                  <a:rPr lang="en-US" dirty="0" smtClean="0"/>
                  <a:t>We do enough iterations in order to get</a:t>
                </a:r>
              </a:p>
              <a:p>
                <a:pPr marL="118872" indent="0">
                  <a:buNone/>
                </a:pPr>
                <a:r>
                  <a:rPr lang="en-US" dirty="0" smtClean="0"/>
                  <a:t>                                                 . O(</a:t>
                </a:r>
                <a:r>
                  <a:rPr lang="en-US" dirty="0" err="1" smtClean="0"/>
                  <a:t>logn</a:t>
                </a:r>
                <a:r>
                  <a:rPr lang="en-US" dirty="0" smtClean="0"/>
                  <a:t> log(U/</a:t>
                </a:r>
                <a:r>
                  <a:rPr lang="el-GR" dirty="0" smtClean="0"/>
                  <a:t>ε)) </a:t>
                </a:r>
                <a:r>
                  <a:rPr lang="en-US" dirty="0" smtClean="0"/>
                  <a:t>    </a:t>
                </a:r>
              </a:p>
              <a:p>
                <a:pPr marL="118872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iterations suffice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{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</m:e>
                    </m:func>
                  </m:oMath>
                </a14:m>
                <a:r>
                  <a:rPr lang="en-US" dirty="0" smtClean="0"/>
                  <a:t>C}</a:t>
                </a:r>
              </a:p>
              <a:p>
                <a:r>
                  <a:rPr lang="en-US" dirty="0" smtClean="0"/>
                  <a:t>By induction we can show that </a:t>
                </a:r>
              </a:p>
              <a:p>
                <a:pPr marL="118872" indent="0">
                  <a:buNone/>
                </a:pPr>
                <a:r>
                  <a:rPr lang="en-US" dirty="0" smtClean="0"/>
                  <a:t>                                                 ,i.e., additive </a:t>
                </a:r>
                <a:r>
                  <a:rPr lang="el-GR" dirty="0" smtClean="0"/>
                  <a:t>ε </a:t>
                </a:r>
                <a:r>
                  <a:rPr lang="en-US" dirty="0" smtClean="0"/>
                  <a:t>error  </a:t>
                </a:r>
              </a:p>
              <a:p>
                <a:pPr marL="118872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approximation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5191"/>
                <a:ext cx="8229600" cy="4625609"/>
              </a:xfrm>
              <a:blipFill rotWithShape="1">
                <a:blip r:embed="rId2"/>
                <a:stretch>
                  <a:fillRect t="-659" b="-3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45461"/>
            <a:ext cx="5120367" cy="497814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86" y="3845302"/>
            <a:ext cx="3486150" cy="54527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343501"/>
            <a:ext cx="3448050" cy="60007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00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Halfspaces</a:t>
            </a:r>
            <a:r>
              <a:rPr lang="en-US" dirty="0" smtClean="0"/>
              <a:t> and DP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Machine Learning Lunch Seminar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22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45" y="2342391"/>
            <a:ext cx="7983355" cy="34488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6400" y="1600200"/>
            <a:ext cx="5253361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i fixed, binary search query</a:t>
            </a:r>
            <a:endParaRPr lang="en-US" sz="3600" dirty="0"/>
          </a:p>
        </p:txBody>
      </p:sp>
      <p:sp>
        <p:nvSpPr>
          <p:cNvPr id="7" name="Right Brace 6"/>
          <p:cNvSpPr/>
          <p:nvPr/>
        </p:nvSpPr>
        <p:spPr>
          <a:xfrm rot="5400000">
            <a:off x="828214" y="5540319"/>
            <a:ext cx="337067" cy="926695"/>
          </a:xfrm>
          <a:prstGeom prst="rightBrac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6172200"/>
            <a:ext cx="1853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constant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981200" y="5791200"/>
                <a:ext cx="26137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latin typeface="Cambria Math"/>
                        </a:rPr>
                        <m:t>𝑥</m:t>
                      </m:r>
                      <m:r>
                        <a:rPr lang="en-US" sz="3600" b="0" i="1" smtClean="0">
                          <a:latin typeface="Cambria Math"/>
                        </a:rPr>
                        <m:t>,</m:t>
                      </m:r>
                      <m:r>
                        <a:rPr lang="en-US" sz="3600" b="0" i="1" smtClean="0">
                          <a:latin typeface="Cambria Math"/>
                        </a:rPr>
                        <m:t>𝑖</m:t>
                      </m:r>
                      <m:r>
                        <a:rPr lang="en-US" sz="3600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,−1)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791200"/>
                <a:ext cx="2613792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lowchart: Connector 10"/>
          <p:cNvSpPr/>
          <p:nvPr/>
        </p:nvSpPr>
        <p:spPr>
          <a:xfrm>
            <a:off x="4481286" y="6034706"/>
            <a:ext cx="228600" cy="184666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572000" y="5737952"/>
                <a:ext cx="4620880" cy="739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(</m:t>
                      </m:r>
                      <m:r>
                        <a:rPr lang="en-US" sz="3600" b="0" i="1" smtClean="0">
                          <a:latin typeface="Cambria Math"/>
                        </a:rPr>
                        <m:t>𝑗</m:t>
                      </m:r>
                      <m:r>
                        <a:rPr lang="en-US" sz="3600" b="0" i="1" smtClean="0">
                          <a:latin typeface="Cambria Math"/>
                        </a:rPr>
                        <m:t>,</m:t>
                      </m:r>
                      <m:r>
                        <a:rPr lang="en-US" sz="3600" b="0" i="1" smtClean="0">
                          <a:latin typeface="Cambria Math"/>
                        </a:rPr>
                        <m:t>𝐷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,2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,</m:t>
                      </m:r>
                      <m:sSubSup>
                        <m:sSubSup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3600" b="0" i="1" smtClean="0">
                          <a:latin typeface="Cambria Math"/>
                        </a:rPr>
                        <m:t>+</m:t>
                      </m:r>
                      <m:r>
                        <a:rPr lang="en-US" sz="3600" b="0" i="1" smtClean="0">
                          <a:latin typeface="Cambria Math"/>
                        </a:rPr>
                        <m:t>𝐷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𝑗</m:t>
                      </m:r>
                      <m:r>
                        <a:rPr lang="en-US" sz="3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737952"/>
                <a:ext cx="4620880" cy="73904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257800" y="5486400"/>
            <a:ext cx="421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~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8077200" y="5496841"/>
            <a:ext cx="421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~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996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Halfspace Reporting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828800"/>
            <a:ext cx="1582615" cy="161925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1295400" cy="1619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828800"/>
            <a:ext cx="1219200" cy="163516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730998" y="171269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92998" y="156029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61198" y="197440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92998" y="210140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721598" y="171269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807198" y="236946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329712" y="232229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892798" y="210140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516912" y="2867068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178798" y="244566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45198" y="2703294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902198" y="2598066"/>
            <a:ext cx="4114800" cy="104600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758542" y="3436267"/>
            <a:ext cx="76200" cy="235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999843" y="3394537"/>
            <a:ext cx="76200" cy="235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228443" y="3347366"/>
            <a:ext cx="76200" cy="235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440712" y="3282054"/>
            <a:ext cx="76200" cy="235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667498" y="3233069"/>
            <a:ext cx="76200" cy="235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908799" y="3167749"/>
            <a:ext cx="76200" cy="235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137399" y="3120578"/>
            <a:ext cx="76200" cy="235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7335154" y="3080664"/>
            <a:ext cx="76200" cy="235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7522026" y="3021285"/>
            <a:ext cx="76200" cy="235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694387" y="2979555"/>
            <a:ext cx="76200" cy="235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873998" y="2931894"/>
            <a:ext cx="76200" cy="235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8073570" y="2881097"/>
            <a:ext cx="76200" cy="235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8240484" y="2856183"/>
            <a:ext cx="76200" cy="235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8427356" y="2796804"/>
            <a:ext cx="76200" cy="235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8599717" y="2755074"/>
            <a:ext cx="76200" cy="235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8779328" y="2707413"/>
            <a:ext cx="76200" cy="235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025570" y="3657611"/>
            <a:ext cx="76200" cy="235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5212442" y="3598232"/>
            <a:ext cx="76200" cy="235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384803" y="3556502"/>
            <a:ext cx="76200" cy="235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5564414" y="3508841"/>
            <a:ext cx="76200" cy="2358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175147" y="3434831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Eppstein</a:t>
            </a:r>
            <a:endParaRPr lang="en-US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09600" y="344037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Agarwal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3630087" y="3418894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Matousek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4724400" y="3797841"/>
                <a:ext cx="452559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 smtClean="0"/>
                  <a:t> Halfspace emptiness query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𝑆</m:t>
                      </m:r>
                      <m:r>
                        <a:rPr lang="en-US" sz="3000" b="0" i="1" smtClean="0">
                          <a:latin typeface="Cambria Math"/>
                        </a:rPr>
                        <m:t>∩</m:t>
                      </m:r>
                      <m:r>
                        <a:rPr lang="el-GR" sz="3000" b="0" i="1" smtClean="0">
                          <a:latin typeface="Cambria Math"/>
                        </a:rPr>
                        <m:t>𝛾</m:t>
                      </m:r>
                      <m:r>
                        <a:rPr lang="en-US" sz="3000" b="0" i="1" smtClean="0">
                          <a:latin typeface="Cambria Math"/>
                        </a:rPr>
                        <m:t>= </m:t>
                      </m:r>
                      <m:r>
                        <a:rPr lang="en-US" sz="3000" b="0" i="1" smtClean="0">
                          <a:latin typeface="Cambria Math"/>
                          <a:ea typeface="Cambria Math"/>
                        </a:rPr>
                        <m:t>∅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797841"/>
                <a:ext cx="4525598" cy="1015663"/>
              </a:xfrm>
              <a:prstGeom prst="rect">
                <a:avLst/>
              </a:prstGeom>
              <a:blipFill rotWithShape="1">
                <a:blip r:embed="rId5"/>
                <a:stretch>
                  <a:fillRect l="-1482" t="-7186" r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33510" y="4265648"/>
                <a:ext cx="5871992" cy="2587440"/>
              </a:xfrm>
              <a:prstGeom prst="rect">
                <a:avLst/>
              </a:prstGeom>
              <a:noFill/>
              <a:ln w="2222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/>
                  <a:t>Given a set of points S in R</a:t>
                </a:r>
                <a:r>
                  <a:rPr lang="en-US" sz="2600" baseline="30000" dirty="0" smtClean="0"/>
                  <a:t>4</a:t>
                </a:r>
                <a:r>
                  <a:rPr lang="en-US" sz="2600" dirty="0" smtClean="0"/>
                  <a:t> the </a:t>
                </a:r>
                <a:r>
                  <a:rPr lang="en-US" sz="2600" dirty="0" err="1" smtClean="0"/>
                  <a:t>halfspace</a:t>
                </a:r>
                <a:endParaRPr lang="en-US" sz="2600" dirty="0" smtClean="0"/>
              </a:p>
              <a:p>
                <a:r>
                  <a:rPr lang="en-US" sz="2600" dirty="0" smtClean="0"/>
                  <a:t>range reporting problem can be solved </a:t>
                </a:r>
              </a:p>
              <a:p>
                <a:r>
                  <a:rPr lang="en-US" sz="2600" dirty="0" smtClean="0"/>
                  <a:t>query time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6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r>
                          <a:rPr lang="en-US" sz="2600" b="0" i="1" smtClean="0">
                            <a:latin typeface="Cambria Math"/>
                          </a:rPr>
                          <m:t>𝑙𝑜𝑔𝑛</m:t>
                        </m:r>
                      </m:e>
                    </m:d>
                  </m:oMath>
                </a14:m>
                <a:endParaRPr lang="en-US" sz="2600" b="0" dirty="0" smtClean="0"/>
              </a:p>
              <a:p>
                <a:r>
                  <a:rPr lang="en-US" sz="2600" dirty="0" smtClean="0"/>
                  <a:t>space and preprocessing time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26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6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l-GR" sz="2600" b="0" i="1" smtClean="0">
                                <a:latin typeface="Cambria Math"/>
                              </a:rPr>
                              <m:t>𝛿</m:t>
                            </m:r>
                          </m:sup>
                        </m:sSup>
                      </m:e>
                    </m:d>
                  </m:oMath>
                </a14:m>
                <a:endParaRPr lang="en-US" sz="2600" dirty="0" smtClean="0"/>
              </a:p>
              <a:p>
                <a:r>
                  <a:rPr lang="en-US" sz="2600" dirty="0"/>
                  <a:t>u</a:t>
                </a:r>
                <a:r>
                  <a:rPr lang="en-US" sz="2600" dirty="0" smtClean="0"/>
                  <a:t>pdate time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</a:rPr>
                      <m:t> </m:t>
                    </m:r>
                    <m:r>
                      <a:rPr lang="en-US" sz="26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600" i="1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6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l-GR" sz="2600" b="0" i="1" smtClean="0">
                                <a:latin typeface="Cambria Math"/>
                              </a:rPr>
                              <m:t>𝛿</m:t>
                            </m:r>
                          </m:sup>
                        </m:sSup>
                      </m:e>
                    </m:d>
                  </m:oMath>
                </a14:m>
                <a:endParaRPr lang="en-US" sz="2600" dirty="0"/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0" y="4265648"/>
                <a:ext cx="5871992" cy="2587440"/>
              </a:xfrm>
              <a:prstGeom prst="rect">
                <a:avLst/>
              </a:prstGeom>
              <a:blipFill rotWithShape="1">
                <a:blip r:embed="rId6"/>
                <a:stretch>
                  <a:fillRect l="-1550" t="-1402" b="-4673"/>
                </a:stretch>
              </a:blipFill>
              <a:ln w="2222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988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Halfspaces</a:t>
            </a:r>
            <a:r>
              <a:rPr lang="en-US" dirty="0" smtClean="0"/>
              <a:t> and 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Hence the algorithm iterates</a:t>
            </a:r>
            <a:r>
              <a:rPr lang="el-GR" dirty="0" smtClean="0"/>
              <a:t> </a:t>
            </a:r>
            <a:r>
              <a:rPr lang="en-US" dirty="0" smtClean="0"/>
              <a:t>through the indices i=1..n, and maintains the Eppstein et al. data structure containing one point for every j&lt;i.</a:t>
            </a:r>
          </a:p>
          <a:p>
            <a:r>
              <a:rPr lang="en-US" dirty="0" smtClean="0"/>
              <a:t>It performs binary search on the value, which reduces to emptiness queries</a:t>
            </a:r>
          </a:p>
          <a:p>
            <a:r>
              <a:rPr lang="en-US" dirty="0" smtClean="0"/>
              <a:t>It provides an answer within </a:t>
            </a:r>
            <a:r>
              <a:rPr lang="el-GR" dirty="0" smtClean="0"/>
              <a:t>ε </a:t>
            </a:r>
            <a:r>
              <a:rPr lang="en-US" dirty="0" smtClean="0"/>
              <a:t>additive error from the optimal one.</a:t>
            </a:r>
          </a:p>
          <a:p>
            <a:r>
              <a:rPr lang="en-US" dirty="0" smtClean="0"/>
              <a:t>Running time: O(n</a:t>
            </a:r>
            <a:r>
              <a:rPr lang="en-US" baseline="30000" dirty="0" smtClean="0"/>
              <a:t>4/3+</a:t>
            </a:r>
            <a:r>
              <a:rPr lang="el-GR" baseline="30000" dirty="0" smtClean="0"/>
              <a:t>δ</a:t>
            </a:r>
            <a:r>
              <a:rPr lang="el-GR" dirty="0" smtClean="0"/>
              <a:t> </a:t>
            </a:r>
            <a:r>
              <a:rPr lang="en-US" dirty="0" smtClean="0"/>
              <a:t>log(U/</a:t>
            </a:r>
            <a:r>
              <a:rPr lang="el-GR" dirty="0" smtClean="0"/>
              <a:t>ε) 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Machine Learning Lunch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97376" y="5410200"/>
            <a:ext cx="421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~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996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Multimonge</a:t>
            </a:r>
            <a:r>
              <a:rPr lang="en-US" dirty="0" smtClean="0"/>
              <a:t> Decomposition and 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simple algebra we can write our weight function w(</a:t>
            </a:r>
            <a:r>
              <a:rPr lang="en-US" dirty="0" err="1" smtClean="0"/>
              <a:t>j,i</a:t>
            </a:r>
            <a:r>
              <a:rPr lang="en-US" dirty="0" smtClean="0"/>
              <a:t>) as w’(</a:t>
            </a:r>
            <a:r>
              <a:rPr lang="en-US" dirty="0" err="1" smtClean="0"/>
              <a:t>j,i</a:t>
            </a:r>
            <a:r>
              <a:rPr lang="en-US" dirty="0" smtClean="0"/>
              <a:t>)/(i-j)+C where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weight function w’ is </a:t>
            </a:r>
            <a:r>
              <a:rPr lang="en-US" dirty="0" err="1" smtClean="0"/>
              <a:t>Monge</a:t>
            </a:r>
            <a:r>
              <a:rPr lang="en-US" dirty="0" smtClean="0"/>
              <a:t>! </a:t>
            </a:r>
          </a:p>
          <a:p>
            <a:r>
              <a:rPr lang="en-US" dirty="0" smtClean="0"/>
              <a:t>Key Idea: approximate i-j by a constant! </a:t>
            </a:r>
          </a:p>
          <a:p>
            <a:r>
              <a:rPr lang="en-US" dirty="0" smtClean="0"/>
              <a:t>But how?    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Machine Learning Lunch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25</a:t>
            </a:fld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00"/>
            <a:ext cx="6268984" cy="12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45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Multimonge</a:t>
            </a:r>
            <a:r>
              <a:rPr lang="en-US" dirty="0" smtClean="0"/>
              <a:t> Decomposition and 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i, we break the choices of j  into intervals [</a:t>
            </a:r>
            <a:r>
              <a:rPr lang="en-US" dirty="0" err="1"/>
              <a:t>l</a:t>
            </a:r>
            <a:r>
              <a:rPr lang="en-US" baseline="-25000" dirty="0" err="1"/>
              <a:t>k</a:t>
            </a:r>
            <a:r>
              <a:rPr lang="en-US" dirty="0" err="1"/>
              <a:t>,r</a:t>
            </a:r>
            <a:r>
              <a:rPr lang="en-US" baseline="-25000" dirty="0" err="1"/>
              <a:t>k</a:t>
            </a:r>
            <a:r>
              <a:rPr lang="en-US" dirty="0"/>
              <a:t>] s.t i-</a:t>
            </a:r>
            <a:r>
              <a:rPr lang="en-US" dirty="0" err="1"/>
              <a:t>l</a:t>
            </a:r>
            <a:r>
              <a:rPr lang="en-US" baseline="-25000" dirty="0" err="1"/>
              <a:t>k</a:t>
            </a:r>
            <a:r>
              <a:rPr lang="en-US" dirty="0"/>
              <a:t> and i-</a:t>
            </a:r>
            <a:r>
              <a:rPr lang="en-US" dirty="0" err="1"/>
              <a:t>r</a:t>
            </a:r>
            <a:r>
              <a:rPr lang="en-US" baseline="-25000" dirty="0" err="1"/>
              <a:t>k</a:t>
            </a:r>
            <a:r>
              <a:rPr lang="en-US" dirty="0"/>
              <a:t> differ by at most 1+</a:t>
            </a:r>
            <a:r>
              <a:rPr lang="el-GR" dirty="0" smtClean="0"/>
              <a:t>ε</a:t>
            </a:r>
            <a:r>
              <a:rPr lang="en-US" dirty="0" smtClean="0"/>
              <a:t>.</a:t>
            </a:r>
          </a:p>
          <a:p>
            <a:r>
              <a:rPr lang="el-GR" dirty="0" smtClean="0"/>
              <a:t>Ο(</a:t>
            </a:r>
            <a:r>
              <a:rPr lang="en-US" dirty="0" err="1" smtClean="0"/>
              <a:t>log</a:t>
            </a:r>
            <a:r>
              <a:rPr lang="en-US" dirty="0" err="1"/>
              <a:t>n</a:t>
            </a:r>
            <a:r>
              <a:rPr lang="el-GR" dirty="0" smtClean="0"/>
              <a:t>/ε</a:t>
            </a:r>
            <a:r>
              <a:rPr lang="en-US" dirty="0" smtClean="0"/>
              <a:t>) such intervals suffice to get a 1+</a:t>
            </a:r>
            <a:r>
              <a:rPr lang="el-GR" dirty="0" smtClean="0"/>
              <a:t>ε </a:t>
            </a:r>
            <a:r>
              <a:rPr lang="en-US" dirty="0" smtClean="0"/>
              <a:t>approximation. </a:t>
            </a:r>
          </a:p>
          <a:p>
            <a:r>
              <a:rPr lang="en-US" dirty="0" smtClean="0"/>
              <a:t>However, we need to make sure that when we solve a specific </a:t>
            </a:r>
            <a:r>
              <a:rPr lang="en-US" dirty="0" err="1" smtClean="0"/>
              <a:t>subproblem</a:t>
            </a:r>
            <a:r>
              <a:rPr lang="en-US" dirty="0" smtClean="0"/>
              <a:t>, the optimum lies in the desired interval. </a:t>
            </a:r>
          </a:p>
          <a:p>
            <a:r>
              <a:rPr lang="en-US" dirty="0" smtClean="0"/>
              <a:t>How?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Machine Learning Lunch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1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Multimonge</a:t>
            </a:r>
            <a:r>
              <a:rPr lang="en-US" dirty="0" smtClean="0"/>
              <a:t> Decomposition and 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 is a sufficiently large positive constant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Running time O(</a:t>
            </a:r>
            <a:r>
              <a:rPr lang="en-US" dirty="0" err="1" smtClean="0"/>
              <a:t>nlogn</a:t>
            </a:r>
            <a:r>
              <a:rPr lang="en-US" dirty="0" smtClean="0"/>
              <a:t>/</a:t>
            </a:r>
            <a:r>
              <a:rPr lang="el-GR" dirty="0" smtClean="0"/>
              <a:t>ε)</a:t>
            </a:r>
          </a:p>
          <a:p>
            <a:pPr marL="118872" indent="0">
              <a:buNone/>
            </a:pPr>
            <a:r>
              <a:rPr lang="en-US" dirty="0" smtClean="0"/>
              <a:t>using an O(n) time per</a:t>
            </a:r>
          </a:p>
          <a:p>
            <a:pPr marL="118872" indent="0">
              <a:buNone/>
            </a:pPr>
            <a:r>
              <a:rPr lang="en-US" dirty="0" err="1" smtClean="0"/>
              <a:t>subproblem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Machine Learning Lunch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27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66044"/>
            <a:ext cx="7924800" cy="134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710" y="4441371"/>
            <a:ext cx="1398165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45071" y="5990771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Larmore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803" y="4343400"/>
            <a:ext cx="1263874" cy="16219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34453" y="5965371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Schieber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8311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Motivation</a:t>
            </a:r>
            <a:endParaRPr lang="en-US" sz="4000" dirty="0" smtClean="0"/>
          </a:p>
          <a:p>
            <a:r>
              <a:rPr lang="en-US" sz="4000" dirty="0" smtClean="0"/>
              <a:t>Related Work </a:t>
            </a:r>
            <a:endParaRPr lang="en-US" sz="4000" dirty="0" smtClean="0"/>
          </a:p>
          <a:p>
            <a:r>
              <a:rPr lang="en-US" sz="4000" dirty="0" smtClean="0"/>
              <a:t>Our </a:t>
            </a:r>
            <a:r>
              <a:rPr lang="en-US" sz="4000" dirty="0" smtClean="0"/>
              <a:t>contributions</a:t>
            </a:r>
          </a:p>
          <a:p>
            <a:pPr lvl="1"/>
            <a:r>
              <a:rPr lang="en-US" sz="3600" dirty="0" err="1" smtClean="0"/>
              <a:t>Halfspaces</a:t>
            </a:r>
            <a:r>
              <a:rPr lang="en-US" sz="3600" dirty="0" smtClean="0"/>
              <a:t> and DP</a:t>
            </a:r>
          </a:p>
          <a:p>
            <a:pPr lvl="1"/>
            <a:r>
              <a:rPr lang="en-US" sz="3600" dirty="0" err="1" smtClean="0"/>
              <a:t>Multiscale</a:t>
            </a:r>
            <a:r>
              <a:rPr lang="en-US" sz="3600" dirty="0" smtClean="0"/>
              <a:t> </a:t>
            </a:r>
            <a:r>
              <a:rPr lang="en-US" sz="3600" dirty="0" err="1" smtClean="0"/>
              <a:t>Monge</a:t>
            </a:r>
            <a:r>
              <a:rPr lang="en-US" sz="3600" dirty="0"/>
              <a:t> </a:t>
            </a:r>
            <a:r>
              <a:rPr lang="en-US" sz="3600" dirty="0" smtClean="0"/>
              <a:t>optimization</a:t>
            </a:r>
            <a:r>
              <a:rPr lang="en-US" sz="3600" dirty="0" smtClean="0"/>
              <a:t> </a:t>
            </a:r>
            <a:endParaRPr lang="en-US" sz="3600" dirty="0" smtClean="0"/>
          </a:p>
          <a:p>
            <a:r>
              <a:rPr lang="en-US" sz="4000" b="1" dirty="0" smtClean="0"/>
              <a:t>Experimental Results</a:t>
            </a:r>
          </a:p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Machine Learning Lunch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methods implemented in MATLAB </a:t>
            </a:r>
          </a:p>
          <a:p>
            <a:pPr lvl="1"/>
            <a:r>
              <a:rPr lang="en-US" dirty="0" err="1" smtClean="0"/>
              <a:t>CGHseg</a:t>
            </a:r>
            <a:r>
              <a:rPr lang="en-US" dirty="0" smtClean="0"/>
              <a:t> (Picard et al.)</a:t>
            </a:r>
          </a:p>
          <a:p>
            <a:pPr lvl="1"/>
            <a:r>
              <a:rPr lang="en-US" dirty="0" smtClean="0"/>
              <a:t>CBS (MATLAB Bioinformatics Toolbox)</a:t>
            </a:r>
          </a:p>
          <a:p>
            <a:r>
              <a:rPr lang="en-US" dirty="0" smtClean="0"/>
              <a:t>Train on data with ground truth to “learn” C.</a:t>
            </a:r>
          </a:p>
          <a:p>
            <a:r>
              <a:rPr lang="en-US" dirty="0" smtClean="0"/>
              <a:t>Datasets</a:t>
            </a:r>
          </a:p>
          <a:p>
            <a:pPr lvl="1"/>
            <a:r>
              <a:rPr lang="en-US" dirty="0" smtClean="0"/>
              <a:t>“Hard” synthetic data (Lai et al.)</a:t>
            </a:r>
          </a:p>
          <a:p>
            <a:pPr lvl="1"/>
            <a:r>
              <a:rPr lang="en-US" dirty="0" err="1" smtClean="0"/>
              <a:t>Coriell</a:t>
            </a:r>
            <a:r>
              <a:rPr lang="en-US" dirty="0" smtClean="0"/>
              <a:t> Cell Lines</a:t>
            </a:r>
          </a:p>
          <a:p>
            <a:pPr lvl="1"/>
            <a:r>
              <a:rPr lang="en-US" dirty="0" smtClean="0"/>
              <a:t>Breast Cancer Cell Lines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Machine Learning Lunch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Motivation</a:t>
            </a:r>
            <a:endParaRPr lang="en-US" sz="4000" b="1" dirty="0" smtClean="0"/>
          </a:p>
          <a:p>
            <a:r>
              <a:rPr lang="en-US" sz="4000" dirty="0" smtClean="0"/>
              <a:t>Related Work </a:t>
            </a:r>
            <a:endParaRPr lang="en-US" sz="4000" dirty="0" smtClean="0"/>
          </a:p>
          <a:p>
            <a:r>
              <a:rPr lang="en-US" sz="4000" dirty="0" smtClean="0"/>
              <a:t>Our </a:t>
            </a:r>
            <a:r>
              <a:rPr lang="en-US" sz="4000" dirty="0" smtClean="0"/>
              <a:t>contributions</a:t>
            </a:r>
          </a:p>
          <a:p>
            <a:pPr lvl="1"/>
            <a:r>
              <a:rPr lang="en-US" sz="3600" dirty="0" err="1" smtClean="0"/>
              <a:t>Halfspaces</a:t>
            </a:r>
            <a:r>
              <a:rPr lang="en-US" sz="3600" dirty="0" smtClean="0"/>
              <a:t> and DP</a:t>
            </a:r>
          </a:p>
          <a:p>
            <a:pPr lvl="1"/>
            <a:r>
              <a:rPr lang="en-US" sz="3600" dirty="0" err="1" smtClean="0"/>
              <a:t>Multiscale</a:t>
            </a:r>
            <a:r>
              <a:rPr lang="en-US" sz="3600" dirty="0" smtClean="0"/>
              <a:t> </a:t>
            </a:r>
            <a:r>
              <a:rPr lang="en-US" sz="3600" dirty="0" err="1" smtClean="0"/>
              <a:t>Monge</a:t>
            </a:r>
            <a:r>
              <a:rPr lang="en-US" sz="3600" dirty="0"/>
              <a:t> </a:t>
            </a:r>
            <a:r>
              <a:rPr lang="en-US" sz="3600" dirty="0" smtClean="0"/>
              <a:t>optimization</a:t>
            </a:r>
            <a:r>
              <a:rPr lang="en-US" sz="3600" dirty="0" smtClean="0"/>
              <a:t> </a:t>
            </a:r>
            <a:endParaRPr lang="en-US" sz="3600" dirty="0" smtClean="0"/>
          </a:p>
          <a:p>
            <a:r>
              <a:rPr lang="en-US" sz="4000" dirty="0" smtClean="0"/>
              <a:t>Experimental Results</a:t>
            </a:r>
          </a:p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Machine Learning Lunch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5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Synthetic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Machine Learning Lunch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927845"/>
              </p:ext>
            </p:extLst>
          </p:nvPr>
        </p:nvGraphicFramePr>
        <p:xfrm>
          <a:off x="457200" y="1774825"/>
          <a:ext cx="82296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CGHTRIMMER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CBS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CGHSEG</a:t>
                      </a:r>
                      <a:endParaRPr lang="en-US" sz="3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Misses a</a:t>
                      </a:r>
                      <a:r>
                        <a:rPr lang="en-US" baseline="0" dirty="0" smtClean="0"/>
                        <a:t> small</a:t>
                      </a:r>
                    </a:p>
                    <a:p>
                      <a:r>
                        <a:rPr lang="en-US" baseline="0" dirty="0" smtClean="0"/>
                        <a:t>                        aberrant                 </a:t>
                      </a:r>
                    </a:p>
                    <a:p>
                      <a:r>
                        <a:rPr lang="en-US" baseline="0" dirty="0" smtClean="0"/>
                        <a:t>                         region!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0.007 </a:t>
                      </a:r>
                      <a:r>
                        <a:rPr lang="en-US" sz="2000" dirty="0" smtClean="0"/>
                        <a:t>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60 </a:t>
                      </a:r>
                      <a:r>
                        <a:rPr lang="en-US" sz="2000" dirty="0" smtClean="0"/>
                        <a:t>sec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1.23 </a:t>
                      </a:r>
                      <a:r>
                        <a:rPr lang="en-US" sz="2000" dirty="0" smtClean="0"/>
                        <a:t>sec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438400"/>
            <a:ext cx="876300" cy="8519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438400"/>
            <a:ext cx="876300" cy="851958"/>
          </a:xfrm>
          <a:prstGeom prst="rect">
            <a:avLst/>
          </a:prstGeom>
        </p:spPr>
      </p:pic>
      <p:sp>
        <p:nvSpPr>
          <p:cNvPr id="9" name="Multiply 8"/>
          <p:cNvSpPr/>
          <p:nvPr/>
        </p:nvSpPr>
        <p:spPr>
          <a:xfrm>
            <a:off x="3352800" y="2424566"/>
            <a:ext cx="914400" cy="914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9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Coriell</a:t>
            </a:r>
            <a:r>
              <a:rPr lang="en-US" dirty="0"/>
              <a:t> Cell Lines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461677"/>
              </p:ext>
            </p:extLst>
          </p:nvPr>
        </p:nvGraphicFramePr>
        <p:xfrm>
          <a:off x="457200" y="1774825"/>
          <a:ext cx="82296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CGHTRIMMER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CBS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CGHSEG</a:t>
                      </a:r>
                      <a:endParaRPr lang="en-US" sz="3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5.78 </a:t>
                      </a:r>
                      <a:r>
                        <a:rPr lang="en-US" sz="2000" dirty="0" smtClean="0"/>
                        <a:t>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47.7 </a:t>
                      </a:r>
                      <a:r>
                        <a:rPr lang="en-US" sz="3000" dirty="0" smtClean="0"/>
                        <a:t>min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8.15 </a:t>
                      </a:r>
                      <a:r>
                        <a:rPr lang="en-US" sz="3000" dirty="0" smtClean="0"/>
                        <a:t>min</a:t>
                      </a:r>
                      <a:endParaRPr lang="en-US" sz="3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Machine Learning Lunch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31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62200"/>
            <a:ext cx="1066800" cy="1066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380343"/>
            <a:ext cx="1048657" cy="10486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438400"/>
            <a:ext cx="914400" cy="914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43400"/>
            <a:ext cx="762000" cy="762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198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181600"/>
            <a:ext cx="762000" cy="762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52336" y="4478178"/>
            <a:ext cx="7386864" cy="4924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2 (1FP,1FN) mistakes, both made by the competitors.</a:t>
            </a:r>
            <a:endParaRPr lang="en-US" sz="2600" dirty="0"/>
          </a:p>
        </p:txBody>
      </p:sp>
      <p:sp>
        <p:nvSpPr>
          <p:cNvPr id="20" name="TextBox 19"/>
          <p:cNvSpPr txBox="1"/>
          <p:nvPr/>
        </p:nvSpPr>
        <p:spPr>
          <a:xfrm>
            <a:off x="1452336" y="5260386"/>
            <a:ext cx="7386864" cy="4924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8 (7FP,1FN) mistakes</a:t>
            </a:r>
            <a:endParaRPr lang="en-US" sz="2600" dirty="0"/>
          </a:p>
        </p:txBody>
      </p:sp>
      <p:sp>
        <p:nvSpPr>
          <p:cNvPr id="21" name="TextBox 20"/>
          <p:cNvSpPr txBox="1"/>
          <p:nvPr/>
        </p:nvSpPr>
        <p:spPr>
          <a:xfrm>
            <a:off x="1452336" y="5978843"/>
            <a:ext cx="7386864" cy="49244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8 (1FP,3FN) mistakes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8132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Cancer  (BT474)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Machine Learning Lunch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40266"/>
            <a:ext cx="3733800" cy="217805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69" y="1524000"/>
            <a:ext cx="3803631" cy="2239917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96" y="3849946"/>
            <a:ext cx="4192501" cy="244562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37886" y="3763612"/>
            <a:ext cx="1590500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CGHTRIMMER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98539" y="3829413"/>
            <a:ext cx="1035861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CGHSEG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93083" y="6301259"/>
            <a:ext cx="583814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CBS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928257" y="1786039"/>
            <a:ext cx="457200" cy="457200"/>
          </a:xfrm>
          <a:prstGeom prst="ellipse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75001" y="1828800"/>
            <a:ext cx="135325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NEK7, KIF14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32584" y="4419600"/>
            <a:ext cx="2310248" cy="175432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Note: In the paper</a:t>
            </a:r>
          </a:p>
          <a:p>
            <a:r>
              <a:rPr lang="en-US" b="1" dirty="0" smtClean="0"/>
              <a:t>we have an extensive</a:t>
            </a:r>
          </a:p>
          <a:p>
            <a:r>
              <a:rPr lang="en-US" b="1" dirty="0" smtClean="0"/>
              <a:t>biological analysis</a:t>
            </a:r>
          </a:p>
          <a:p>
            <a:r>
              <a:rPr lang="en-US" b="1" dirty="0" smtClean="0"/>
              <a:t>with respect to the </a:t>
            </a:r>
          </a:p>
          <a:p>
            <a:r>
              <a:rPr lang="en-US" b="1" dirty="0" smtClean="0"/>
              <a:t>findings of the three</a:t>
            </a:r>
          </a:p>
          <a:p>
            <a:r>
              <a:rPr lang="en-US" b="1" dirty="0" smtClean="0"/>
              <a:t>methods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143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Motivation</a:t>
            </a:r>
            <a:endParaRPr lang="en-US" sz="4000" dirty="0" smtClean="0"/>
          </a:p>
          <a:p>
            <a:r>
              <a:rPr lang="en-US" sz="4000" dirty="0" smtClean="0"/>
              <a:t>Related Work </a:t>
            </a:r>
            <a:endParaRPr lang="en-US" sz="4000" dirty="0" smtClean="0"/>
          </a:p>
          <a:p>
            <a:r>
              <a:rPr lang="en-US" sz="4000" dirty="0" smtClean="0"/>
              <a:t>Our </a:t>
            </a:r>
            <a:r>
              <a:rPr lang="en-US" sz="4000" dirty="0" smtClean="0"/>
              <a:t>contributions</a:t>
            </a:r>
          </a:p>
          <a:p>
            <a:pPr lvl="1"/>
            <a:r>
              <a:rPr lang="en-US" sz="3600" dirty="0" err="1" smtClean="0"/>
              <a:t>Halfspaces</a:t>
            </a:r>
            <a:r>
              <a:rPr lang="en-US" sz="3600" dirty="0" smtClean="0"/>
              <a:t> and DP</a:t>
            </a:r>
          </a:p>
          <a:p>
            <a:pPr lvl="1"/>
            <a:r>
              <a:rPr lang="en-US" sz="3600" dirty="0" err="1" smtClean="0"/>
              <a:t>Multiscale</a:t>
            </a:r>
            <a:r>
              <a:rPr lang="en-US" sz="3600" dirty="0" smtClean="0"/>
              <a:t> </a:t>
            </a:r>
            <a:r>
              <a:rPr lang="en-US" sz="3600" dirty="0" err="1" smtClean="0"/>
              <a:t>Monge</a:t>
            </a:r>
            <a:r>
              <a:rPr lang="en-US" sz="3600" dirty="0"/>
              <a:t> </a:t>
            </a:r>
            <a:r>
              <a:rPr lang="en-US" sz="3600" dirty="0" smtClean="0"/>
              <a:t>optimization</a:t>
            </a:r>
            <a:r>
              <a:rPr lang="en-US" sz="3600" dirty="0" smtClean="0"/>
              <a:t> </a:t>
            </a:r>
            <a:endParaRPr lang="en-US" sz="3600" dirty="0" smtClean="0"/>
          </a:p>
          <a:p>
            <a:r>
              <a:rPr lang="en-US" sz="4000" dirty="0" smtClean="0"/>
              <a:t>Experimental Results</a:t>
            </a:r>
          </a:p>
          <a:p>
            <a:r>
              <a:rPr lang="en-US" sz="4000" b="1" dirty="0" smtClean="0"/>
              <a:t>Conclusions</a:t>
            </a:r>
            <a:endParaRPr lang="en-US" sz="4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Machine Learning Lunch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New, simple formulation of </a:t>
            </a:r>
            <a:r>
              <a:rPr lang="en-US" dirty="0" err="1" smtClean="0"/>
              <a:t>aCGH</a:t>
            </a:r>
            <a:r>
              <a:rPr lang="en-US" dirty="0" smtClean="0"/>
              <a:t> denoising data with numerous other applications (e.g., histogram construction etc.) </a:t>
            </a:r>
          </a:p>
          <a:p>
            <a:r>
              <a:rPr lang="en-US" dirty="0" smtClean="0"/>
              <a:t>Two new techniques for approximate DP:</a:t>
            </a:r>
          </a:p>
          <a:p>
            <a:pPr lvl="1"/>
            <a:r>
              <a:rPr lang="en-US" dirty="0" smtClean="0"/>
              <a:t>Halfspace queries </a:t>
            </a:r>
          </a:p>
          <a:p>
            <a:pPr lvl="1"/>
            <a:r>
              <a:rPr lang="en-US" dirty="0" err="1" smtClean="0"/>
              <a:t>Multiscale</a:t>
            </a:r>
            <a:r>
              <a:rPr lang="en-US" dirty="0" smtClean="0"/>
              <a:t> </a:t>
            </a:r>
            <a:r>
              <a:rPr lang="en-US" dirty="0" err="1" smtClean="0"/>
              <a:t>Monge</a:t>
            </a:r>
            <a:r>
              <a:rPr lang="en-US" dirty="0" smtClean="0"/>
              <a:t> Decomposition</a:t>
            </a:r>
          </a:p>
          <a:p>
            <a:r>
              <a:rPr lang="en-US" dirty="0" smtClean="0"/>
              <a:t>Validation of our model using synthetic and real data.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Machine Learning Lunch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8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Other problems where our techniques are directly or almost directly applicable?</a:t>
                </a:r>
              </a:p>
              <a:p>
                <a:r>
                  <a:rPr lang="en-US" dirty="0" smtClean="0"/>
                  <a:t>O(n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) is unlikely to be tight. E.g., if two points p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and </a:t>
                </a:r>
                <a:r>
                  <a:rPr lang="en-US" dirty="0" err="1" smtClean="0"/>
                  <a:t>p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 satisfy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&gt;2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rad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then they belong in different segments. </a:t>
                </a:r>
                <a:br>
                  <a:rPr lang="en-US" dirty="0" smtClean="0"/>
                </a:br>
                <a:r>
                  <a:rPr lang="en-US" dirty="0" smtClean="0"/>
                  <a:t>Can we find a faster exact algorithm?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59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Machine Learning Lunch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endParaRPr lang="en-US" sz="7000" dirty="0" smtClean="0"/>
          </a:p>
          <a:p>
            <a:pPr marL="118872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     Thanks a lot!</a:t>
            </a:r>
            <a:endParaRPr lang="en-US" sz="7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Machine Learning Lunch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Programming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56658"/>
            <a:ext cx="1684020" cy="2590800"/>
          </a:xfrm>
          <a:ln>
            <a:solidFill>
              <a:schemeClr val="accent1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Machine Learning Lunch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114800"/>
            <a:ext cx="2345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Richard Bellman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1570672"/>
            <a:ext cx="4560864" cy="14773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000" i="1" dirty="0" smtClean="0"/>
              <a:t>“Lazy” Recursion!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i="1" dirty="0" smtClean="0"/>
              <a:t>Overlapping subproblems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000" i="1" dirty="0" smtClean="0"/>
              <a:t>Optimal Substructure </a:t>
            </a:r>
            <a:endParaRPr lang="en-US" sz="3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00491" y="2971800"/>
            <a:ext cx="6404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Why Dynamic Programming?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2262018" y="3657600"/>
            <a:ext cx="6805782" cy="2862322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The 1950s were not good years for mathematical research. </a:t>
            </a:r>
            <a:endParaRPr lang="en-US" i="1" dirty="0" smtClean="0"/>
          </a:p>
          <a:p>
            <a:r>
              <a:rPr lang="en-US" i="1" dirty="0" smtClean="0"/>
              <a:t>We </a:t>
            </a:r>
            <a:r>
              <a:rPr lang="en-US" i="1" dirty="0"/>
              <a:t>had a very interesting gentleman in Washington named </a:t>
            </a:r>
            <a:r>
              <a:rPr lang="en-US" b="1" i="1" dirty="0"/>
              <a:t>Wilson</a:t>
            </a:r>
            <a:r>
              <a:rPr lang="en-US" i="1" dirty="0" smtClean="0"/>
              <a:t>.</a:t>
            </a:r>
          </a:p>
          <a:p>
            <a:r>
              <a:rPr lang="en-US" i="1" dirty="0" smtClean="0"/>
              <a:t> </a:t>
            </a:r>
            <a:r>
              <a:rPr lang="en-US" i="1" dirty="0"/>
              <a:t>He was Secretary of Defense, and he actually had </a:t>
            </a:r>
            <a:r>
              <a:rPr lang="en-US" b="1" i="1" dirty="0"/>
              <a:t>a pathological fear </a:t>
            </a:r>
            <a:endParaRPr lang="en-US" b="1" i="1" dirty="0" smtClean="0"/>
          </a:p>
          <a:p>
            <a:r>
              <a:rPr lang="en-US" b="1" i="1" dirty="0" smtClean="0"/>
              <a:t>and </a:t>
            </a:r>
            <a:r>
              <a:rPr lang="en-US" b="1" i="1" dirty="0"/>
              <a:t>hatred of the word</a:t>
            </a:r>
            <a:r>
              <a:rPr lang="en-US" b="1" i="1" dirty="0" smtClean="0"/>
              <a:t>,  research</a:t>
            </a:r>
            <a:r>
              <a:rPr lang="en-US" i="1" dirty="0"/>
              <a:t>. I’m not using the term lightly; I’m </a:t>
            </a:r>
            <a:endParaRPr lang="en-US" i="1" dirty="0" smtClean="0"/>
          </a:p>
          <a:p>
            <a:r>
              <a:rPr lang="en-US" i="1" dirty="0" smtClean="0"/>
              <a:t>using </a:t>
            </a:r>
            <a:r>
              <a:rPr lang="en-US" i="1" dirty="0"/>
              <a:t>it precisely. </a:t>
            </a:r>
            <a:r>
              <a:rPr lang="en-US" i="1" dirty="0" smtClean="0"/>
              <a:t>His </a:t>
            </a:r>
            <a:r>
              <a:rPr lang="en-US" i="1" dirty="0"/>
              <a:t>face would suffuse, he would turn red, and he </a:t>
            </a:r>
            <a:endParaRPr lang="en-US" i="1" dirty="0" smtClean="0"/>
          </a:p>
          <a:p>
            <a:r>
              <a:rPr lang="en-US" i="1" dirty="0" smtClean="0"/>
              <a:t>would </a:t>
            </a:r>
            <a:r>
              <a:rPr lang="en-US" i="1" dirty="0"/>
              <a:t>get violent </a:t>
            </a:r>
            <a:r>
              <a:rPr lang="en-US" i="1" dirty="0" smtClean="0"/>
              <a:t> if </a:t>
            </a:r>
            <a:r>
              <a:rPr lang="en-US" i="1" dirty="0"/>
              <a:t>people used the term, research, in his presence</a:t>
            </a:r>
            <a:r>
              <a:rPr lang="en-US" i="1" dirty="0" smtClean="0"/>
              <a:t>.</a:t>
            </a:r>
          </a:p>
          <a:p>
            <a:r>
              <a:rPr lang="en-US" i="1" dirty="0" smtClean="0"/>
              <a:t>You </a:t>
            </a:r>
            <a:r>
              <a:rPr lang="en-US" i="1" dirty="0"/>
              <a:t>can imagine </a:t>
            </a:r>
            <a:r>
              <a:rPr lang="en-US" i="1" dirty="0" smtClean="0"/>
              <a:t>how </a:t>
            </a:r>
            <a:r>
              <a:rPr lang="en-US" i="1" dirty="0"/>
              <a:t>he felt, then, about the term, mathematical. </a:t>
            </a:r>
            <a:endParaRPr lang="en-US" i="1" dirty="0" smtClean="0"/>
          </a:p>
          <a:p>
            <a:r>
              <a:rPr lang="en-US" i="1" dirty="0" smtClean="0"/>
              <a:t>….. </a:t>
            </a:r>
            <a:r>
              <a:rPr lang="en-US" i="1" dirty="0"/>
              <a:t>What title, what name, could I choose? </a:t>
            </a:r>
            <a:r>
              <a:rPr lang="en-US" i="1" dirty="0" smtClean="0"/>
              <a:t>….  </a:t>
            </a:r>
            <a:r>
              <a:rPr lang="en-US" i="1" dirty="0"/>
              <a:t>Thus, I thought </a:t>
            </a:r>
            <a:r>
              <a:rPr lang="en-US" i="1" dirty="0" smtClean="0"/>
              <a:t>dynamic</a:t>
            </a:r>
          </a:p>
          <a:p>
            <a:r>
              <a:rPr lang="en-US" i="1" dirty="0" smtClean="0"/>
              <a:t> </a:t>
            </a:r>
            <a:r>
              <a:rPr lang="en-US" i="1" dirty="0"/>
              <a:t>programming was a good name. </a:t>
            </a:r>
            <a:r>
              <a:rPr lang="en-US" i="1" dirty="0" smtClean="0"/>
              <a:t> It </a:t>
            </a:r>
            <a:r>
              <a:rPr lang="en-US" i="1" dirty="0"/>
              <a:t>was something</a:t>
            </a:r>
            <a:r>
              <a:rPr lang="en-US" b="1" i="1" dirty="0"/>
              <a:t> not even a </a:t>
            </a:r>
            <a:endParaRPr lang="en-US" b="1" i="1" dirty="0"/>
          </a:p>
          <a:p>
            <a:r>
              <a:rPr lang="en-US" b="1" i="1" dirty="0" smtClean="0"/>
              <a:t>Congressman could </a:t>
            </a:r>
            <a:r>
              <a:rPr lang="en-US" b="1" i="1" dirty="0"/>
              <a:t>object to</a:t>
            </a:r>
            <a:r>
              <a:rPr lang="en-US" i="1" dirty="0"/>
              <a:t>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6580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*Few* applications…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Machine Learning Lunch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2286000" cy="3289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4964668"/>
            <a:ext cx="26084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DNA sequence </a:t>
            </a:r>
          </a:p>
          <a:p>
            <a:r>
              <a:rPr lang="en-US" sz="3000" dirty="0" smtClean="0"/>
              <a:t>    alignment</a:t>
            </a:r>
            <a:endParaRPr lang="en-US" sz="3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752600"/>
            <a:ext cx="3048000" cy="13106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0" y="2971800"/>
            <a:ext cx="28103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“Pretty” printing</a:t>
            </a:r>
            <a:endParaRPr lang="en-US" sz="3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764518"/>
            <a:ext cx="3200400" cy="24003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72200" y="4191000"/>
            <a:ext cx="24881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Histogram </a:t>
            </a:r>
          </a:p>
          <a:p>
            <a:r>
              <a:rPr lang="en-US" sz="3000" dirty="0" smtClean="0"/>
              <a:t>construction</a:t>
            </a:r>
          </a:p>
          <a:p>
            <a:r>
              <a:rPr lang="en-US" sz="3000" dirty="0" smtClean="0"/>
              <a:t>in DB systems </a:t>
            </a:r>
            <a:endParaRPr lang="en-US" sz="3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207" y="1752600"/>
            <a:ext cx="2727265" cy="1094172"/>
          </a:xfrm>
          <a:prstGeom prst="rect">
            <a:avLst/>
          </a:prstGeom>
          <a:ln w="12700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6879926" y="2887838"/>
            <a:ext cx="122822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HMMs</a:t>
            </a:r>
            <a:endParaRPr lang="en-US" sz="3000" dirty="0"/>
          </a:p>
        </p:txBody>
      </p:sp>
      <p:sp>
        <p:nvSpPr>
          <p:cNvPr id="16" name="TextBox 15"/>
          <p:cNvSpPr txBox="1"/>
          <p:nvPr/>
        </p:nvSpPr>
        <p:spPr>
          <a:xfrm>
            <a:off x="6367207" y="5734109"/>
            <a:ext cx="2608406" cy="492443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dirty="0" smtClean="0"/>
              <a:t>and many more…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8173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few books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995057"/>
            <a:ext cx="1554665" cy="248314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Machine Learning Lunch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59697"/>
            <a:ext cx="1600200" cy="24027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538515"/>
            <a:ext cx="1581150" cy="23056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663" y="1564508"/>
            <a:ext cx="2307937" cy="23079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3995057"/>
            <a:ext cx="1790700" cy="255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1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4" y="1524000"/>
            <a:ext cx="5577466" cy="3482975"/>
          </a:xfrm>
          <a:ln w="19050">
            <a:noFill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Machine Learning Lunch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62600" y="1678900"/>
            <a:ext cx="3736600" cy="40934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00" dirty="0" smtClean="0"/>
              <a:t>Tumorigenesis is strongly </a:t>
            </a:r>
          </a:p>
          <a:p>
            <a:r>
              <a:rPr lang="en-US" sz="2600" dirty="0" smtClean="0"/>
              <a:t>associated with </a:t>
            </a:r>
          </a:p>
          <a:p>
            <a:r>
              <a:rPr lang="en-US" sz="2600" dirty="0" smtClean="0"/>
              <a:t>abnormalities in DNA </a:t>
            </a:r>
          </a:p>
          <a:p>
            <a:r>
              <a:rPr lang="en-US" sz="2600" dirty="0" smtClean="0"/>
              <a:t>copy numbers.</a:t>
            </a:r>
          </a:p>
          <a:p>
            <a:endParaRPr lang="en-US" sz="2600" dirty="0" smtClean="0"/>
          </a:p>
          <a:p>
            <a:r>
              <a:rPr lang="en-US" sz="2600" dirty="0" smtClean="0"/>
              <a:t>Goal: find the true DNA</a:t>
            </a:r>
          </a:p>
          <a:p>
            <a:r>
              <a:rPr lang="en-US" sz="2600" dirty="0" smtClean="0"/>
              <a:t>copy number per probe</a:t>
            </a:r>
          </a:p>
          <a:p>
            <a:r>
              <a:rPr lang="en-US" sz="2600" dirty="0" smtClean="0"/>
              <a:t>by denoising the </a:t>
            </a:r>
          </a:p>
          <a:p>
            <a:r>
              <a:rPr lang="en-US" sz="2600" dirty="0" smtClean="0"/>
              <a:t>measurements.</a:t>
            </a:r>
          </a:p>
          <a:p>
            <a:endParaRPr lang="en-US" sz="2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49351" y="5075872"/>
            <a:ext cx="42322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Array based comparative </a:t>
            </a:r>
          </a:p>
          <a:p>
            <a:r>
              <a:rPr lang="en-US" sz="3000" dirty="0" smtClean="0"/>
              <a:t>   genomic hybridization</a:t>
            </a:r>
          </a:p>
          <a:p>
            <a:r>
              <a:rPr lang="en-US" sz="3000" dirty="0" smtClean="0"/>
              <a:t>                  (</a:t>
            </a:r>
            <a:r>
              <a:rPr lang="en-US" sz="3000" dirty="0" err="1" smtClean="0"/>
              <a:t>aCGH</a:t>
            </a:r>
            <a:r>
              <a:rPr lang="en-US" sz="3000" dirty="0" smtClean="0"/>
              <a:t>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739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625609"/>
          </a:xfrm>
        </p:spPr>
        <p:txBody>
          <a:bodyPr>
            <a:normAutofit/>
          </a:bodyPr>
          <a:lstStyle/>
          <a:p>
            <a:r>
              <a:rPr lang="en-US" sz="3000" dirty="0" smtClean="0"/>
              <a:t>Near-by probes tend to have the same DNA copy number</a:t>
            </a:r>
          </a:p>
          <a:p>
            <a:r>
              <a:rPr lang="en-US" sz="3000" dirty="0" smtClean="0"/>
              <a:t>Treat the data as 1d time series</a:t>
            </a:r>
          </a:p>
          <a:p>
            <a:r>
              <a:rPr lang="en-US" sz="3000" dirty="0" smtClean="0"/>
              <a:t>Fit piecewise constant segments</a:t>
            </a:r>
          </a:p>
          <a:p>
            <a:pPr marL="118872" indent="0">
              <a:buNone/>
            </a:pP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Machine Learning Lunch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581400"/>
            <a:ext cx="4267200" cy="27806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984" y="4233067"/>
            <a:ext cx="1988045" cy="1477328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3000" dirty="0" smtClean="0"/>
              <a:t>log T/R</a:t>
            </a:r>
          </a:p>
          <a:p>
            <a:r>
              <a:rPr lang="en-US" sz="3000" dirty="0" smtClean="0"/>
              <a:t>for humans</a:t>
            </a:r>
          </a:p>
          <a:p>
            <a:r>
              <a:rPr lang="en-US" sz="3000" dirty="0" smtClean="0"/>
              <a:t>R=2</a:t>
            </a:r>
            <a:endParaRPr lang="en-US" sz="30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209800" y="3733800"/>
            <a:ext cx="0" cy="2628263"/>
          </a:xfrm>
          <a:prstGeom prst="line">
            <a:avLst/>
          </a:prstGeom>
          <a:ln w="25400">
            <a:solidFill>
              <a:srgbClr val="002060"/>
            </a:solidFill>
            <a:headEnd type="arrow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209800" y="6400800"/>
            <a:ext cx="4191000" cy="0"/>
          </a:xfrm>
          <a:prstGeom prst="line">
            <a:avLst/>
          </a:prstGeom>
          <a:ln w="25400">
            <a:solidFill>
              <a:srgbClr val="FF0000"/>
            </a:solidFill>
            <a:headEnd type="arrow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37086" y="6085064"/>
            <a:ext cx="1550424" cy="55399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000" dirty="0" smtClean="0"/>
              <a:t>Genome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5234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Input: Noisy sequence (p</a:t>
            </a:r>
            <a:r>
              <a:rPr lang="en-US" baseline="-25000" dirty="0" smtClean="0"/>
              <a:t>1</a:t>
            </a:r>
            <a:r>
              <a:rPr lang="en-US" dirty="0" smtClean="0"/>
              <a:t>,..,p</a:t>
            </a:r>
            <a:r>
              <a:rPr lang="en-US" baseline="-25000" dirty="0" smtClean="0"/>
              <a:t>n</a:t>
            </a:r>
            <a:r>
              <a:rPr lang="en-US" dirty="0" smtClean="0"/>
              <a:t>)</a:t>
            </a:r>
          </a:p>
          <a:p>
            <a:r>
              <a:rPr lang="en-US" dirty="0" smtClean="0"/>
              <a:t>Output: (F</a:t>
            </a:r>
            <a:r>
              <a:rPr lang="en-US" baseline="-25000" dirty="0" smtClean="0"/>
              <a:t>1</a:t>
            </a:r>
            <a:r>
              <a:rPr lang="en-US" dirty="0" smtClean="0"/>
              <a:t>,..,F</a:t>
            </a:r>
            <a:r>
              <a:rPr lang="en-US" baseline="-25000" dirty="0" smtClean="0"/>
              <a:t>n</a:t>
            </a:r>
            <a:r>
              <a:rPr lang="en-US" dirty="0" smtClean="0"/>
              <a:t>) which minimizes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Digression:</a:t>
            </a:r>
          </a:p>
          <a:p>
            <a:pPr marL="118872" indent="0">
              <a:buNone/>
            </a:pPr>
            <a:r>
              <a:rPr lang="en-US" dirty="0" smtClean="0"/>
              <a:t>Constant C is determined by training on data with ground truth.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Machine Learning Lunch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7696200" cy="1473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0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5581</TotalTime>
  <Words>1654</Words>
  <Application>Microsoft Office PowerPoint</Application>
  <PresentationFormat>On-screen Show (4:3)</PresentationFormat>
  <Paragraphs>370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Module</vt:lpstr>
      <vt:lpstr>Approximate Dynamic Programming and aCGH denoising</vt:lpstr>
      <vt:lpstr>Joint work </vt:lpstr>
      <vt:lpstr>Outline</vt:lpstr>
      <vt:lpstr>Dynamic Programming</vt:lpstr>
      <vt:lpstr>*Few* applications…</vt:lpstr>
      <vt:lpstr>… and few books</vt:lpstr>
      <vt:lpstr>Motivation</vt:lpstr>
      <vt:lpstr>Typical Assumptions</vt:lpstr>
      <vt:lpstr>Problem Formulation</vt:lpstr>
      <vt:lpstr>Outline</vt:lpstr>
      <vt:lpstr>Related Work</vt:lpstr>
      <vt:lpstr>Related Work</vt:lpstr>
      <vt:lpstr>Related Work</vt:lpstr>
      <vt:lpstr>Related Work</vt:lpstr>
      <vt:lpstr>Related Work</vt:lpstr>
      <vt:lpstr>Outline</vt:lpstr>
      <vt:lpstr>Our contributions</vt:lpstr>
      <vt:lpstr>Analysis of our Recurrence</vt:lpstr>
      <vt:lpstr>Analysis of our Recurrence</vt:lpstr>
      <vt:lpstr>Why it’s not Monge?</vt:lpstr>
      <vt:lpstr>Halfspaces and DP</vt:lpstr>
      <vt:lpstr>Halfspaces and DP</vt:lpstr>
      <vt:lpstr>Dynamic Halfspace Reporting</vt:lpstr>
      <vt:lpstr>Halfspaces and DP</vt:lpstr>
      <vt:lpstr>Multimonge Decomposition and DP</vt:lpstr>
      <vt:lpstr>Multimonge Decomposition and DP</vt:lpstr>
      <vt:lpstr>Multimonge Decomposition and DP</vt:lpstr>
      <vt:lpstr>Outline</vt:lpstr>
      <vt:lpstr>Experimental Setup</vt:lpstr>
      <vt:lpstr>Synthetic Data</vt:lpstr>
      <vt:lpstr>Coriell Cell Lines</vt:lpstr>
      <vt:lpstr>Breast Cancer  (BT474)</vt:lpstr>
      <vt:lpstr>Outline</vt:lpstr>
      <vt:lpstr>Summary</vt:lpstr>
      <vt:lpstr>Problems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Triangle Counting in Large Graphs via Degree-based partitioning</dc:title>
  <dc:creator>tsourolampis</dc:creator>
  <cp:lastModifiedBy>tsourolampis</cp:lastModifiedBy>
  <cp:revision>190</cp:revision>
  <dcterms:created xsi:type="dcterms:W3CDTF">2010-12-06T02:43:29Z</dcterms:created>
  <dcterms:modified xsi:type="dcterms:W3CDTF">2011-01-10T14:58:19Z</dcterms:modified>
</cp:coreProperties>
</file>