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2"/>
  </p:notesMasterIdLst>
  <p:sldIdLst>
    <p:sldId id="256" r:id="rId2"/>
    <p:sldId id="257" r:id="rId3"/>
    <p:sldId id="259" r:id="rId4"/>
    <p:sldId id="271" r:id="rId5"/>
    <p:sldId id="269" r:id="rId6"/>
    <p:sldId id="260" r:id="rId7"/>
    <p:sldId id="270" r:id="rId8"/>
    <p:sldId id="297" r:id="rId9"/>
    <p:sldId id="300" r:id="rId10"/>
    <p:sldId id="302" r:id="rId11"/>
    <p:sldId id="298" r:id="rId12"/>
    <p:sldId id="262" r:id="rId13"/>
    <p:sldId id="263" r:id="rId14"/>
    <p:sldId id="268" r:id="rId15"/>
    <p:sldId id="317" r:id="rId16"/>
    <p:sldId id="321" r:id="rId17"/>
    <p:sldId id="318" r:id="rId18"/>
    <p:sldId id="320" r:id="rId19"/>
    <p:sldId id="319" r:id="rId20"/>
    <p:sldId id="264" r:id="rId21"/>
    <p:sldId id="280" r:id="rId22"/>
    <p:sldId id="304" r:id="rId23"/>
    <p:sldId id="291" r:id="rId24"/>
    <p:sldId id="281" r:id="rId25"/>
    <p:sldId id="294" r:id="rId26"/>
    <p:sldId id="305" r:id="rId27"/>
    <p:sldId id="282" r:id="rId28"/>
    <p:sldId id="265" r:id="rId29"/>
    <p:sldId id="303" r:id="rId30"/>
    <p:sldId id="301" r:id="rId31"/>
    <p:sldId id="306" r:id="rId32"/>
    <p:sldId id="310" r:id="rId33"/>
    <p:sldId id="311" r:id="rId34"/>
    <p:sldId id="266" r:id="rId35"/>
    <p:sldId id="313" r:id="rId36"/>
    <p:sldId id="314" r:id="rId37"/>
    <p:sldId id="288" r:id="rId38"/>
    <p:sldId id="289" r:id="rId39"/>
    <p:sldId id="287" r:id="rId40"/>
    <p:sldId id="267" r:id="rId41"/>
    <p:sldId id="316" r:id="rId42"/>
    <p:sldId id="292" r:id="rId43"/>
    <p:sldId id="295" r:id="rId44"/>
    <p:sldId id="309" r:id="rId45"/>
    <p:sldId id="307" r:id="rId46"/>
    <p:sldId id="308" r:id="rId47"/>
    <p:sldId id="315" r:id="rId48"/>
    <p:sldId id="312" r:id="rId49"/>
    <p:sldId id="322" r:id="rId50"/>
    <p:sldId id="32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Orkut</c:v>
                </c:pt>
                <c:pt idx="1">
                  <c:v>Flickr</c:v>
                </c:pt>
                <c:pt idx="2">
                  <c:v>Livejournal</c:v>
                </c:pt>
                <c:pt idx="3">
                  <c:v>Wiki-2006</c:v>
                </c:pt>
                <c:pt idx="4">
                  <c:v>Wiki-2007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202.01</c:v>
                </c:pt>
                <c:pt idx="1">
                  <c:v>41.98</c:v>
                </c:pt>
                <c:pt idx="2">
                  <c:v>50.83</c:v>
                </c:pt>
                <c:pt idx="3">
                  <c:v>96</c:v>
                </c:pt>
                <c:pt idx="4">
                  <c:v>122.4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Triple Sampling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Orkut</c:v>
                </c:pt>
                <c:pt idx="1">
                  <c:v>Flickr</c:v>
                </c:pt>
                <c:pt idx="2">
                  <c:v>Livejournal</c:v>
                </c:pt>
                <c:pt idx="3">
                  <c:v>Wiki-2006</c:v>
                </c:pt>
                <c:pt idx="4">
                  <c:v>Wiki-2007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7.45</c:v>
                </c:pt>
                <c:pt idx="1">
                  <c:v>2.02</c:v>
                </c:pt>
                <c:pt idx="2">
                  <c:v>21</c:v>
                </c:pt>
                <c:pt idx="3">
                  <c:v>7.9</c:v>
                </c:pt>
                <c:pt idx="4">
                  <c:v>9.26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Orkut</c:v>
                </c:pt>
                <c:pt idx="1">
                  <c:v>Flickr</c:v>
                </c:pt>
                <c:pt idx="2">
                  <c:v>Livejournal</c:v>
                </c:pt>
                <c:pt idx="3">
                  <c:v>Wiki-2006</c:v>
                </c:pt>
                <c:pt idx="4">
                  <c:v>Wiki-2007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2.96</c:v>
                </c:pt>
                <c:pt idx="1">
                  <c:v>1</c:v>
                </c:pt>
                <c:pt idx="2">
                  <c:v>7</c:v>
                </c:pt>
                <c:pt idx="3">
                  <c:v>2.6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54112"/>
        <c:axId val="38998016"/>
      </c:barChart>
      <c:catAx>
        <c:axId val="3895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8998016"/>
        <c:crosses val="autoZero"/>
        <c:auto val="1"/>
        <c:lblAlgn val="ctr"/>
        <c:lblOffset val="100"/>
        <c:noMultiLvlLbl val="0"/>
      </c:catAx>
      <c:valAx>
        <c:axId val="3899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54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5660-2911-4780-95D5-40F13360CFD0}" type="datetimeFigureOut">
              <a:rPr lang="en-US" smtClean="0"/>
              <a:t>12/15/2010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75C-3F91-49EC-873E-BBDEBD22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2D5C49-BDF8-4182-9B1D-E22470F0AC7B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76DD51-3A7F-45C8-B388-EC47BAA5B041}" type="slidenum">
              <a:rPr lang="en-US">
                <a:latin typeface="Calibri" pitchFamily="34" charset="0"/>
              </a:rPr>
              <a:pPr eaLnBrk="1" hangingPunct="1"/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CBEE7D-37EE-4DEC-B84C-587273F8DC2E}" type="slidenum">
              <a:rPr lang="en-US">
                <a:latin typeface="Calibri" pitchFamily="34" charset="0"/>
              </a:rPr>
              <a:pPr eaLnBrk="1" hangingPunct="1"/>
              <a:t>41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1EA040-7A82-4E33-B0A6-7A6EE846F53E}" type="slidenum">
              <a:rPr lang="en-US">
                <a:latin typeface="Calibri" pitchFamily="34" charset="0"/>
              </a:rPr>
              <a:pPr eaLnBrk="1" hangingPunct="1"/>
              <a:t>49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BCEB14-2846-43CF-8277-AE79F5A98DAF}" type="slidenum">
              <a:rPr lang="en-US">
                <a:latin typeface="Calibri" pitchFamily="34" charset="0"/>
              </a:rPr>
              <a:pPr eaLnBrk="1" hangingPunct="1"/>
              <a:t>50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B3A1-AB67-4865-8F2D-1296679373ED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4395-E634-4FA6-98E7-675C374C9827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6F8-39EE-4561-AB00-593FE715C45D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A9F6-B26C-4C17-B5F9-A37E07553433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7AEE-5F30-4903-B656-016FDA48291A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F266-023D-41EC-B6C6-34F16FC440FE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B0FE-98F1-492D-9A48-7ED0AA89CACB}" type="datetime1">
              <a:rPr lang="en-US" smtClean="0"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AADF-5A56-4099-AAB3-05AB97B07845}" type="datetime1">
              <a:rPr lang="en-US" smtClean="0"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A95-56CD-40B6-900E-0CA0713DBE0A}" type="datetime1">
              <a:rPr lang="en-US" smtClean="0"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FE2-16E9-43B7-9A75-B07F59B00BF1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7890949-2A9C-406C-99E1-03662C3BA9B3}" type="datetime1">
              <a:rPr lang="en-US" smtClean="0"/>
              <a:t>12/15/2010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1CD904-3C38-47A6-9309-3A8AB0636A85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5.jpg"/><Relationship Id="rId7" Type="http://schemas.openxmlformats.org/officeDocument/2006/relationships/image" Target="../media/image4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6868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Efficient Triangle Counting in Large Graphs via Degree-based partitioning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53440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</a:t>
            </a:r>
            <a:r>
              <a:rPr lang="en-US" sz="2800" b="1" dirty="0" smtClean="0"/>
              <a:t>Charalampos (Babis) E. Tsourakakis</a:t>
            </a:r>
          </a:p>
          <a:p>
            <a:r>
              <a:rPr lang="en-US" sz="2800" b="1" dirty="0" smtClean="0"/>
              <a:t>		     ctsourak@math.cmu.edu</a:t>
            </a:r>
            <a:endParaRPr lang="en-US" sz="2800" b="1" dirty="0"/>
          </a:p>
        </p:txBody>
      </p:sp>
      <p:pic>
        <p:nvPicPr>
          <p:cNvPr id="4" name="Picture 17" descr="wordmark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6994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994"/>
            <a:ext cx="1190625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397505"/>
            <a:ext cx="3760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WAW 2010, Stanford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December ‘10</a:t>
            </a:r>
            <a:endParaRPr lang="en-US" sz="2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Signed triangles in structural balance </a:t>
            </a:r>
            <a:r>
              <a:rPr lang="en-US" dirty="0" smtClean="0"/>
              <a:t>theory</a:t>
            </a:r>
            <a:r>
              <a:rPr lang="en-US" dirty="0" smtClean="0"/>
              <a:t>	Jon Kleinberg’s talk (Leskovec et al. ‘10)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Triangle </a:t>
            </a:r>
            <a:r>
              <a:rPr lang="en-US" dirty="0" smtClean="0"/>
              <a:t>closing models also </a:t>
            </a:r>
            <a:r>
              <a:rPr lang="en-US" dirty="0"/>
              <a:t>used to model the microscopic </a:t>
            </a:r>
            <a:r>
              <a:rPr lang="en-US" dirty="0" smtClean="0"/>
              <a:t> evolution </a:t>
            </a:r>
            <a:r>
              <a:rPr lang="en-US" dirty="0"/>
              <a:t>of social networks (Leskovec </a:t>
            </a:r>
            <a:r>
              <a:rPr lang="en-US" dirty="0" smtClean="0"/>
              <a:t>et.al</a:t>
            </a:r>
            <a:r>
              <a:rPr lang="en-US" dirty="0"/>
              <a:t>., KDD ‘08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6629400" cy="1604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1878724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 applications, </a:t>
            </a:r>
          </a:p>
          <a:p>
            <a:r>
              <a:rPr lang="en-US" dirty="0" smtClean="0"/>
              <a:t>E.g., solving systems of geometric constraints involves triangle counting!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Fudos</a:t>
            </a:r>
            <a:r>
              <a:rPr lang="en-US" dirty="0" smtClean="0"/>
              <a:t>, Hoffman 1997)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29000"/>
            <a:ext cx="2619505" cy="29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IX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81001" y="1524000"/>
            <a:ext cx="8229599" cy="3124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800" dirty="0" smtClean="0">
                <a:latin typeface="Constantia" pitchFamily="18" charset="0"/>
              </a:rPr>
              <a:t>Numerous other applications including 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Motif Detection/ Frequent </a:t>
            </a:r>
            <a:r>
              <a:rPr lang="en-US" sz="2800" dirty="0" err="1" smtClean="0">
                <a:latin typeface="Constantia" pitchFamily="18" charset="0"/>
              </a:rPr>
              <a:t>Subgraph</a:t>
            </a:r>
            <a:r>
              <a:rPr lang="en-US" sz="2800" dirty="0" smtClean="0">
                <a:latin typeface="Constantia" pitchFamily="18" charset="0"/>
              </a:rPr>
              <a:t> Mining (e.g., Protein-Protein Interaction Networks)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Community Detection (Berry et al. ‘09)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Outlier Detection (Tsourakakis ‘08)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onstantia" pitchFamily="18" charset="0"/>
              </a:rPr>
              <a:t>Link Recommendation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12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85800" y="4648200"/>
            <a:ext cx="7772400" cy="16764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Fast triangle counting algorithms are necessary.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b="1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Counting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3" y="1981200"/>
            <a:ext cx="1263748" cy="167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22" y="1975104"/>
            <a:ext cx="1828800" cy="1682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22" y="1981200"/>
            <a:ext cx="1257299" cy="167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121" y="1482661"/>
            <a:ext cx="8947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Alon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111323" y="1482661"/>
            <a:ext cx="1066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Yuster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772122" y="1482660"/>
            <a:ext cx="10021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Zwick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2820" y="1975103"/>
                <a:ext cx="4489779" cy="14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0" dirty="0" smtClean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l-GR" sz="3000" b="0" i="1" smtClean="0">
                            <a:latin typeface="Cambria Math"/>
                          </a:rPr>
                          <m:t>2</m:t>
                        </m:r>
                        <m:r>
                          <a:rPr lang="el-GR" sz="3000" b="0" i="1" smtClean="0">
                            <a:latin typeface="Cambria Math"/>
                          </a:rPr>
                          <m:t>𝜔</m:t>
                        </m:r>
                        <m:r>
                          <a:rPr lang="el-GR" sz="3000" b="0" i="1" smtClean="0">
                            <a:latin typeface="Cambria Math"/>
                          </a:rPr>
                          <m:t>/(</m:t>
                        </m:r>
                        <m:r>
                          <a:rPr lang="el-GR" sz="3000" b="0" i="1" smtClean="0">
                            <a:latin typeface="Cambria Math"/>
                          </a:rPr>
                          <m:t>𝜔</m:t>
                        </m:r>
                        <m:r>
                          <a:rPr lang="el-GR" sz="3000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) </m:t>
                    </m:r>
                  </m:oMath>
                </a14:m>
                <a:endParaRPr lang="en-US" sz="3000" b="0" i="1" dirty="0" smtClean="0">
                  <a:latin typeface="Cambria Math"/>
                </a:endParaRPr>
              </a:p>
              <a:p>
                <a:pPr algn="ctr"/>
                <a:r>
                  <a:rPr lang="en-US" sz="3000" b="0" dirty="0" smtClean="0"/>
                  <a:t>where </a:t>
                </a:r>
                <a14:m>
                  <m:oMath xmlns:m="http://schemas.openxmlformats.org/officeDocument/2006/math">
                    <m:r>
                      <a:rPr lang="el-GR" sz="3000" b="0" i="1" smtClean="0">
                        <a:latin typeface="Cambria Math"/>
                      </a:rPr>
                      <m:t> </m:t>
                    </m:r>
                    <m:r>
                      <a:rPr lang="el-GR" sz="3000" b="0" i="1" smtClean="0">
                        <a:latin typeface="Cambria Math"/>
                      </a:rPr>
                      <m:t>𝜔</m:t>
                    </m:r>
                    <m:r>
                      <a:rPr lang="en-US" sz="3000" b="0" i="1" smtClean="0">
                        <a:latin typeface="Cambria Math"/>
                      </a:rPr>
                      <m:t>≤2.371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20" y="1975103"/>
                <a:ext cx="4489779" cy="1496500"/>
              </a:xfrm>
              <a:prstGeom prst="rect">
                <a:avLst/>
              </a:prstGeom>
              <a:blipFill rotWithShape="1">
                <a:blip r:embed="rId5"/>
                <a:stretch>
                  <a:fillRect t="-4898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12984" y="3733800"/>
            <a:ext cx="957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Asymptotically  the fastest algorithm but not practical for large graphs.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35962"/>
            <a:ext cx="924150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practice, one of the iterator algorithms are preferred.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Node Iterator (count the edges among the neighbors of each </a:t>
            </a:r>
            <a:br>
              <a:rPr lang="en-US" sz="2600" dirty="0" smtClean="0"/>
            </a:br>
            <a:r>
              <a:rPr lang="en-US" sz="2600" dirty="0" smtClean="0"/>
              <a:t>vertex)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Edge Iterator (count the common neighbors of the endpoints of </a:t>
            </a:r>
            <a:br>
              <a:rPr lang="en-US" sz="2600" dirty="0" smtClean="0"/>
            </a:br>
            <a:r>
              <a:rPr lang="en-US" sz="2600" dirty="0" smtClean="0"/>
              <a:t>each edge)</a:t>
            </a:r>
          </a:p>
          <a:p>
            <a:r>
              <a:rPr lang="en-US" sz="2600" dirty="0" smtClean="0"/>
              <a:t>Both run asymptotically in O(</a:t>
            </a:r>
            <a:r>
              <a:rPr lang="en-US" sz="2600" dirty="0" err="1" smtClean="0"/>
              <a:t>mn</a:t>
            </a:r>
            <a:r>
              <a:rPr lang="en-US" sz="2600" dirty="0" smtClean="0"/>
              <a:t>) time.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Alon</a:t>
            </a:r>
            <a:r>
              <a:rPr lang="en-US" dirty="0" smtClean="0"/>
              <a:t>, </a:t>
            </a:r>
            <a:r>
              <a:rPr lang="en-US" dirty="0" err="1" smtClean="0"/>
              <a:t>Yuster</a:t>
            </a:r>
            <a:r>
              <a:rPr lang="en-US" dirty="0" smtClean="0"/>
              <a:t>, </a:t>
            </a:r>
            <a:r>
              <a:rPr lang="en-US" dirty="0" err="1" smtClean="0"/>
              <a:t>Zwick</a:t>
            </a:r>
            <a:r>
              <a:rPr lang="en-US" dirty="0" smtClean="0"/>
              <a:t> appears the idea of partitioning the vertices into “large” and “small” degree and treating them appropriately.</a:t>
            </a:r>
          </a:p>
          <a:p>
            <a:pPr lvl="1"/>
            <a:r>
              <a:rPr lang="en-US" dirty="0" smtClean="0"/>
              <a:t>For more work, see references in our paper:</a:t>
            </a:r>
          </a:p>
          <a:p>
            <a:pPr lvl="2"/>
            <a:r>
              <a:rPr lang="en-US" dirty="0" err="1" smtClean="0"/>
              <a:t>Itai</a:t>
            </a:r>
            <a:r>
              <a:rPr lang="en-US" dirty="0" smtClean="0"/>
              <a:t>, </a:t>
            </a:r>
            <a:r>
              <a:rPr lang="en-US" dirty="0" err="1" smtClean="0"/>
              <a:t>Rodeh</a:t>
            </a:r>
            <a:r>
              <a:rPr lang="en-US" dirty="0" smtClean="0"/>
              <a:t> (STOC ‘77)</a:t>
            </a:r>
          </a:p>
          <a:p>
            <a:pPr lvl="2"/>
            <a:r>
              <a:rPr lang="en-US" dirty="0" smtClean="0"/>
              <a:t>Papadimitriou, </a:t>
            </a:r>
            <a:r>
              <a:rPr lang="en-US" dirty="0" err="1" smtClean="0"/>
              <a:t>Yannakakis</a:t>
            </a:r>
            <a:r>
              <a:rPr lang="en-US" dirty="0" smtClean="0"/>
              <a:t> (IPL ‘81)</a:t>
            </a:r>
          </a:p>
          <a:p>
            <a:pPr marL="768096" lvl="2" indent="0">
              <a:buNone/>
            </a:pPr>
            <a:r>
              <a:rPr lang="en-US" dirty="0" smtClean="0"/>
              <a:t>……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Counting</a:t>
            </a:r>
            <a:endParaRPr lang="en-US" dirty="0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032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 independent samples of three distinct vertices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DDAAF4-6B4D-4B8F-8649-B6BBE7A70061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16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4103" name="Picture 35" descr="r_form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1413"/>
            <a:ext cx="6858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33400" y="35814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>
                <a:latin typeface="Constantia" pitchFamily="18" charset="0"/>
              </a:rPr>
              <a:t>Then the following holds: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600">
              <a:latin typeface="Constantia" pitchFamily="18" charset="0"/>
            </a:endParaRPr>
          </a:p>
        </p:txBody>
      </p:sp>
      <p:pic>
        <p:nvPicPr>
          <p:cNvPr id="4105" name="Picture 43" descr="plusminusepsil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094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44"/>
          <p:cNvSpPr txBox="1">
            <a:spLocks noChangeArrowheads="1"/>
          </p:cNvSpPr>
          <p:nvPr/>
        </p:nvSpPr>
        <p:spPr bwMode="auto">
          <a:xfrm>
            <a:off x="609600" y="5257800"/>
            <a:ext cx="4137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/>
              <a:t>with probability at least 1-</a:t>
            </a:r>
            <a:r>
              <a:rPr lang="el-GR" sz="2600"/>
              <a:t>δ</a:t>
            </a:r>
            <a:endParaRPr lang="en-US" sz="2600"/>
          </a:p>
        </p:txBody>
      </p:sp>
      <p:sp>
        <p:nvSpPr>
          <p:cNvPr id="4107" name="TextBox 45"/>
          <p:cNvSpPr txBox="1">
            <a:spLocks noChangeArrowheads="1"/>
          </p:cNvSpPr>
          <p:nvPr/>
        </p:nvSpPr>
        <p:spPr bwMode="auto">
          <a:xfrm>
            <a:off x="609600" y="5791200"/>
            <a:ext cx="6716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/>
              <a:t>Works for dense graphs. e.g</a:t>
            </a:r>
            <a:r>
              <a:rPr lang="en-US" sz="2800" dirty="0"/>
              <a:t>., T</a:t>
            </a:r>
            <a:r>
              <a:rPr lang="en-US" sz="2800" baseline="-25000" dirty="0"/>
              <a:t>3   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logn 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1246"/>
              </p:ext>
            </p:extLst>
          </p:nvPr>
        </p:nvGraphicFramePr>
        <p:xfrm>
          <a:off x="5791200" y="5835348"/>
          <a:ext cx="304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126720" imgH="152280" progId="Equation.3">
                  <p:embed/>
                </p:oleObj>
              </mc:Choice>
              <mc:Fallback>
                <p:oleObj name="Equation" r:id="rId6" imgW="12672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835348"/>
                        <a:ext cx="304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4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Yosseff</a:t>
            </a:r>
            <a:r>
              <a:rPr lang="en-US" dirty="0" smtClean="0"/>
              <a:t>, Kumar, </a:t>
            </a:r>
            <a:r>
              <a:rPr lang="en-US" dirty="0" err="1" smtClean="0"/>
              <a:t>Sivakumar</a:t>
            </a:r>
            <a:r>
              <a:rPr lang="en-US" dirty="0" smtClean="0"/>
              <a:t>  ‘02) require n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polylogn</a:t>
            </a:r>
            <a:r>
              <a:rPr lang="en-US" dirty="0" smtClean="0"/>
              <a:t> edges</a:t>
            </a:r>
          </a:p>
          <a:p>
            <a:r>
              <a:rPr lang="en-US" dirty="0" smtClean="0"/>
              <a:t>More follow up work: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Jowhari</a:t>
            </a:r>
            <a:r>
              <a:rPr lang="en-US" dirty="0"/>
              <a:t>, </a:t>
            </a:r>
            <a:r>
              <a:rPr lang="en-US" dirty="0" err="1"/>
              <a:t>Ghodsi</a:t>
            </a:r>
            <a:r>
              <a:rPr lang="en-US" dirty="0"/>
              <a:t> ‘05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Buriol</a:t>
            </a:r>
            <a:r>
              <a:rPr lang="en-US" dirty="0" smtClean="0"/>
              <a:t>, </a:t>
            </a:r>
            <a:r>
              <a:rPr lang="en-US" dirty="0" err="1" smtClean="0"/>
              <a:t>Frahling</a:t>
            </a:r>
            <a:r>
              <a:rPr lang="en-US" dirty="0" smtClean="0"/>
              <a:t>, </a:t>
            </a:r>
            <a:r>
              <a:rPr lang="en-US" dirty="0" err="1" smtClean="0"/>
              <a:t>Leondardi</a:t>
            </a:r>
            <a:r>
              <a:rPr lang="en-US" dirty="0" smtClean="0"/>
              <a:t>, </a:t>
            </a:r>
            <a:r>
              <a:rPr lang="en-US" dirty="0" err="1" smtClean="0"/>
              <a:t>Marchetti</a:t>
            </a:r>
            <a:r>
              <a:rPr lang="en-US" dirty="0" smtClean="0"/>
              <a:t>, </a:t>
            </a:r>
            <a:r>
              <a:rPr lang="en-US" dirty="0" err="1" smtClean="0"/>
              <a:t>Spaccamela</a:t>
            </a:r>
            <a:r>
              <a:rPr lang="en-US" dirty="0" smtClean="0"/>
              <a:t>, </a:t>
            </a:r>
            <a:r>
              <a:rPr lang="en-US" dirty="0" err="1" smtClean="0"/>
              <a:t>Sohler</a:t>
            </a:r>
            <a:r>
              <a:rPr lang="en-US" dirty="0" smtClean="0"/>
              <a:t> ‘06)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Becchetti</a:t>
            </a:r>
            <a:r>
              <a:rPr lang="en-US" dirty="0" smtClean="0"/>
              <a:t>, </a:t>
            </a:r>
            <a:r>
              <a:rPr lang="en-US" dirty="0" err="1" smtClean="0"/>
              <a:t>Boldi</a:t>
            </a:r>
            <a:r>
              <a:rPr lang="en-US" dirty="0" smtClean="0"/>
              <a:t>, </a:t>
            </a:r>
            <a:r>
              <a:rPr lang="en-US" dirty="0" err="1" smtClean="0"/>
              <a:t>Castillio</a:t>
            </a:r>
            <a:r>
              <a:rPr lang="en-US" dirty="0" smtClean="0"/>
              <a:t>, </a:t>
            </a:r>
            <a:r>
              <a:rPr lang="en-US" dirty="0" err="1" smtClean="0"/>
              <a:t>Gionis</a:t>
            </a:r>
            <a:r>
              <a:rPr lang="en-US" dirty="0" smtClean="0"/>
              <a:t> ‘08)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Triangle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 </a:t>
            </a:r>
            <a:r>
              <a:rPr lang="en-US" dirty="0" err="1" smtClean="0"/>
              <a:t>Sparsifiers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Keep an edge with probability p. Count the triangles in </a:t>
            </a:r>
            <a:r>
              <a:rPr lang="en-US" dirty="0" err="1" smtClean="0"/>
              <a:t>sparsified</a:t>
            </a:r>
            <a:r>
              <a:rPr lang="en-US" dirty="0" smtClean="0"/>
              <a:t> graph and multiply by 1/p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the graph has O(n </a:t>
            </a:r>
            <a:r>
              <a:rPr lang="en-US" dirty="0" err="1" smtClean="0"/>
              <a:t>polylogn</a:t>
            </a:r>
            <a:r>
              <a:rPr lang="en-US" dirty="0" smtClean="0"/>
              <a:t>) triangles we get concentration and we know how to pick p (Tsourakakis, Kolountzakis, Miller ‘08)</a:t>
            </a:r>
          </a:p>
          <a:p>
            <a:pPr lvl="1"/>
            <a:r>
              <a:rPr lang="en-US" dirty="0" smtClean="0"/>
              <a:t>Proof uses the Kim-Vu concentration result for multivariate polynomials which have bad </a:t>
            </a:r>
            <a:r>
              <a:rPr lang="en-US" dirty="0" err="1" smtClean="0"/>
              <a:t>Lipschitz</a:t>
            </a:r>
            <a:r>
              <a:rPr lang="en-US" dirty="0" smtClean="0"/>
              <a:t> constant but behave “well” on average.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Linear Algebraic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F9CAEC-082B-469A-8A83-3C080F15F950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19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10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WAW '10</a:t>
            </a:r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82020"/>
              </p:ext>
            </p:extLst>
          </p:nvPr>
        </p:nvGraphicFramePr>
        <p:xfrm>
          <a:off x="76200" y="1676400"/>
          <a:ext cx="2281238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850680" imgH="609480" progId="Equation.3">
                  <p:embed/>
                </p:oleObj>
              </mc:Choice>
              <mc:Fallback>
                <p:oleObj name="Equation" r:id="rId4" imgW="850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76400"/>
                        <a:ext cx="2281238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90988"/>
              </p:ext>
            </p:extLst>
          </p:nvPr>
        </p:nvGraphicFramePr>
        <p:xfrm>
          <a:off x="0" y="3305175"/>
          <a:ext cx="295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6" imgW="1041120" imgH="241200" progId="Equation.3">
                  <p:embed/>
                </p:oleObj>
              </mc:Choice>
              <mc:Fallback>
                <p:oleObj name="Equation" r:id="rId6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05175"/>
                        <a:ext cx="2959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81791"/>
              </p:ext>
            </p:extLst>
          </p:nvPr>
        </p:nvGraphicFramePr>
        <p:xfrm>
          <a:off x="2438400" y="1524000"/>
          <a:ext cx="267017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8" imgW="939600" imgH="634680" progId="Equation.3">
                  <p:embed/>
                </p:oleObj>
              </mc:Choice>
              <mc:Fallback>
                <p:oleObj name="Equation" r:id="rId8" imgW="9396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0"/>
                        <a:ext cx="267017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Content Placeholder 8" descr="polblogs_lin_lin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19" y="1524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992019" y="3429000"/>
            <a:ext cx="1095375" cy="201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26"/>
          <p:cNvSpPr txBox="1">
            <a:spLocks noChangeArrowheads="1"/>
          </p:cNvSpPr>
          <p:nvPr/>
        </p:nvSpPr>
        <p:spPr bwMode="auto">
          <a:xfrm>
            <a:off x="7058819" y="3200400"/>
            <a:ext cx="171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Keep only 3!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936457" y="2362200"/>
            <a:ext cx="2951162" cy="6096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5915819" y="3733800"/>
            <a:ext cx="1714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3</a:t>
            </a:r>
          </a:p>
        </p:txBody>
      </p:sp>
      <p:sp>
        <p:nvSpPr>
          <p:cNvPr id="1038" name="TextBox 14"/>
          <p:cNvSpPr txBox="1">
            <a:spLocks noChangeArrowheads="1"/>
          </p:cNvSpPr>
          <p:nvPr/>
        </p:nvSpPr>
        <p:spPr bwMode="auto">
          <a:xfrm>
            <a:off x="2957115" y="3334762"/>
            <a:ext cx="28841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eigenvalues of </a:t>
            </a:r>
            <a:br>
              <a:rPr lang="en-US" sz="2800" dirty="0"/>
            </a:br>
            <a:r>
              <a:rPr lang="en-US" sz="2800" dirty="0"/>
              <a:t>adjacency matrix</a:t>
            </a:r>
          </a:p>
        </p:txBody>
      </p:sp>
      <p:graphicFrame>
        <p:nvGraphicFramePr>
          <p:cNvPr id="1029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5807571"/>
              </p:ext>
            </p:extLst>
          </p:nvPr>
        </p:nvGraphicFramePr>
        <p:xfrm>
          <a:off x="85725" y="4166611"/>
          <a:ext cx="457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1" imgW="152280" imgH="228600" progId="Equation.3">
                  <p:embed/>
                </p:oleObj>
              </mc:Choice>
              <mc:Fallback>
                <p:oleObj name="Equation" r:id="rId11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4166611"/>
                        <a:ext cx="4572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Box 16"/>
          <p:cNvSpPr txBox="1">
            <a:spLocks noChangeArrowheads="1"/>
          </p:cNvSpPr>
          <p:nvPr/>
        </p:nvSpPr>
        <p:spPr bwMode="auto">
          <a:xfrm>
            <a:off x="533400" y="4191000"/>
            <a:ext cx="2645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i="1" dirty="0"/>
              <a:t>i</a:t>
            </a:r>
            <a:r>
              <a:rPr lang="en-US" sz="2800" dirty="0"/>
              <a:t>-</a:t>
            </a:r>
            <a:r>
              <a:rPr lang="en-US" sz="2800" dirty="0" err="1"/>
              <a:t>th</a:t>
            </a:r>
            <a:r>
              <a:rPr lang="en-US" sz="2800" dirty="0"/>
              <a:t> eigenvector</a:t>
            </a:r>
          </a:p>
        </p:txBody>
      </p:sp>
      <p:sp>
        <p:nvSpPr>
          <p:cNvPr id="1040" name="TextBox 17"/>
          <p:cNvSpPr txBox="1">
            <a:spLocks noChangeArrowheads="1"/>
          </p:cNvSpPr>
          <p:nvPr/>
        </p:nvSpPr>
        <p:spPr bwMode="auto">
          <a:xfrm>
            <a:off x="6830219" y="4071361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Political Blogs</a:t>
            </a: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174626" y="4920343"/>
            <a:ext cx="85971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/>
              <a:t>More: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Tsourakakis (KAIS 2010) SVD also works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/>
              <a:t>Haim</a:t>
            </a:r>
            <a:r>
              <a:rPr lang="en-US" sz="2800" dirty="0" smtClean="0"/>
              <a:t> </a:t>
            </a:r>
            <a:r>
              <a:rPr lang="en-US" sz="2800" dirty="0" err="1" smtClean="0"/>
              <a:t>Avron</a:t>
            </a:r>
            <a:r>
              <a:rPr lang="en-US" sz="2800" dirty="0" smtClean="0"/>
              <a:t> (KDD 2010) randomized trace estimation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8259" y="4441249"/>
            <a:ext cx="254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Tsourakakis (ICDM 2008)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296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7" y="1828800"/>
            <a:ext cx="1828800" cy="248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37" y="1828800"/>
            <a:ext cx="1934763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87" y="1828800"/>
            <a:ext cx="188595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36091" y="4671782"/>
            <a:ext cx="157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Richard Peng</a:t>
            </a:r>
            <a:br>
              <a:rPr lang="en-US" b="1" dirty="0" smtClean="0"/>
            </a:b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418287" y="4671781"/>
            <a:ext cx="249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Gary L. Miller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52400" y="4671780"/>
            <a:ext cx="326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Mihail</a:t>
            </a:r>
            <a:r>
              <a:rPr lang="en-US" b="1" dirty="0" smtClean="0"/>
              <a:t> N. Kolountzakis </a:t>
            </a:r>
          </a:p>
          <a:p>
            <a:pPr algn="ctr"/>
            <a:r>
              <a:rPr lang="en-US" b="1" dirty="0" smtClean="0"/>
              <a:t>Math, University of Crete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b="1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Sparsification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</a:t>
            </a:r>
          </a:p>
          <a:p>
            <a:pPr marL="118872" indent="0">
              <a:buNone/>
            </a:pPr>
            <a:r>
              <a:rPr lang="en-US" sz="3800" dirty="0" smtClean="0"/>
              <a:t>If                                   then with probability 1-1/n</a:t>
            </a:r>
            <a:r>
              <a:rPr lang="en-US" sz="3800" baseline="30000" dirty="0" smtClean="0"/>
              <a:t>3-d</a:t>
            </a:r>
            <a:r>
              <a:rPr lang="en-US" sz="3800" dirty="0" smtClean="0"/>
              <a:t> the sampled graph has a triangle count that </a:t>
            </a:r>
            <a:r>
              <a:rPr lang="el-GR" sz="3800" dirty="0" smtClean="0"/>
              <a:t>ε-</a:t>
            </a:r>
            <a:r>
              <a:rPr lang="en-US" sz="3800" dirty="0" smtClean="0"/>
              <a:t>approximates the true number of triangles for any 0&lt;d&lt;3.</a:t>
            </a:r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2" y="2532001"/>
            <a:ext cx="2924647" cy="5725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Hajnal-Szemerédi </a:t>
            </a:r>
            <a:r>
              <a:rPr lang="en-US" dirty="0"/>
              <a:t>theorem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22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1215" y="3671681"/>
            <a:ext cx="1767181" cy="1054057"/>
          </a:xfrm>
          <a:custGeom>
            <a:avLst/>
            <a:gdLst>
              <a:gd name="connsiteX0" fmla="*/ 170555 w 1767181"/>
              <a:gd name="connsiteY0" fmla="*/ 11668 h 1054057"/>
              <a:gd name="connsiteX1" fmla="*/ 1767127 w 1767181"/>
              <a:gd name="connsiteY1" fmla="*/ 519668 h 1054057"/>
              <a:gd name="connsiteX2" fmla="*/ 228612 w 1767181"/>
              <a:gd name="connsiteY2" fmla="*/ 1042182 h 1054057"/>
              <a:gd name="connsiteX3" fmla="*/ 170555 w 1767181"/>
              <a:gd name="connsiteY3" fmla="*/ 11668 h 10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181" h="1054057">
                <a:moveTo>
                  <a:pt x="170555" y="11668"/>
                </a:moveTo>
                <a:cubicBezTo>
                  <a:pt x="426974" y="-75418"/>
                  <a:pt x="1757451" y="347916"/>
                  <a:pt x="1767127" y="519668"/>
                </a:cubicBezTo>
                <a:cubicBezTo>
                  <a:pt x="1776803" y="691420"/>
                  <a:pt x="499545" y="1131687"/>
                  <a:pt x="228612" y="1042182"/>
                </a:cubicBezTo>
                <a:cubicBezTo>
                  <a:pt x="-42321" y="952677"/>
                  <a:pt x="-85864" y="98754"/>
                  <a:pt x="170555" y="1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38400" y="3622219"/>
            <a:ext cx="1850792" cy="1374276"/>
          </a:xfrm>
          <a:custGeom>
            <a:avLst/>
            <a:gdLst>
              <a:gd name="connsiteX0" fmla="*/ 1719 w 1850792"/>
              <a:gd name="connsiteY0" fmla="*/ 66754 h 1374276"/>
              <a:gd name="connsiteX1" fmla="*/ 1757948 w 1850792"/>
              <a:gd name="connsiteY1" fmla="*/ 313497 h 1374276"/>
              <a:gd name="connsiteX2" fmla="*/ 1438633 w 1850792"/>
              <a:gd name="connsiteY2" fmla="*/ 1373039 h 1374276"/>
              <a:gd name="connsiteX3" fmla="*/ 1719 w 1850792"/>
              <a:gd name="connsiteY3" fmla="*/ 66754 h 13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792" h="1374276">
                <a:moveTo>
                  <a:pt x="1719" y="66754"/>
                </a:moveTo>
                <a:cubicBezTo>
                  <a:pt x="54938" y="-109836"/>
                  <a:pt x="1518462" y="95783"/>
                  <a:pt x="1757948" y="313497"/>
                </a:cubicBezTo>
                <a:cubicBezTo>
                  <a:pt x="1997434" y="531211"/>
                  <a:pt x="1731338" y="1411744"/>
                  <a:pt x="1438633" y="1373039"/>
                </a:cubicBezTo>
                <a:cubicBezTo>
                  <a:pt x="1145928" y="1334334"/>
                  <a:pt x="-51500" y="243344"/>
                  <a:pt x="1719" y="667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k+1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997967" y="5070404"/>
            <a:ext cx="1850792" cy="1374276"/>
          </a:xfrm>
          <a:custGeom>
            <a:avLst/>
            <a:gdLst>
              <a:gd name="connsiteX0" fmla="*/ 1719 w 1850792"/>
              <a:gd name="connsiteY0" fmla="*/ 66754 h 1374276"/>
              <a:gd name="connsiteX1" fmla="*/ 1757948 w 1850792"/>
              <a:gd name="connsiteY1" fmla="*/ 313497 h 1374276"/>
              <a:gd name="connsiteX2" fmla="*/ 1438633 w 1850792"/>
              <a:gd name="connsiteY2" fmla="*/ 1373039 h 1374276"/>
              <a:gd name="connsiteX3" fmla="*/ 1719 w 1850792"/>
              <a:gd name="connsiteY3" fmla="*/ 66754 h 13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792" h="1374276">
                <a:moveTo>
                  <a:pt x="1719" y="66754"/>
                </a:moveTo>
                <a:cubicBezTo>
                  <a:pt x="54938" y="-109836"/>
                  <a:pt x="1518462" y="95783"/>
                  <a:pt x="1757948" y="313497"/>
                </a:cubicBezTo>
                <a:cubicBezTo>
                  <a:pt x="1997434" y="531211"/>
                  <a:pt x="1731338" y="1411744"/>
                  <a:pt x="1438633" y="1373039"/>
                </a:cubicBezTo>
                <a:cubicBezTo>
                  <a:pt x="1145928" y="1334334"/>
                  <a:pt x="-51500" y="243344"/>
                  <a:pt x="1719" y="667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8917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Every graph on n vertices with max. degree </a:t>
            </a:r>
            <a:r>
              <a:rPr lang="el-GR" sz="2800" dirty="0" smtClean="0"/>
              <a:t>Δ(</a:t>
            </a:r>
            <a:r>
              <a:rPr lang="en-US" sz="2800" dirty="0" smtClean="0"/>
              <a:t>G) =k is </a:t>
            </a:r>
          </a:p>
          <a:p>
            <a:r>
              <a:rPr lang="en-US" sz="2800" dirty="0" smtClean="0"/>
              <a:t>(k+1) -colorable  with all color classes differing at size by at </a:t>
            </a:r>
          </a:p>
          <a:p>
            <a:r>
              <a:rPr lang="en-US" sz="2800" dirty="0" smtClean="0"/>
              <a:t>most 1.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2221" y="5110997"/>
            <a:ext cx="72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….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97967" y="4495800"/>
            <a:ext cx="678433" cy="1066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76400" y="4038601"/>
            <a:ext cx="1066800" cy="270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9800" y="4648200"/>
            <a:ext cx="1153996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7183" y="4495800"/>
            <a:ext cx="2026613" cy="8700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64" y="3188709"/>
            <a:ext cx="1253636" cy="1771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10896"/>
            <a:ext cx="1579100" cy="17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an auxiliary graph where each triangle is a vertex and two vertices are connected </a:t>
            </a:r>
            <a:r>
              <a:rPr lang="en-US" dirty="0" err="1"/>
              <a:t>iff</a:t>
            </a:r>
            <a:r>
              <a:rPr lang="en-US" dirty="0"/>
              <a:t> the corresponding triangles share an edge. 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 Observe: </a:t>
            </a:r>
            <a:r>
              <a:rPr lang="el-GR" dirty="0" smtClean="0"/>
              <a:t>Δ(</a:t>
            </a:r>
            <a:r>
              <a:rPr lang="en-US" dirty="0" smtClean="0"/>
              <a:t>G</a:t>
            </a:r>
            <a:r>
              <a:rPr lang="el-GR" dirty="0" smtClean="0"/>
              <a:t>)=Ο(</a:t>
            </a:r>
            <a:r>
              <a:rPr lang="en-US" dirty="0" smtClean="0"/>
              <a:t>n)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Invoke Hajnal-Szemerédi theorem and apply Chernoff bound per each chromatic class. Finally, take a union bound.</a:t>
            </a:r>
            <a:r>
              <a:rPr lang="en-US" dirty="0"/>
              <a:t> </a:t>
            </a:r>
            <a:r>
              <a:rPr lang="en-US" i="1" dirty="0" smtClean="0"/>
              <a:t>Q.E.D.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23</a:t>
            </a:fld>
            <a:endParaRPr lang="en-US"/>
          </a:p>
        </p:txBody>
      </p:sp>
      <p:pic>
        <p:nvPicPr>
          <p:cNvPr id="8" name="Content Placeholder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378200"/>
            <a:ext cx="2971800" cy="14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U be a list of triples, s be the number of samples and 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indicator variable equal to 1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 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triple is a triangle, o/w zero.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By simple Chernoff bound we immediately get trivially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𝑙𝑜𝑔𝑛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samples suffice!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1" y="3352800"/>
            <a:ext cx="6554115" cy="10478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Main Result </a:t>
                </a:r>
              </a:p>
              <a:p>
                <a:pPr marL="118872" indent="0">
                  <a:buNone/>
                </a:pPr>
                <a:r>
                  <a:rPr lang="en-US" sz="3600" dirty="0" smtClean="0"/>
                  <a:t>We can approximate the true count of triangles within a factor of </a:t>
                </a:r>
                <a:r>
                  <a:rPr lang="el-GR" sz="3600" dirty="0" smtClean="0"/>
                  <a:t>ε </a:t>
                </a:r>
                <a:r>
                  <a:rPr lang="en-US" sz="3600" dirty="0" smtClean="0"/>
                  <a:t>in running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𝑙𝑜𝑔𝑛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 idea: Distinguish vertices into low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 and large degree vertices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 and pick them in such way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Comment: part of the proof is based on a intuitive, but non-trivial result on (</a:t>
                </a:r>
                <a:r>
                  <a:rPr lang="en-US" dirty="0" err="1" smtClean="0"/>
                  <a:t>Ahlswede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Katona</a:t>
                </a:r>
                <a:r>
                  <a:rPr lang="en-US" dirty="0" smtClean="0"/>
                  <a:t> 1978)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30311"/>
            <a:ext cx="1165928" cy="1284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82029"/>
            <a:ext cx="990600" cy="1380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2771" y="5562600"/>
            <a:ext cx="4724400" cy="1185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Given a graph G with n vertices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m edges </a:t>
            </a:r>
            <a:r>
              <a:rPr lang="en-US" sz="2400" dirty="0">
                <a:solidFill>
                  <a:schemeClr val="tx1"/>
                </a:solidFill>
              </a:rPr>
              <a:t>which </a:t>
            </a:r>
            <a:r>
              <a:rPr lang="en-US" sz="2400" dirty="0" smtClean="0">
                <a:solidFill>
                  <a:schemeClr val="tx1"/>
                </a:solidFill>
              </a:rPr>
              <a:t>graph </a:t>
            </a:r>
            <a:r>
              <a:rPr lang="en-US" sz="2400" dirty="0">
                <a:solidFill>
                  <a:schemeClr val="tx1"/>
                </a:solidFill>
              </a:rPr>
              <a:t>maximizes the edges in the line </a:t>
            </a:r>
            <a:r>
              <a:rPr lang="en-US" sz="2400" dirty="0" smtClean="0">
                <a:solidFill>
                  <a:schemeClr val="tx1"/>
                </a:solidFill>
              </a:rPr>
              <a:t>graph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L(G)?</a:t>
            </a:r>
          </a:p>
        </p:txBody>
      </p:sp>
    </p:spTree>
    <p:extLst>
      <p:ext uri="{BB962C8B-B14F-4D97-AF65-F5344CB8AC3E}">
        <p14:creationId xmlns:p14="http://schemas.microsoft.com/office/powerpoint/2010/main" val="42111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First sparsify the graph.</a:t>
                </a:r>
              </a:p>
              <a:p>
                <a:r>
                  <a:rPr lang="en-US" dirty="0" smtClean="0"/>
                  <a:t>Then use triple sampling. The running time now becomes: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𝑚𝑝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𝑙𝑜𝑔𝑛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𝑚𝑝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Pick p  to make the two terms above equal:     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  <m:r>
                              <a:rPr lang="en-US" i="1">
                                <a:latin typeface="Cambria Math"/>
                              </a:rPr>
                              <m:t>𝑙𝑜𝑔𝑛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2/5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b="1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314700" cy="1381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12725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276600"/>
            <a:ext cx="2768600" cy="123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32200"/>
            <a:ext cx="1990613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46" y="3302000"/>
            <a:ext cx="20764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2694685" cy="164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79" y="2054026"/>
            <a:ext cx="1405841" cy="9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Edges </a:t>
            </a:r>
            <a:r>
              <a:rPr lang="en-US" dirty="0" smtClean="0"/>
              <a:t>vs. </a:t>
            </a:r>
            <a:r>
              <a:rPr lang="en-US" dirty="0" smtClean="0"/>
              <a:t>vertices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08555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3581400" y="3733800"/>
            <a:ext cx="242726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LiveJournal</a:t>
            </a:r>
            <a:r>
              <a:rPr lang="en-US" sz="1800" dirty="0" smtClean="0"/>
              <a:t> (5.4M,48M)</a:t>
            </a:r>
            <a:endParaRPr lang="en-US" sz="1800" dirty="0"/>
          </a:p>
        </p:txBody>
      </p:sp>
      <p:sp>
        <p:nvSpPr>
          <p:cNvPr id="9" name="TextBox 3"/>
          <p:cNvSpPr txBox="1"/>
          <p:nvPr/>
        </p:nvSpPr>
        <p:spPr>
          <a:xfrm>
            <a:off x="3162624" y="2057400"/>
            <a:ext cx="1938672" cy="369332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Orkut (</a:t>
            </a:r>
            <a:r>
              <a:rPr lang="en-US" sz="1800" dirty="0" smtClean="0"/>
              <a:t>3.1M,117M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0" name="TextBox 3"/>
          <p:cNvSpPr txBox="1"/>
          <p:nvPr/>
        </p:nvSpPr>
        <p:spPr>
          <a:xfrm>
            <a:off x="2939469" y="2069068"/>
            <a:ext cx="184731" cy="369332"/>
          </a:xfrm>
          <a:prstGeom prst="rect">
            <a:avLst/>
          </a:prstGeom>
          <a:solidFill>
            <a:schemeClr val="accent4">
              <a:alpha val="3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" name="TextBox 3"/>
          <p:cNvSpPr txBox="1"/>
          <p:nvPr/>
        </p:nvSpPr>
        <p:spPr>
          <a:xfrm>
            <a:off x="5312808" y="4510360"/>
            <a:ext cx="1471878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Web-EDU</a:t>
            </a:r>
          </a:p>
          <a:p>
            <a:r>
              <a:rPr lang="en-US" sz="1800" dirty="0" smtClean="0"/>
              <a:t>(9.9M,46.3M)</a:t>
            </a:r>
            <a:endParaRPr lang="en-US" sz="1800" dirty="0"/>
          </a:p>
        </p:txBody>
      </p:sp>
      <p:sp>
        <p:nvSpPr>
          <p:cNvPr id="12" name="TextBox 3"/>
          <p:cNvSpPr txBox="1"/>
          <p:nvPr/>
        </p:nvSpPr>
        <p:spPr>
          <a:xfrm>
            <a:off x="6063669" y="4126468"/>
            <a:ext cx="184731" cy="369332"/>
          </a:xfrm>
          <a:prstGeom prst="rect">
            <a:avLst/>
          </a:prstGeom>
          <a:solidFill>
            <a:srgbClr val="00B050">
              <a:alpha val="47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4" name="TextBox 3"/>
          <p:cNvSpPr txBox="1"/>
          <p:nvPr/>
        </p:nvSpPr>
        <p:spPr>
          <a:xfrm>
            <a:off x="1600200" y="4112739"/>
            <a:ext cx="1149674" cy="646331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YouTube</a:t>
            </a:r>
          </a:p>
          <a:p>
            <a:r>
              <a:rPr lang="en-US" sz="1800" dirty="0" smtClean="0"/>
              <a:t>(1.2M,3M)</a:t>
            </a:r>
            <a:endParaRPr lang="en-US" sz="1800" dirty="0"/>
          </a:p>
        </p:txBody>
      </p:sp>
      <p:sp>
        <p:nvSpPr>
          <p:cNvPr id="15" name="TextBox 3"/>
          <p:cNvSpPr txBox="1"/>
          <p:nvPr/>
        </p:nvSpPr>
        <p:spPr>
          <a:xfrm>
            <a:off x="1828801" y="5454134"/>
            <a:ext cx="228600" cy="184666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6" name="Down Arrow 15"/>
          <p:cNvSpPr/>
          <p:nvPr/>
        </p:nvSpPr>
        <p:spPr>
          <a:xfrm>
            <a:off x="1843314" y="4791336"/>
            <a:ext cx="228600" cy="695064"/>
          </a:xfrm>
          <a:prstGeom prst="downArrow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3"/>
          <p:cNvSpPr txBox="1"/>
          <p:nvPr/>
        </p:nvSpPr>
        <p:spPr>
          <a:xfrm>
            <a:off x="3962400" y="4114800"/>
            <a:ext cx="184732" cy="281239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8" name="TextBox 3"/>
          <p:cNvSpPr txBox="1"/>
          <p:nvPr/>
        </p:nvSpPr>
        <p:spPr>
          <a:xfrm>
            <a:off x="2409372" y="5130412"/>
            <a:ext cx="228600" cy="184666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3" name="Left Arrow 2"/>
          <p:cNvSpPr/>
          <p:nvPr/>
        </p:nvSpPr>
        <p:spPr>
          <a:xfrm>
            <a:off x="2637972" y="5101587"/>
            <a:ext cx="943428" cy="213491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3"/>
          <p:cNvSpPr txBox="1"/>
          <p:nvPr/>
        </p:nvSpPr>
        <p:spPr>
          <a:xfrm>
            <a:off x="3626178" y="4876800"/>
            <a:ext cx="1464708" cy="64633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Flickr, (1.9M,15.6M)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461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 vs. Vertices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2057400"/>
            <a:ext cx="8402223" cy="438211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2743200"/>
            <a:ext cx="679450" cy="543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90824"/>
            <a:ext cx="1384301" cy="619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1" y="3505200"/>
            <a:ext cx="652539" cy="718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16490" y="2548096"/>
            <a:ext cx="2770310" cy="147732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Social networks </a:t>
            </a:r>
          </a:p>
          <a:p>
            <a:r>
              <a:rPr lang="en-US" sz="3000" dirty="0" smtClean="0"/>
              <a:t>abundant</a:t>
            </a:r>
          </a:p>
          <a:p>
            <a:r>
              <a:rPr lang="en-US" sz="3000" dirty="0" smtClean="0"/>
              <a:t> in triangles!</a:t>
            </a:r>
            <a:endParaRPr lang="en-US" sz="30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01751" y="2390825"/>
            <a:ext cx="4565650" cy="1857632"/>
          </a:xfrm>
          <a:prstGeom prst="rect">
            <a:avLst/>
          </a:prstGeom>
          <a:solidFill>
            <a:schemeClr val="accent2">
              <a:alpha val="45000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0172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57" y="37454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12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>
            <a:noAutofit/>
          </a:bodyPr>
          <a:lstStyle/>
          <a:p>
            <a:r>
              <a:rPr lang="en-US" sz="2800" dirty="0" smtClean="0"/>
              <a:t>p was set to 0.1. More sophisticated techniques for setting p exist (Tsourakakis, Kolountzakis, Miller ‘09) using a doubling procedure.</a:t>
            </a:r>
          </a:p>
          <a:p>
            <a:r>
              <a:rPr lang="en-US" sz="2800" dirty="0" smtClean="0"/>
              <a:t>From our results, there is not a clear winner, but the hybrid algorithm achieves both high accuracy and speed. </a:t>
            </a:r>
          </a:p>
          <a:p>
            <a:r>
              <a:rPr lang="en-US" sz="2800" dirty="0" smtClean="0"/>
              <a:t>Sampling from a binomial can be done easily in (expected) sublinear time.</a:t>
            </a:r>
          </a:p>
          <a:p>
            <a:r>
              <a:rPr lang="en-US" sz="2800" dirty="0" smtClean="0"/>
              <a:t>Our code, even our exact algorithm, outperforms the fastest approximate counting competitors code, hence we compared different versions of our code!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b="1" dirty="0" smtClean="0"/>
              <a:t>Ramifications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</a:t>
            </a:r>
            <a:r>
              <a:rPr lang="en-US" dirty="0" err="1" smtClean="0"/>
              <a:t>Lindenstrauss</a:t>
            </a:r>
            <a:r>
              <a:rPr lang="en-US" dirty="0" smtClean="0"/>
              <a:t>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0&lt;</a:t>
                </a:r>
                <a:r>
                  <a:rPr lang="el-GR" dirty="0" smtClean="0"/>
                  <a:t>ε</a:t>
                </a:r>
                <a:r>
                  <a:rPr lang="en-US" dirty="0" smtClean="0"/>
                  <a:t>&lt;1, a set of m points in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n</a:t>
                </a:r>
                <a:r>
                  <a:rPr lang="en-US" dirty="0" smtClean="0"/>
                  <a:t> and a number k&gt;k0=O(log(m)/</a:t>
                </a:r>
                <a:r>
                  <a:rPr lang="el-GR" dirty="0" smtClean="0"/>
                  <a:t>ε</a:t>
                </a:r>
                <a:r>
                  <a:rPr lang="el-GR" baseline="30000" dirty="0" smtClean="0"/>
                  <a:t>2</a:t>
                </a:r>
                <a:r>
                  <a:rPr lang="el-GR" dirty="0" smtClean="0"/>
                  <a:t>) </a:t>
                </a:r>
                <a:r>
                  <a:rPr lang="en-US" dirty="0" smtClean="0"/>
                  <a:t>there is a </a:t>
                </a:r>
                <a:r>
                  <a:rPr lang="en-US" dirty="0" err="1" smtClean="0"/>
                  <a:t>Lipschitz</a:t>
                </a:r>
                <a:r>
                  <a:rPr lang="en-US" dirty="0" smtClean="0"/>
                  <a:t> function f:R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err="1" smtClean="0">
                    <a:sym typeface="Wingdings" pitchFamily="2" charset="2"/>
                  </a:rPr>
                  <a:t>R</a:t>
                </a:r>
                <a:r>
                  <a:rPr lang="en-US" baseline="30000" dirty="0" err="1" smtClean="0">
                    <a:sym typeface="Wingdings" pitchFamily="2" charset="2"/>
                  </a:rPr>
                  <a:t>k</a:t>
                </a:r>
                <a:r>
                  <a:rPr lang="en-US" dirty="0" smtClean="0">
                    <a:sym typeface="Wingdings" pitchFamily="2" charset="2"/>
                  </a:rPr>
                  <a:t> such that: </a:t>
                </a:r>
              </a:p>
              <a:p>
                <a:pPr marL="118872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𝜀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1+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 </a:t>
                </a:r>
              </a:p>
              <a:p>
                <a:pPr marL="118872" indent="0">
                  <a:buNone/>
                </a:pPr>
                <a:endParaRPr lang="en-US" sz="2400" dirty="0"/>
              </a:p>
              <a:p>
                <a:pPr marL="118872" indent="0">
                  <a:buNone/>
                </a:pPr>
                <a:r>
                  <a:rPr lang="en-US" dirty="0" smtClean="0"/>
                  <a:t>Furthermore there are several ways to find such a mapping.</a:t>
                </a:r>
                <a:br>
                  <a:rPr lang="en-US" dirty="0" smtClean="0"/>
                </a:br>
                <a:r>
                  <a:rPr lang="en-US" dirty="0" smtClean="0"/>
                  <a:t> (</a:t>
                </a:r>
                <a:r>
                  <a:rPr lang="en-US" dirty="0" err="1" smtClean="0"/>
                  <a:t>Gupta,Dasgupta</a:t>
                </a:r>
                <a:r>
                  <a:rPr lang="en-US" dirty="0" smtClean="0"/>
                  <a:t> ‘99),(</a:t>
                </a:r>
                <a:r>
                  <a:rPr lang="en-US" dirty="0" err="1" smtClean="0"/>
                  <a:t>Achlioptas</a:t>
                </a:r>
                <a:r>
                  <a:rPr lang="en-US" dirty="0" smtClean="0"/>
                  <a:t> ‘01).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 that if we have an edge </a:t>
            </a:r>
            <a:r>
              <a:rPr lang="en-US" dirty="0" err="1"/>
              <a:t>u~v</a:t>
            </a:r>
            <a:r>
              <a:rPr lang="en-US" dirty="0"/>
              <a:t> and we “dot” the corresponding rows of the adjacency matrix we get the number of </a:t>
            </a:r>
            <a:r>
              <a:rPr lang="en-US" dirty="0" smtClean="0"/>
              <a:t>triangles.</a:t>
            </a:r>
          </a:p>
          <a:p>
            <a:r>
              <a:rPr lang="en-US" dirty="0" smtClean="0"/>
              <a:t>Obviously a RP cannot preserve all inner products: consider the basis e</a:t>
            </a:r>
            <a:r>
              <a:rPr lang="en-US" baseline="-25000" dirty="0" smtClean="0"/>
              <a:t>1</a:t>
            </a:r>
            <a:r>
              <a:rPr lang="en-US" dirty="0" smtClean="0"/>
              <a:t>,..,e</a:t>
            </a:r>
            <a:r>
              <a:rPr lang="en-US" baseline="-25000" dirty="0" smtClean="0"/>
              <a:t>n</a:t>
            </a:r>
            <a:r>
              <a:rPr lang="en-US" dirty="0" smtClean="0"/>
              <a:t>. Clearly we cannot have all </a:t>
            </a:r>
            <a:r>
              <a:rPr lang="en-US" dirty="0" err="1" smtClean="0"/>
              <a:t>Re</a:t>
            </a:r>
            <a:r>
              <a:rPr lang="en-US" baseline="-25000" dirty="0" err="1" smtClean="0"/>
              <a:t>i</a:t>
            </a:r>
            <a:r>
              <a:rPr lang="en-US" dirty="0" smtClean="0"/>
              <a:t> be orthogonal since they belong to a lower dimensional space. </a:t>
            </a:r>
          </a:p>
          <a:p>
            <a:r>
              <a:rPr lang="en-US" dirty="0" smtClean="0"/>
              <a:t>When does RP work for triangle counting?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103" y="4995104"/>
            <a:ext cx="8648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This random projection does not work!   </a:t>
            </a:r>
          </a:p>
          <a:p>
            <a:r>
              <a:rPr lang="en-US" sz="4000" dirty="0" smtClean="0"/>
              <a:t>                                 </a:t>
            </a:r>
            <a:r>
              <a:rPr lang="en-US" sz="4000" dirty="0" smtClean="0"/>
              <a:t>E[Y]=</a:t>
            </a:r>
            <a:r>
              <a:rPr lang="en-US" sz="4000" dirty="0" smtClean="0"/>
              <a:t>0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7" y="4292248"/>
            <a:ext cx="7394034" cy="598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27" y="2057400"/>
            <a:ext cx="6137564" cy="641497"/>
          </a:xfrm>
          <a:prstGeom prst="rect">
            <a:avLst/>
          </a:prstGeom>
          <a:ln w="25400">
            <a:noFill/>
          </a:ln>
        </p:spPr>
      </p:pic>
      <p:sp>
        <p:nvSpPr>
          <p:cNvPr id="9" name="Down Arrow 8"/>
          <p:cNvSpPr/>
          <p:nvPr/>
        </p:nvSpPr>
        <p:spPr>
          <a:xfrm>
            <a:off x="2944368" y="2895600"/>
            <a:ext cx="484632" cy="134218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4400" y="3123194"/>
            <a:ext cx="5231432" cy="52322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</a:t>
            </a:r>
            <a:r>
              <a:rPr lang="en-US" sz="2800" i="1" dirty="0" err="1" smtClean="0"/>
              <a:t>k</a:t>
            </a:r>
            <a:r>
              <a:rPr lang="en-US" sz="2800" dirty="0" err="1"/>
              <a:t>x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 RP </a:t>
            </a:r>
            <a:r>
              <a:rPr lang="en-US" sz="2800" dirty="0" smtClean="0"/>
              <a:t>matrix, e.g., </a:t>
            </a:r>
            <a:r>
              <a:rPr lang="en-US" sz="2800" dirty="0" err="1" smtClean="0"/>
              <a:t>iid</a:t>
            </a:r>
            <a:r>
              <a:rPr lang="en-US" sz="2800" dirty="0" smtClean="0"/>
              <a:t> N(0,1) </a:t>
            </a:r>
            <a:r>
              <a:rPr lang="en-US" sz="2800" dirty="0" err="1" smtClean="0"/>
              <a:t>r.v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183" y="423778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Y=</a:t>
            </a:r>
            <a:endParaRPr lang="en-US" sz="4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37</a:t>
            </a:fld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2097605" y="2500395"/>
            <a:ext cx="2178157" cy="213259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8762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random projection  gives E[Y]=</a:t>
            </a:r>
            <a:r>
              <a:rPr lang="en-US" sz="2800" dirty="0" err="1" smtClean="0"/>
              <a:t>kt</a:t>
            </a:r>
            <a:r>
              <a:rPr lang="en-US" sz="2800" dirty="0" smtClean="0"/>
              <a:t>!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 smtClean="0"/>
              <a:t>have </a:t>
            </a:r>
            <a:r>
              <a:rPr lang="en-US" sz="2800" dirty="0" smtClean="0"/>
              <a:t>concentration </a:t>
            </a:r>
            <a:r>
              <a:rPr lang="en-US" sz="2800" dirty="0" smtClean="0"/>
              <a:t>it suffices:</a:t>
            </a:r>
          </a:p>
          <a:p>
            <a:r>
              <a:rPr lang="en-US" sz="2800" dirty="0" err="1" smtClean="0"/>
              <a:t>Var</a:t>
            </a:r>
            <a:r>
              <a:rPr lang="en-US" sz="2800" dirty="0" smtClean="0"/>
              <a:t>[Y]=k(#circuits of length 6)=o(k(E[Y])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 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231342" cy="88434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67" y="3881507"/>
            <a:ext cx="4848902" cy="109552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819400"/>
            <a:ext cx="5231432" cy="52322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</a:t>
            </a:r>
            <a:r>
              <a:rPr lang="en-US" sz="2800" i="1" dirty="0" err="1" smtClean="0"/>
              <a:t>k</a:t>
            </a:r>
            <a:r>
              <a:rPr lang="en-US" sz="2800" dirty="0" err="1"/>
              <a:t>x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 RP </a:t>
            </a:r>
            <a:r>
              <a:rPr lang="en-US" sz="2800" dirty="0" smtClean="0"/>
              <a:t>matrix, e.g., </a:t>
            </a:r>
            <a:r>
              <a:rPr lang="en-US" sz="2800" dirty="0" err="1" smtClean="0"/>
              <a:t>iid</a:t>
            </a:r>
            <a:r>
              <a:rPr lang="en-US" sz="2800" dirty="0" smtClean="0"/>
              <a:t> N(0,1) </a:t>
            </a:r>
            <a:r>
              <a:rPr lang="en-US" sz="2800" dirty="0" err="1" smtClean="0"/>
              <a:t>r.v</a:t>
            </a:r>
            <a:endParaRPr lang="en-US" sz="2800" dirty="0"/>
          </a:p>
        </p:txBody>
      </p:sp>
      <p:sp>
        <p:nvSpPr>
          <p:cNvPr id="14" name="Down Arrow 13"/>
          <p:cNvSpPr/>
          <p:nvPr/>
        </p:nvSpPr>
        <p:spPr>
          <a:xfrm>
            <a:off x="2702052" y="2713712"/>
            <a:ext cx="484632" cy="93270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</a:t>
            </a:r>
            <a:r>
              <a:rPr lang="en-US" dirty="0" smtClean="0"/>
              <a:t>can adapt our proposed method in the semi-streaming model with space </a:t>
            </a:r>
            <a:r>
              <a:rPr lang="en-US" dirty="0" smtClean="0"/>
              <a:t>usage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/>
              <a:t>so that it performs only 3 passes over the data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More experiments, all the implementation details.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5105400" cy="10822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497763" y="19050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308851" y="23241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7421563" y="22098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459663" y="26289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535863" y="26289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83563" y="28194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994651" y="32385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8107363" y="31242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1454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82216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88163" y="28194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699251" y="32385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11963" y="31242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500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926263" y="3543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7040563" y="24384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726363" y="24384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3"/>
          <p:cNvSpPr txBox="1">
            <a:spLocks noChangeArrowheads="1"/>
          </p:cNvSpPr>
          <p:nvPr/>
        </p:nvSpPr>
        <p:spPr bwMode="auto">
          <a:xfrm>
            <a:off x="7802563" y="18288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A</a:t>
            </a:r>
          </a:p>
        </p:txBody>
      </p:sp>
      <p:sp>
        <p:nvSpPr>
          <p:cNvPr id="22" name="TextBox 64"/>
          <p:cNvSpPr txBox="1">
            <a:spLocks noChangeArrowheads="1"/>
          </p:cNvSpPr>
          <p:nvPr/>
        </p:nvSpPr>
        <p:spPr bwMode="auto">
          <a:xfrm>
            <a:off x="8412163" y="27432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C</a:t>
            </a:r>
          </a:p>
        </p:txBody>
      </p:sp>
      <p:sp>
        <p:nvSpPr>
          <p:cNvPr id="23" name="TextBox 65"/>
          <p:cNvSpPr txBox="1">
            <a:spLocks noChangeArrowheads="1"/>
          </p:cNvSpPr>
          <p:nvPr/>
        </p:nvSpPr>
        <p:spPr bwMode="auto">
          <a:xfrm>
            <a:off x="6430963" y="2819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116763" y="3276600"/>
            <a:ext cx="914400" cy="1588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5515785" y="3851716"/>
            <a:ext cx="3430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  <a:r>
              <a:rPr lang="en-US" sz="2400" dirty="0" smtClean="0"/>
              <a:t>Wasserman Faust ‘94)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1651414"/>
            <a:ext cx="559159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Friends of friends tend to become </a:t>
            </a:r>
          </a:p>
          <a:p>
            <a:r>
              <a:rPr lang="en-US" sz="3000" dirty="0" smtClean="0"/>
              <a:t>              friends themselves! </a:t>
            </a:r>
            <a:endParaRPr lang="en-US" sz="3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6" y="3321650"/>
            <a:ext cx="3118104" cy="2621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76200" y="5986230"/>
            <a:ext cx="863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(left to right) Paul </a:t>
            </a:r>
            <a:r>
              <a:rPr lang="en-US" sz="2800" dirty="0" err="1"/>
              <a:t>Erdös</a:t>
            </a:r>
            <a:r>
              <a:rPr lang="en-US" sz="2800" b="1" dirty="0"/>
              <a:t> </a:t>
            </a:r>
            <a:r>
              <a:rPr lang="en-US" sz="2600" dirty="0" smtClean="0"/>
              <a:t>, Ronald Graham, Fan Chung Graham 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Existing Work </a:t>
            </a:r>
          </a:p>
          <a:p>
            <a:r>
              <a:rPr lang="en-US" sz="4000" dirty="0" smtClean="0"/>
              <a:t>Our contributions </a:t>
            </a:r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Ramifications </a:t>
            </a:r>
          </a:p>
          <a:p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en-US" dirty="0" smtClean="0"/>
          </a:p>
        </p:txBody>
      </p:sp>
      <p:pic>
        <p:nvPicPr>
          <p:cNvPr id="33795" name="Content Placeholder 3" descr="fig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4676775" cy="2209800"/>
          </a:xfrm>
        </p:spPr>
      </p:pic>
      <p:pic>
        <p:nvPicPr>
          <p:cNvPr id="33796" name="Picture 4" descr="fi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419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029200" y="1828800"/>
            <a:ext cx="3716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+mj-lt"/>
              </a:rPr>
              <a:t>Remove edge (1,2)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61950" y="3657600"/>
            <a:ext cx="5505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Corbel" pitchFamily="34" charset="0"/>
              </a:rPr>
              <a:t>Remove any weighted edge</a:t>
            </a:r>
            <a:br>
              <a:rPr lang="en-US" sz="3600" dirty="0">
                <a:latin typeface="Corbel" pitchFamily="34" charset="0"/>
              </a:rPr>
            </a:br>
            <a:r>
              <a:rPr lang="en-US" sz="3600" dirty="0">
                <a:latin typeface="Corbel" pitchFamily="34" charset="0"/>
              </a:rPr>
              <a:t>w sufficiently large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4E968E-E3D8-4439-BEF2-FE58D9080EB3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41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897211"/>
            <a:ext cx="5365123" cy="16927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Spielman-Srivastava</a:t>
            </a:r>
            <a:r>
              <a:rPr lang="en-US" sz="2600" dirty="0" smtClean="0"/>
              <a:t>  and </a:t>
            </a:r>
          </a:p>
          <a:p>
            <a:r>
              <a:rPr lang="en-US" sz="2600" dirty="0" err="1" smtClean="0"/>
              <a:t>Benczur-Karger</a:t>
            </a:r>
            <a:endParaRPr lang="en-US" sz="2600" dirty="0" smtClean="0"/>
          </a:p>
          <a:p>
            <a:r>
              <a:rPr lang="en-US" sz="2600" dirty="0" err="1" smtClean="0"/>
              <a:t>sparsifiers</a:t>
            </a:r>
            <a:r>
              <a:rPr lang="en-US" sz="2600" dirty="0" smtClean="0"/>
              <a:t> also don’t work</a:t>
            </a:r>
            <a:r>
              <a:rPr lang="en-US" sz="2600" dirty="0" smtClean="0"/>
              <a:t>!</a:t>
            </a:r>
          </a:p>
          <a:p>
            <a:r>
              <a:rPr lang="en-US" sz="2600" dirty="0" smtClean="0"/>
              <a:t>(Tsourakakis, Kolountzakis, Miller ‘08)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38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State-of-the art results in triangle counting for massive graphs (sparsify</a:t>
            </a:r>
            <a:r>
              <a:rPr lang="en-US" dirty="0"/>
              <a:t> </a:t>
            </a:r>
            <a:r>
              <a:rPr lang="en-US" dirty="0" smtClean="0"/>
              <a:t>and sample triples carefully)</a:t>
            </a:r>
          </a:p>
          <a:p>
            <a:r>
              <a:rPr lang="en-US" dirty="0" smtClean="0"/>
              <a:t>Sampling results of different “flavor” compared to existing </a:t>
            </a:r>
            <a:r>
              <a:rPr lang="en-US" dirty="0" smtClean="0"/>
              <a:t>work.</a:t>
            </a:r>
            <a:endParaRPr lang="en-US" dirty="0" smtClean="0"/>
          </a:p>
          <a:p>
            <a:r>
              <a:rPr lang="en-US" dirty="0" smtClean="0"/>
              <a:t>Implement the algorithm in the MapReduce framework (done by Sergei </a:t>
            </a:r>
            <a:r>
              <a:rPr lang="en-US" dirty="0" err="1" smtClean="0"/>
              <a:t>Vassilvitskii</a:t>
            </a:r>
            <a:r>
              <a:rPr lang="en-US" dirty="0" smtClean="0"/>
              <a:t> et al., Yahoo! </a:t>
            </a:r>
            <a:r>
              <a:rPr lang="en-US" dirty="0" smtClean="0"/>
              <a:t>Research MADALGO ‘10)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which graphs do random projections work?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118872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THANK YOU!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3200400"/>
            <a:ext cx="2981325" cy="29813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APPENDIX </a:t>
            </a:r>
            <a:r>
              <a:rPr lang="en-US" dirty="0"/>
              <a:t>SLIDES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1658426"/>
            <a:ext cx="8395855" cy="451377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2924175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621,963,073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331718" y="5638800"/>
            <a:ext cx="4297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4255639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15200" y="1905000"/>
            <a:ext cx="1059874" cy="34290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93464" y="5347950"/>
            <a:ext cx="3699252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Best method for our applications: best running time, high accuracy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46</a:t>
            </a:fld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0" y="1905000"/>
            <a:ext cx="2145464" cy="3331593"/>
          </a:xfrm>
          <a:prstGeom prst="rect">
            <a:avLst/>
          </a:prstGeom>
          <a:solidFill>
            <a:srgbClr val="92D050">
              <a:alpha val="45000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0" y="5355207"/>
            <a:ext cx="5110007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Hybrid vs. Naïve Sampling improves accuracy, Increases running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8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Semi-Streaming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Semi-streaming model (</a:t>
            </a:r>
            <a:r>
              <a:rPr lang="en-US" dirty="0" err="1" smtClean="0"/>
              <a:t>Feigenbaum</a:t>
            </a:r>
            <a:r>
              <a:rPr lang="en-US" dirty="0"/>
              <a:t> </a:t>
            </a:r>
            <a:r>
              <a:rPr lang="en-US" dirty="0" smtClean="0"/>
              <a:t>et al., ICALP 2004) relaxes the strict constraints of the streaming model. </a:t>
            </a:r>
          </a:p>
          <a:p>
            <a:pPr lvl="1"/>
            <a:r>
              <a:rPr lang="en-US" dirty="0" smtClean="0"/>
              <a:t>Semi-external memory constraint </a:t>
            </a:r>
          </a:p>
          <a:p>
            <a:pPr lvl="1"/>
            <a:r>
              <a:rPr lang="en-US" dirty="0" smtClean="0"/>
              <a:t>Graph stored on disk as an adjacency list, no random access is allowed (only sequential accesses)</a:t>
            </a:r>
          </a:p>
          <a:p>
            <a:pPr lvl="1"/>
            <a:r>
              <a:rPr lang="en-US" dirty="0" smtClean="0"/>
              <a:t>Limited number of sequential scans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Semi-Streaming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Sketch of our method</a:t>
                </a:r>
              </a:p>
              <a:p>
                <a:pPr lvl="1"/>
                <a:r>
                  <a:rPr lang="en-US" dirty="0" smtClean="0"/>
                  <a:t>Identify high degree vertices: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𝑙𝑜𝑔𝑛</m:t>
                    </m:r>
                  </m:oMath>
                </a14:m>
                <a:r>
                  <a:rPr lang="en-US" dirty="0" smtClean="0"/>
                  <a:t> samples suffice to obtain all high degree vertices with probability 1-n</a:t>
                </a:r>
                <a:r>
                  <a:rPr lang="en-US" baseline="30000" dirty="0" smtClean="0"/>
                  <a:t>-d+1</a:t>
                </a:r>
              </a:p>
              <a:p>
                <a:pPr lvl="1"/>
                <a:r>
                  <a:rPr lang="en-US" dirty="0" smtClean="0"/>
                  <a:t>For the low degree vertices: read their neighbors and sample them. For the high degree vertices: sample for each edge several high degree vertices</a:t>
                </a:r>
              </a:p>
              <a:p>
                <a:pPr lvl="1"/>
                <a:r>
                  <a:rPr lang="en-US" dirty="0" smtClean="0"/>
                  <a:t>Store queries in a hash table and then make another pass over the graph stream looking them up in the table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1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11727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Buriol</a:t>
            </a:r>
            <a:r>
              <a:rPr lang="en-US" dirty="0" smtClean="0"/>
              <a:t>, </a:t>
            </a:r>
            <a:r>
              <a:rPr lang="en-US" dirty="0" err="1" smtClean="0"/>
              <a:t>Frahling</a:t>
            </a:r>
            <a:r>
              <a:rPr lang="en-US" dirty="0" smtClean="0"/>
              <a:t>, </a:t>
            </a:r>
            <a:r>
              <a:rPr lang="en-US" dirty="0" err="1" smtClean="0"/>
              <a:t>Leonardi</a:t>
            </a:r>
            <a:r>
              <a:rPr lang="en-US" dirty="0" smtClean="0"/>
              <a:t>, </a:t>
            </a:r>
            <a:r>
              <a:rPr lang="en-US" dirty="0" err="1" smtClean="0"/>
              <a:t>Marchetti-Spaccamela</a:t>
            </a:r>
            <a:r>
              <a:rPr lang="en-US" dirty="0" smtClean="0"/>
              <a:t>, </a:t>
            </a:r>
            <a:r>
              <a:rPr lang="en-US" dirty="0" err="1" smtClean="0"/>
              <a:t>Sohler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3417ED-626D-4180-B85F-8D8D7BF1E790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49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22860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5000" y="29718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29718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2133600" y="3086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1676400" y="3276600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1"/>
              <a:t>i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2590800" y="3276600"/>
            <a:ext cx="28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1"/>
              <a:t>j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2514600" y="19812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i="1"/>
              <a:t>k</a:t>
            </a:r>
          </a:p>
        </p:txBody>
      </p:sp>
      <p:cxnSp>
        <p:nvCxnSpPr>
          <p:cNvPr id="13" name="Straight Connector 12"/>
          <p:cNvCxnSpPr>
            <a:stCxn id="7" idx="0"/>
            <a:endCxn id="6" idx="3"/>
          </p:cNvCxnSpPr>
          <p:nvPr/>
        </p:nvCxnSpPr>
        <p:spPr>
          <a:xfrm rot="5400000" flipH="1" flipV="1">
            <a:off x="1885950" y="2614613"/>
            <a:ext cx="490537" cy="2238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0"/>
            <a:endCxn id="6" idx="5"/>
          </p:cNvCxnSpPr>
          <p:nvPr/>
        </p:nvCxnSpPr>
        <p:spPr>
          <a:xfrm rot="16200000" flipV="1">
            <a:off x="2271713" y="2614613"/>
            <a:ext cx="490537" cy="223837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76400" y="24384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90800" y="24384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?</a:t>
            </a:r>
          </a:p>
        </p:txBody>
      </p:sp>
      <p:sp>
        <p:nvSpPr>
          <p:cNvPr id="16400" name="TextBox 22"/>
          <p:cNvSpPr txBox="1">
            <a:spLocks noChangeArrowheads="1"/>
          </p:cNvSpPr>
          <p:nvPr/>
        </p:nvSpPr>
        <p:spPr bwMode="auto">
          <a:xfrm>
            <a:off x="3505200" y="2057400"/>
            <a:ext cx="5314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Sample uniformly </a:t>
            </a:r>
          </a:p>
          <a:p>
            <a:pPr eaLnBrk="1" hangingPunct="1"/>
            <a:r>
              <a:rPr lang="en-US" sz="3600"/>
              <a:t>at random an edge</a:t>
            </a:r>
          </a:p>
          <a:p>
            <a:pPr eaLnBrk="1" hangingPunct="1"/>
            <a:r>
              <a:rPr lang="en-US" sz="3600"/>
              <a:t>(i,j) and a node k in V-{i,j}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4267200"/>
            <a:ext cx="859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Check if edges </a:t>
            </a:r>
            <a:r>
              <a:rPr lang="en-US" sz="3600" i="1"/>
              <a:t>(i,k) </a:t>
            </a:r>
            <a:r>
              <a:rPr lang="en-US" sz="3600"/>
              <a:t>and </a:t>
            </a:r>
            <a:r>
              <a:rPr lang="en-US" sz="3600" i="1"/>
              <a:t>(j,k) </a:t>
            </a:r>
            <a:r>
              <a:rPr lang="en-US" sz="3600"/>
              <a:t>exist in E(G)</a:t>
            </a:r>
          </a:p>
        </p:txBody>
      </p:sp>
      <p:pic>
        <p:nvPicPr>
          <p:cNvPr id="26" name="Picture 25" descr="leonar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64770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0400" y="5105400"/>
            <a:ext cx="190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10217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II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5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40" y="1600200"/>
            <a:ext cx="328396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752600"/>
            <a:ext cx="5631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Eckmann-Moses, Uncovering the Hidden Thematic Structure  of the Web  (PNAS, 2001) </a:t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b="1" dirty="0" smtClean="0"/>
          </a:p>
          <a:p>
            <a:r>
              <a:rPr lang="en-US" sz="2600" dirty="0" smtClean="0"/>
              <a:t>Key Idea: Connected regions of high curvature (i.e., dense in triangles) indicate a common topic!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39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Triangle </a:t>
            </a:r>
            <a:r>
              <a:rPr lang="en-US" dirty="0" err="1" smtClean="0"/>
              <a:t>Sparsifiers</a:t>
            </a:r>
            <a:r>
              <a:rPr lang="en-US" dirty="0" smtClean="0"/>
              <a:t> </a:t>
            </a:r>
          </a:p>
        </p:txBody>
      </p:sp>
      <p:pic>
        <p:nvPicPr>
          <p:cNvPr id="32771" name="Picture 3" descr="kolountzakis_tsourakakis_mi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801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B127DE-BC09-49F9-B074-D89A71E2CC21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50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3505200"/>
            <a:ext cx="3810000" cy="990600"/>
          </a:xfrm>
          <a:prstGeom prst="rect">
            <a:avLst/>
          </a:prstGeom>
          <a:solidFill>
            <a:srgbClr val="FFFF00">
              <a:alpha val="45097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3581400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Mildness, </a:t>
            </a:r>
            <a:br>
              <a:rPr lang="en-US" sz="2400"/>
            </a:br>
            <a:r>
              <a:rPr lang="en-US" sz="2400"/>
              <a:t>pick p=1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4600" y="5486400"/>
            <a:ext cx="3886200" cy="685800"/>
          </a:xfrm>
          <a:prstGeom prst="rect">
            <a:avLst/>
          </a:prstGeom>
          <a:solidFill>
            <a:srgbClr val="FFFF00">
              <a:alpha val="45097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5562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Concentration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0" y="3505200"/>
            <a:ext cx="3886200" cy="1524000"/>
          </a:xfrm>
          <a:prstGeom prst="rect">
            <a:avLst/>
          </a:prstGeom>
          <a:solidFill>
            <a:srgbClr val="FFFF00">
              <a:alpha val="45097"/>
            </a:srgb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3581400"/>
            <a:ext cx="222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How to choose</a:t>
            </a:r>
            <a:br>
              <a:rPr lang="en-US" sz="2400"/>
            </a:br>
            <a:r>
              <a:rPr lang="en-US" sz="2400"/>
              <a:t>p?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09800" y="2286000"/>
            <a:ext cx="304800" cy="304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534400" y="2057400"/>
            <a:ext cx="304800" cy="2286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9029" y="1535668"/>
            <a:ext cx="9189182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Tsourakakis,Kolountzakis,Miller</a:t>
            </a:r>
            <a:r>
              <a:rPr lang="en-US" sz="2400" dirty="0" smtClean="0"/>
              <a:t>(‘09): keep each edge with probability 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0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III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6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" y="2743201"/>
            <a:ext cx="4533592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87" y="1904999"/>
            <a:ext cx="9241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Triangles used for Web Spam Detection (</a:t>
            </a:r>
            <a:r>
              <a:rPr lang="en-US" sz="2600" dirty="0" err="1" smtClean="0"/>
              <a:t>Becchetti</a:t>
            </a:r>
            <a:r>
              <a:rPr lang="en-US" sz="2600" dirty="0" smtClean="0"/>
              <a:t> et al. KDD ‘08)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200400"/>
            <a:ext cx="4951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Idea: Triangle Distribution among</a:t>
            </a:r>
          </a:p>
          <a:p>
            <a:r>
              <a:rPr lang="en-US" sz="2400" dirty="0" smtClean="0"/>
              <a:t>spam hosts is significantly different</a:t>
            </a:r>
          </a:p>
          <a:p>
            <a:r>
              <a:rPr lang="en-US" sz="2400" dirty="0" smtClean="0"/>
              <a:t>from non-spam hosts!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63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6" y="4572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dirty="0" smtClean="0"/>
              <a:t>Motivation IV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313D20-F227-43BF-85D9-DA18534E068A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7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WAW '10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87" y="1904999"/>
            <a:ext cx="88304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Triangles used for assessing Content Quality in Social Networks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97442"/>
            <a:ext cx="501396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0161" y="3048000"/>
            <a:ext cx="405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Welser</a:t>
            </a:r>
            <a:r>
              <a:rPr lang="en-US" sz="2400" dirty="0" smtClean="0"/>
              <a:t>, </a:t>
            </a:r>
            <a:r>
              <a:rPr lang="en-US" sz="2400" dirty="0" err="1" smtClean="0"/>
              <a:t>Gleave</a:t>
            </a:r>
            <a:r>
              <a:rPr lang="en-US" sz="2400" dirty="0" smtClean="0"/>
              <a:t>, Fisher, Smith </a:t>
            </a:r>
            <a:r>
              <a:rPr lang="en-US" sz="2400" i="1" dirty="0" smtClean="0"/>
              <a:t>Journal of Social Structure 2007</a:t>
            </a:r>
            <a:br>
              <a:rPr lang="en-US" sz="2400" i="1" dirty="0" smtClean="0"/>
            </a:br>
            <a:endParaRPr lang="en-US" sz="2400" i="1" dirty="0" smtClean="0"/>
          </a:p>
          <a:p>
            <a:r>
              <a:rPr lang="en-US" sz="2400" dirty="0" smtClean="0"/>
              <a:t>Key Claim: The </a:t>
            </a:r>
            <a:r>
              <a:rPr lang="en-US" sz="2400" dirty="0"/>
              <a:t>amount of triangles in </a:t>
            </a:r>
            <a:r>
              <a:rPr lang="en-US" sz="2400" dirty="0" smtClean="0"/>
              <a:t>the self-centered social </a:t>
            </a:r>
            <a:r>
              <a:rPr lang="en-US" sz="2400" dirty="0"/>
              <a:t>network of a user is a good indicator of </a:t>
            </a:r>
            <a:r>
              <a:rPr lang="en-US" sz="2400" dirty="0" smtClean="0"/>
              <a:t>the role </a:t>
            </a:r>
            <a:r>
              <a:rPr lang="en-US" sz="2400" dirty="0"/>
              <a:t>of that user in the </a:t>
            </a:r>
            <a:r>
              <a:rPr lang="en-US" sz="2400" dirty="0" smtClean="0"/>
              <a:t>community!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2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Random Graph models:</a:t>
                </a:r>
                <a:endParaRPr lang="en-US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where: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&gt;0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=#</m:t>
                      </m:r>
                      <m:r>
                        <a:rPr lang="en-US" b="0" i="1" smtClean="0">
                          <a:latin typeface="Cambria Math"/>
                        </a:rPr>
                        <m:t>𝑒𝑑𝑔𝑒𝑠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=#</m:t>
                      </m:r>
                      <m:r>
                        <a:rPr lang="en-US" b="0" i="1" smtClean="0">
                          <a:latin typeface="Cambria Math"/>
                        </a:rPr>
                        <m:t>𝑡𝑟𝑖𝑎𝑛𝑔𝑙𝑒𝑠</m:t>
                      </m:r>
                      <m:r>
                        <a:rPr lang="en-US" b="0" i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(Frieze, Tsourakakis ‘11)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More general, the exponential random graph model (p* model) (Frank Strauss ‘86, Robins et. al. ‘07)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 r="-1111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VI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118872" indent="0">
                  <a:buNone/>
                </a:pPr>
                <a:r>
                  <a:rPr lang="en-US" dirty="0" smtClean="0"/>
                  <a:t>In Complex Network Analysis two frequently used measures are:  </a:t>
                </a:r>
                <a:endParaRPr lang="en-US" dirty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Clustering coefficient of a vertex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3×</m:t>
                          </m:r>
                          <m:r>
                            <a:rPr lang="en-US">
                              <a:latin typeface="Cambria Math"/>
                            </a:rPr>
                            <m:t> #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triangles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r>
                  <a:rPr lang="en-US" dirty="0" smtClean="0"/>
                  <a:t> Transitivity ratio of the graph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3×</m:t>
                          </m:r>
                          <m:r>
                            <a:rPr lang="en-US">
                              <a:latin typeface="Cambria Math"/>
                            </a:rPr>
                            <m:t> #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triangles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#</m:t>
                          </m:r>
                          <m:r>
                            <a:rPr lang="en-US" i="1">
                              <a:latin typeface="Cambria Math"/>
                            </a:rPr>
                            <m:t>𝑐𝑜𝑛𝑛𝑒𝑐𝑡𝑒𝑑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𝑡𝑟𝑖𝑝𝑙𝑒𝑠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118872" indent="0">
                  <a:buNone/>
                </a:pPr>
                <a:endParaRPr lang="en-US" b="0" dirty="0" smtClean="0"/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237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WAW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362200"/>
            <a:ext cx="1181100" cy="125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71" y="3657600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5070901"/>
            <a:ext cx="274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(Watts,Strogatz’98)</a:t>
            </a:r>
          </a:p>
        </p:txBody>
      </p:sp>
    </p:spTree>
    <p:extLst>
      <p:ext uri="{BB962C8B-B14F-4D97-AF65-F5344CB8AC3E}">
        <p14:creationId xmlns:p14="http://schemas.microsoft.com/office/powerpoint/2010/main" val="26319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3488</TotalTime>
  <Words>1888</Words>
  <Application>Microsoft Office PowerPoint</Application>
  <PresentationFormat>On-screen Show (4:3)</PresentationFormat>
  <Paragraphs>393</Paragraphs>
  <Slides>50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Module</vt:lpstr>
      <vt:lpstr>Equation</vt:lpstr>
      <vt:lpstr>Efficient Triangle Counting in Large Graphs via Degree-based partitioning</vt:lpstr>
      <vt:lpstr>Joint work </vt:lpstr>
      <vt:lpstr>Outline</vt:lpstr>
      <vt:lpstr>Motivation I</vt:lpstr>
      <vt:lpstr>Motivation II </vt:lpstr>
      <vt:lpstr>Motivation III </vt:lpstr>
      <vt:lpstr>Motivation IV </vt:lpstr>
      <vt:lpstr>Motivation V</vt:lpstr>
      <vt:lpstr>Motivation VI </vt:lpstr>
      <vt:lpstr>Motivation VII</vt:lpstr>
      <vt:lpstr>Motivation VIII</vt:lpstr>
      <vt:lpstr>Motivation IX </vt:lpstr>
      <vt:lpstr>Outline</vt:lpstr>
      <vt:lpstr>Exact Counting</vt:lpstr>
      <vt:lpstr>Exact Counting</vt:lpstr>
      <vt:lpstr>Approximate Counting</vt:lpstr>
      <vt:lpstr>Approximate Counting</vt:lpstr>
      <vt:lpstr>Approximate Triangle Counting</vt:lpstr>
      <vt:lpstr>Linear Algebraic Algorithms</vt:lpstr>
      <vt:lpstr>Outline</vt:lpstr>
      <vt:lpstr>Edge Sparsification</vt:lpstr>
      <vt:lpstr>Hajnal-Szemerédi theorem </vt:lpstr>
      <vt:lpstr>Proof sketch</vt:lpstr>
      <vt:lpstr>Triple Sampling</vt:lpstr>
      <vt:lpstr>Triple Sampling</vt:lpstr>
      <vt:lpstr>Key idea</vt:lpstr>
      <vt:lpstr>Hybrid Algorithm</vt:lpstr>
      <vt:lpstr>Outline</vt:lpstr>
      <vt:lpstr>Datasets </vt:lpstr>
      <vt:lpstr>Edges vs. vertices</vt:lpstr>
      <vt:lpstr>Triangles vs. Vertices</vt:lpstr>
      <vt:lpstr>Running times</vt:lpstr>
      <vt:lpstr>Remarks</vt:lpstr>
      <vt:lpstr>Outline</vt:lpstr>
      <vt:lpstr>Johnson Lindenstrauss Lemma</vt:lpstr>
      <vt:lpstr>Remark </vt:lpstr>
      <vt:lpstr>Random Projections</vt:lpstr>
      <vt:lpstr>Random Projections</vt:lpstr>
      <vt:lpstr>More Results </vt:lpstr>
      <vt:lpstr>Outline</vt:lpstr>
      <vt:lpstr>Conclusions</vt:lpstr>
      <vt:lpstr>Conclusions</vt:lpstr>
      <vt:lpstr>PowerPoint Presentation</vt:lpstr>
      <vt:lpstr>  APPENDIX SLIDES </vt:lpstr>
      <vt:lpstr>Datasets</vt:lpstr>
      <vt:lpstr>Results</vt:lpstr>
      <vt:lpstr>Semi-Streaming Model</vt:lpstr>
      <vt:lpstr>Semi-Streaming Model</vt:lpstr>
      <vt:lpstr>Buriol, Frahling, Leonardi, Marchetti-Spaccamela, Sohler</vt:lpstr>
      <vt:lpstr>Triangle Sparsifiers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Triangle Counting in Large Graphs via Degree-based partitioning</dc:title>
  <dc:creator>tsourolampis</dc:creator>
  <cp:lastModifiedBy>tsourolampis</cp:lastModifiedBy>
  <cp:revision>121</cp:revision>
  <dcterms:created xsi:type="dcterms:W3CDTF">2010-12-06T02:43:29Z</dcterms:created>
  <dcterms:modified xsi:type="dcterms:W3CDTF">2010-12-16T06:51:48Z</dcterms:modified>
</cp:coreProperties>
</file>