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36"/>
  </p:notesMasterIdLst>
  <p:sldIdLst>
    <p:sldId id="379" r:id="rId2"/>
    <p:sldId id="443" r:id="rId3"/>
    <p:sldId id="448" r:id="rId4"/>
    <p:sldId id="447" r:id="rId5"/>
    <p:sldId id="451" r:id="rId6"/>
    <p:sldId id="476" r:id="rId7"/>
    <p:sldId id="478" r:id="rId8"/>
    <p:sldId id="449" r:id="rId9"/>
    <p:sldId id="450" r:id="rId10"/>
    <p:sldId id="453" r:id="rId11"/>
    <p:sldId id="456" r:id="rId12"/>
    <p:sldId id="458" r:id="rId13"/>
    <p:sldId id="475" r:id="rId14"/>
    <p:sldId id="483" r:id="rId15"/>
    <p:sldId id="459" r:id="rId16"/>
    <p:sldId id="460" r:id="rId17"/>
    <p:sldId id="485" r:id="rId18"/>
    <p:sldId id="484" r:id="rId19"/>
    <p:sldId id="486" r:id="rId20"/>
    <p:sldId id="487" r:id="rId21"/>
    <p:sldId id="471" r:id="rId22"/>
    <p:sldId id="473" r:id="rId23"/>
    <p:sldId id="472" r:id="rId24"/>
    <p:sldId id="481" r:id="rId25"/>
    <p:sldId id="480" r:id="rId26"/>
    <p:sldId id="490" r:id="rId27"/>
    <p:sldId id="469" r:id="rId28"/>
    <p:sldId id="491" r:id="rId29"/>
    <p:sldId id="492" r:id="rId30"/>
    <p:sldId id="479" r:id="rId31"/>
    <p:sldId id="477" r:id="rId32"/>
    <p:sldId id="493" r:id="rId33"/>
    <p:sldId id="494" r:id="rId34"/>
    <p:sldId id="495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94" autoAdjust="0"/>
    <p:restoredTop sz="85864" autoAdjust="0"/>
  </p:normalViewPr>
  <p:slideViewPr>
    <p:cSldViewPr>
      <p:cViewPr varScale="1">
        <p:scale>
          <a:sx n="64" d="100"/>
          <a:sy n="64" d="100"/>
        </p:scale>
        <p:origin x="-157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98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4A5660-2911-4780-95D5-40F13360CFD0}" type="datetimeFigureOut">
              <a:rPr lang="en-US" smtClean="0"/>
              <a:t>9/3/2013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40675C-3F91-49EC-873E-BBDEBD2266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574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600" dirty="0" smtClean="0"/>
              <a:t>Costs of edges determined by Manhattan (L1) distance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40675C-3F91-49EC-873E-BBDEBD22668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7463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B7836-A517-461E-8604-110EF8EEC293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1D5CA-A66D-4C1B-A11F-4F30AEF105D1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17B09-75E3-4FEF-873C-C09E504A91C6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EA6E0F-9D38-4ADB-A202-B6D8425E2020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21FA1F-8215-4632-AD9E-0411F27D3AA3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4123B-E45C-426E-B1F8-A26A7F4C05BF}" type="datetime1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FF03BA-CDFF-4F55-A4C8-5B59BC1CFCE0}" type="datetime1">
              <a:rPr lang="en-US" smtClean="0"/>
              <a:t>9/3/2013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49477-62C2-4ED5-9CE8-AAAEE851AF1C}" type="datetime1">
              <a:rPr lang="en-US" smtClean="0"/>
              <a:t>9/3/2013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338C4C-A309-4FF3-9724-78E3FAEEE898}" type="datetime1">
              <a:rPr lang="en-US" smtClean="0"/>
              <a:t>9/3/2013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EBB12-CD46-4023-B9AF-46F80BFED636}" type="datetime1">
              <a:rPr lang="en-US" smtClean="0"/>
              <a:t>9/3/2013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73E3F32-CCA0-4A72-A2DA-6FEEA66CAB04}" type="datetime1">
              <a:rPr lang="en-US" smtClean="0"/>
              <a:t>9/3/2013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5D345574-7EFC-4508-B8D6-75FF7278E4D9}" type="datetime1">
              <a:rPr lang="en-US" smtClean="0"/>
              <a:t>9/3/2013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916929C-BD29-4A33-BBBB-ED37A3C5D2B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ftp://ftp.ncbi.nlm.nih.gov/pub/FISHtrees" TargetMode="Externa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ftp://ftp.ncbi.nlm.nih.gov/pub/FISHtrees/data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743200"/>
            <a:ext cx="8686800" cy="2133600"/>
          </a:xfrm>
        </p:spPr>
        <p:txBody>
          <a:bodyPr>
            <a:noAutofit/>
          </a:bodyPr>
          <a:lstStyle/>
          <a:p>
            <a:pPr algn="ctr"/>
            <a:r>
              <a:rPr lang="en-US" sz="3900" dirty="0" smtClean="0"/>
              <a:t> </a:t>
            </a:r>
            <a:r>
              <a:rPr lang="en-US" sz="3900" dirty="0"/>
              <a:t>Modeling </a:t>
            </a:r>
            <a:r>
              <a:rPr lang="en-US" sz="3900" dirty="0" err="1"/>
              <a:t>Intratumor</a:t>
            </a:r>
            <a:r>
              <a:rPr lang="en-US" sz="3900" dirty="0"/>
              <a:t> Gene Copy Number Heterogeneity using Fluorescence in Situ Hybridization data</a:t>
            </a:r>
            <a:r>
              <a:rPr lang="en-US" sz="3900" b="0" dirty="0"/>
              <a:t> </a:t>
            </a:r>
            <a:r>
              <a:rPr lang="en-US" sz="3900" dirty="0"/>
              <a:t/>
            </a:r>
            <a:br>
              <a:rPr lang="en-US" sz="3900" dirty="0"/>
            </a:br>
            <a:endParaRPr lang="en-US" sz="39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685800"/>
            <a:ext cx="8534400" cy="1499616"/>
          </a:xfrm>
        </p:spPr>
        <p:txBody>
          <a:bodyPr>
            <a:normAutofit/>
          </a:bodyPr>
          <a:lstStyle/>
          <a:p>
            <a:r>
              <a:rPr lang="en-US" sz="2800" dirty="0" smtClean="0"/>
              <a:t>                      </a:t>
            </a:r>
            <a:r>
              <a:rPr lang="en-US" sz="2800" b="1" dirty="0" smtClean="0"/>
              <a:t>Charalampos (Babis) E. Tsourakakis</a:t>
            </a:r>
          </a:p>
          <a:p>
            <a:r>
              <a:rPr lang="en-US" sz="2800" b="1" dirty="0" smtClean="0"/>
              <a:t>                      charalampos.tsourakakis@aalto.fi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32158" y="5384810"/>
            <a:ext cx="57572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                              WABI 2013, France</a:t>
            </a:r>
            <a:endParaRPr lang="en-US" sz="2900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99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Chowdhury</a:t>
            </a:r>
            <a:r>
              <a:rPr lang="en-US" dirty="0" smtClean="0"/>
              <a:t>, </a:t>
            </a:r>
            <a:r>
              <a:rPr lang="en-US" dirty="0" err="1" smtClean="0"/>
              <a:t>Shackney</a:t>
            </a:r>
            <a:r>
              <a:rPr lang="en-US" dirty="0" smtClean="0"/>
              <a:t>, </a:t>
            </a:r>
            <a:r>
              <a:rPr lang="en-US" dirty="0" err="1" smtClean="0"/>
              <a:t>Heselmeyer</a:t>
            </a:r>
            <a:r>
              <a:rPr lang="en-US" dirty="0" smtClean="0"/>
              <a:t>-Haddad, </a:t>
            </a:r>
            <a:r>
              <a:rPr lang="en-US" dirty="0" err="1" smtClean="0"/>
              <a:t>Ried</a:t>
            </a:r>
            <a:r>
              <a:rPr lang="en-US" dirty="0" smtClean="0"/>
              <a:t>, </a:t>
            </a:r>
            <a:r>
              <a:rPr lang="en-US" dirty="0" err="1" smtClean="0"/>
              <a:t>Schäffer</a:t>
            </a:r>
            <a:r>
              <a:rPr lang="en-US" dirty="0" smtClean="0"/>
              <a:t>,</a:t>
            </a:r>
            <a:r>
              <a:rPr lang="en-US" b="1" dirty="0" smtClean="0"/>
              <a:t> </a:t>
            </a:r>
            <a:r>
              <a:rPr lang="en-US" dirty="0" smtClean="0"/>
              <a:t>Schwartz (Best paper in ISMB’13). Among other contributions:</a:t>
            </a:r>
          </a:p>
          <a:p>
            <a:pPr lvl="1"/>
            <a:r>
              <a:rPr lang="en-US" dirty="0" smtClean="0"/>
              <a:t>Methods which are able to handle large number of cells and probes.</a:t>
            </a:r>
          </a:p>
          <a:p>
            <a:pPr lvl="1"/>
            <a:r>
              <a:rPr lang="en-US" dirty="0" smtClean="0"/>
              <a:t>Exponential-time exact algorithm and an efficient heuristic for optimizing their objective </a:t>
            </a:r>
          </a:p>
          <a:p>
            <a:pPr lvl="1"/>
            <a:r>
              <a:rPr lang="en-US" dirty="0" smtClean="0"/>
              <a:t>New test statistics, tumor classification</a:t>
            </a:r>
          </a:p>
          <a:p>
            <a:pPr lvl="1"/>
            <a:r>
              <a:rPr lang="en-US" dirty="0" smtClean="0"/>
              <a:t>Extensive experimental evaluation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64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11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3616135" y="3325154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1042388" y="5339904"/>
            <a:ext cx="3200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042388" y="2210586"/>
            <a:ext cx="0" cy="31293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928928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871188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V="1">
            <a:off x="3768535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042388" y="4425504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100385" y="3475848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1025335" y="2641538"/>
            <a:ext cx="2912653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Oval 15"/>
          <p:cNvSpPr/>
          <p:nvPr/>
        </p:nvSpPr>
        <p:spPr>
          <a:xfrm>
            <a:off x="1754163" y="246964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1790604" y="5169645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321168" y="5606515"/>
            <a:ext cx="26428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Copies of gene 1</a:t>
            </a:r>
            <a:endParaRPr lang="en-US" sz="30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126473" y="1676400"/>
            <a:ext cx="27118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Copies of Gene </a:t>
            </a:r>
            <a:r>
              <a:rPr lang="en-US" sz="3000" i="1" dirty="0"/>
              <a:t>2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756415" y="53220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2689020" y="529150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23" name="TextBox 22"/>
          <p:cNvSpPr txBox="1"/>
          <p:nvPr/>
        </p:nvSpPr>
        <p:spPr>
          <a:xfrm>
            <a:off x="3568997" y="529150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848844" y="5353379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25" name="TextBox 24"/>
          <p:cNvSpPr txBox="1"/>
          <p:nvPr/>
        </p:nvSpPr>
        <p:spPr>
          <a:xfrm>
            <a:off x="596153" y="5076048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26" name="TextBox 25"/>
          <p:cNvSpPr txBox="1"/>
          <p:nvPr/>
        </p:nvSpPr>
        <p:spPr>
          <a:xfrm>
            <a:off x="568135" y="412070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27" name="TextBox 26"/>
          <p:cNvSpPr txBox="1"/>
          <p:nvPr/>
        </p:nvSpPr>
        <p:spPr>
          <a:xfrm>
            <a:off x="568135" y="3231332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28" name="TextBox 27"/>
          <p:cNvSpPr txBox="1"/>
          <p:nvPr/>
        </p:nvSpPr>
        <p:spPr>
          <a:xfrm>
            <a:off x="568135" y="2354469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915651" y="2829734"/>
            <a:ext cx="13277" cy="64782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1730767" y="3291182"/>
            <a:ext cx="389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38" name="Straight Connector 37"/>
          <p:cNvCxnSpPr/>
          <p:nvPr/>
        </p:nvCxnSpPr>
        <p:spPr>
          <a:xfrm flipH="1">
            <a:off x="1925692" y="3634187"/>
            <a:ext cx="7684" cy="791317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1705553" y="4194671"/>
            <a:ext cx="389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1918657" y="4521825"/>
            <a:ext cx="13277" cy="64782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2676262" y="3279787"/>
            <a:ext cx="38985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90000"/>
            </a:pPr>
            <a:r>
              <a:rPr lang="en-US" sz="2400" dirty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Arial" charset="0"/>
              </a:rPr>
              <a:t>X</a:t>
            </a:r>
          </a:p>
        </p:txBody>
      </p:sp>
      <p:cxnSp>
        <p:nvCxnSpPr>
          <p:cNvPr id="45" name="Straight Connector 44"/>
          <p:cNvCxnSpPr/>
          <p:nvPr/>
        </p:nvCxnSpPr>
        <p:spPr>
          <a:xfrm flipH="1">
            <a:off x="1925296" y="3475848"/>
            <a:ext cx="940215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H="1" flipV="1">
            <a:off x="2914367" y="3475848"/>
            <a:ext cx="854168" cy="1706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ontent Placeholder 2"/>
          <p:cNvSpPr>
            <a:spLocks noGrp="1"/>
          </p:cNvSpPr>
          <p:nvPr>
            <p:ph idx="1"/>
          </p:nvPr>
        </p:nvSpPr>
        <p:spPr>
          <a:xfrm>
            <a:off x="4876800" y="1676400"/>
            <a:ext cx="3733800" cy="4676001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3000" dirty="0" err="1" smtClean="0"/>
              <a:t>Chowdhury</a:t>
            </a:r>
            <a:r>
              <a:rPr lang="en-US" sz="3000" dirty="0" smtClean="0"/>
              <a:t> et al.:</a:t>
            </a:r>
          </a:p>
          <a:p>
            <a:pPr lvl="1">
              <a:spcBef>
                <a:spcPts val="1200"/>
              </a:spcBef>
            </a:pPr>
            <a:r>
              <a:rPr lang="en-US" sz="2600" dirty="0" smtClean="0"/>
              <a:t>Problem: Find tree (and possibly Steiner nodes) to minimize cost of connecting all input (terminal) vertices</a:t>
            </a:r>
          </a:p>
          <a:p>
            <a:pPr lvl="1">
              <a:spcBef>
                <a:spcPts val="1200"/>
              </a:spcBef>
              <a:buNone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08250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Probabilistic approach </a:t>
            </a:r>
          </a:p>
          <a:p>
            <a:pPr lvl="1"/>
            <a:r>
              <a:rPr lang="en-US" dirty="0" smtClean="0"/>
              <a:t>We summarize the empirical distribution based on a model that captures complex dependencies among probes without over-fitting.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Allows us to assign weights on the edges of the positive integer di-grid</a:t>
            </a:r>
            <a:r>
              <a:rPr lang="en-US" dirty="0"/>
              <a:t> which capture how likely a transition </a:t>
            </a:r>
            <a:r>
              <a:rPr lang="en-US" dirty="0" smtClean="0"/>
              <a:t>is.</a:t>
            </a:r>
          </a:p>
          <a:p>
            <a:pPr lvl="1"/>
            <a:endParaRPr lang="en-US" dirty="0"/>
          </a:p>
          <a:p>
            <a:pPr lvl="1"/>
            <a:r>
              <a:rPr lang="en-US" i="1" dirty="0" smtClean="0">
                <a:solidFill>
                  <a:srgbClr val="002060"/>
                </a:solidFill>
              </a:rPr>
              <a:t>And now, how do we derive a tumor phylogeny?..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361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= #copies of gene j </a:t>
                </a:r>
              </a:p>
              <a:p>
                <a:pPr lvl="1"/>
                <a:r>
                  <a:rPr lang="en-US" dirty="0" smtClean="0"/>
                  <a:t>integer valued random variable </a:t>
                </a:r>
              </a:p>
              <a:p>
                <a:pPr lvl="1"/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𝐼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be the domain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/>
                  <a:t>We model the joint probability distribution  </a:t>
                </a:r>
                <a:endParaRPr lang="en-US" i="1" dirty="0" smtClean="0">
                  <a:latin typeface="Cambria Math"/>
                </a:endParaRPr>
              </a:p>
              <a:p>
                <a:pPr marL="118872" indent="0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𝑋</m:t>
                    </m:r>
                    <m:r>
                      <a:rPr lang="en-US" b="0" i="1" smtClean="0">
                        <a:latin typeface="Cambria Math"/>
                      </a:rPr>
                      <m:t>=(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,..,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𝑔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as</a:t>
                </a:r>
              </a:p>
              <a:p>
                <a:pPr marL="11887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Pr</m:t>
                      </m:r>
                      <m:r>
                        <a:rPr lang="en-US" b="0" i="1" smtClean="0">
                          <a:latin typeface="Cambria Math"/>
                        </a:rPr>
                        <m:t>⁡(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)=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𝑍</m:t>
                          </m:r>
                        </m:den>
                      </m:f>
                      <m:nary>
                        <m:naryPr>
                          <m:chr m:val="∏"/>
                          <m:supHide m:val="on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⊆[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𝑔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]</m:t>
                          </m:r>
                        </m:sub>
                        <m:sup/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sSub>
                                <m:sSub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l-GR" b="0" i="1" smtClean="0">
                                      <a:latin typeface="Cambria Math"/>
                                    </a:rPr>
                                    <m:t>𝜑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𝐴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5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13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99387" y="6003341"/>
                <a:ext cx="2468625" cy="5582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/>
                        </a:rPr>
                        <m:t>𝑥</m:t>
                      </m:r>
                      <m:r>
                        <a:rPr lang="en-US" sz="2800" b="0" i="1" smtClean="0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,..,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en-US" sz="2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9387" y="6003341"/>
                <a:ext cx="2468625" cy="55823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/>
          <p:cNvSpPr txBox="1"/>
          <p:nvPr/>
        </p:nvSpPr>
        <p:spPr>
          <a:xfrm>
            <a:off x="5562600" y="6038351"/>
            <a:ext cx="28314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Potential function</a:t>
            </a:r>
            <a:endParaRPr lang="en-US" sz="2800" dirty="0"/>
          </a:p>
        </p:txBody>
      </p:sp>
      <p:cxnSp>
        <p:nvCxnSpPr>
          <p:cNvPr id="9" name="Straight Arrow Connector 8"/>
          <p:cNvCxnSpPr>
            <a:endCxn id="6" idx="0"/>
          </p:cNvCxnSpPr>
          <p:nvPr/>
        </p:nvCxnSpPr>
        <p:spPr>
          <a:xfrm flipH="1">
            <a:off x="2933700" y="5257800"/>
            <a:ext cx="266700" cy="74554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>
            <a:off x="6019800" y="5105400"/>
            <a:ext cx="958541" cy="932951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69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with the following properties of hierarchical log-linear model</a:t>
                </a:r>
              </a:p>
              <a:p>
                <a:pPr lvl="1"/>
                <a:r>
                  <a:rPr lang="en-US" dirty="0" smtClean="0"/>
                  <a:t>log-linearity: the logarithm of each potential depends linearly on the parameters, e.g., for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g</m:t>
                    </m:r>
                    <m:r>
                      <a:rPr lang="en-US" b="0" i="0" smtClean="0">
                        <a:latin typeface="Cambria Math"/>
                      </a:rPr>
                      <m:t>=2,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I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={0,1}</m:t>
                    </m:r>
                  </m:oMath>
                </a14:m>
                <a:r>
                  <a:rPr lang="en-US" dirty="0" smtClean="0"/>
                  <a:t> then,</a:t>
                </a:r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4495800"/>
            <a:ext cx="8991600" cy="11280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446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 smtClean="0"/>
                  <a:t>Hierarchical: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/>
                      </a:rPr>
                      <m:t>A</m:t>
                    </m:r>
                    <m:r>
                      <a:rPr lang="en-US" b="0" i="1" smtClean="0">
                        <a:latin typeface="Cambria Math"/>
                      </a:rPr>
                      <m:t>⊆</m:t>
                    </m:r>
                    <m:r>
                      <a:rPr lang="en-US" b="0" i="1" smtClean="0">
                        <a:latin typeface="Cambria Math"/>
                      </a:rPr>
                      <m:t>𝐵</m:t>
                    </m:r>
                    <m:r>
                      <a:rPr lang="en-US" b="0" i="1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𝐴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=0→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𝐵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For instance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w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{1,2,3}</m:t>
                        </m:r>
                      </m:sub>
                    </m:sSub>
                  </m:oMath>
                </a14:m>
                <a:r>
                  <a:rPr lang="en-US" dirty="0" smtClean="0"/>
                  <a:t> can be non-zero only if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w</m:t>
                        </m:r>
                      </m:e>
                      <m:sub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0" smtClean="0">
                                <a:latin typeface="Cambria Math"/>
                              </a:rPr>
                              <m:t>1,2</m:t>
                            </m:r>
                          </m:e>
                        </m:d>
                      </m:sub>
                    </m:sSub>
                    <m:r>
                      <a:rPr lang="en-US" b="0" i="0" smtClean="0">
                        <a:latin typeface="Cambria Math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w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{1,3}</m:t>
                        </m:r>
                      </m:sub>
                    </m:sSub>
                    <m:r>
                      <a:rPr lang="en-US" b="0" i="0" smtClean="0">
                        <a:latin typeface="Cambria Math"/>
                      </a:rPr>
                      <m:t>, 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w</m:t>
                        </m:r>
                      </m:e>
                      <m:sub>
                        <m:r>
                          <a:rPr lang="en-US" b="0" i="0" smtClean="0">
                            <a:latin typeface="Cambria Math"/>
                          </a:rPr>
                          <m:t>{2,3}</m:t>
                        </m:r>
                      </m:sub>
                    </m:sSub>
                  </m:oMath>
                </a14:m>
                <a:r>
                  <a:rPr lang="en-US" dirty="0" smtClean="0"/>
                  <a:t> are non-zero.</a:t>
                </a:r>
                <a:endParaRPr lang="en-US" dirty="0"/>
              </a:p>
              <a:p>
                <a:pPr lvl="1"/>
                <a:r>
                  <a:rPr lang="en-US" dirty="0" smtClean="0"/>
                  <a:t>Allows significant computational savings compared to the general form</a:t>
                </a:r>
                <a:br>
                  <a:rPr lang="en-US" dirty="0" smtClean="0"/>
                </a:br>
                <a:endParaRPr lang="en-US" dirty="0" smtClean="0"/>
              </a:p>
              <a:p>
                <a:pPr lvl="1"/>
                <a:r>
                  <a:rPr lang="en-US" dirty="0" smtClean="0"/>
                  <a:t>Biologically meaningful: if a set A of genes does not interact, any superset of A maintains this property.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17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391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A lot of related work and off-the-shelf software for learning the parameters </a:t>
            </a:r>
          </a:p>
          <a:p>
            <a:pPr marL="384048" lvl="2" indent="0">
              <a:spcBef>
                <a:spcPts val="0"/>
              </a:spcBef>
              <a:buClr>
                <a:schemeClr val="accent1"/>
              </a:buClr>
              <a:buSzPct val="80000"/>
              <a:buNone/>
            </a:pPr>
            <a:endParaRPr lang="en-US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Based on Zhao</a:t>
            </a:r>
            <a:r>
              <a:rPr lang="en-US" dirty="0"/>
              <a:t>, </a:t>
            </a:r>
            <a:r>
              <a:rPr lang="en-US" dirty="0" smtClean="0"/>
              <a:t>Rocha and </a:t>
            </a:r>
            <a:r>
              <a:rPr lang="en-US" dirty="0"/>
              <a:t>Yu </a:t>
            </a:r>
            <a:r>
              <a:rPr lang="en-US" dirty="0" smtClean="0"/>
              <a:t>who provide a general framework that allows us to respect the ‘hierarchical’ property  ..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dirty="0" smtClean="0"/>
              <a:t>… Schmidt </a:t>
            </a:r>
            <a:r>
              <a:rPr lang="en-US" dirty="0" smtClean="0"/>
              <a:t>and Murphy provide efficient optimization algorithms for learning a hierarchical log-linear model</a:t>
            </a:r>
            <a:endParaRPr lang="en-US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9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38912" lvl="1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3000" dirty="0" smtClean="0"/>
              <a:t>We use the learned hierarchical log-linear model in two ways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/>
              <a:t>The non-zero weights provide us insights into dependencies of factors </a:t>
            </a:r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2800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sz="2800" dirty="0" smtClean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r>
              <a:rPr lang="en-US" sz="2800" dirty="0" smtClean="0"/>
              <a:t>We use them to assign weights on the positive integer  di-grid</a:t>
            </a:r>
            <a:endParaRPr lang="en-US" sz="2800" dirty="0"/>
          </a:p>
          <a:p>
            <a:pPr marL="704088" lvl="2" indent="-320040">
              <a:spcBef>
                <a:spcPts val="0"/>
              </a:spcBef>
              <a:buClr>
                <a:schemeClr val="accent1"/>
              </a:buClr>
              <a:buSzPct val="80000"/>
              <a:buFont typeface="Wingdings 2"/>
              <a:buChar char=""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673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method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18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042388" y="5339904"/>
            <a:ext cx="3200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1042388" y="2210586"/>
            <a:ext cx="0" cy="31293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1928928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2871188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3768535" y="2417008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1042388" y="4425504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1100385" y="3475848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1025335" y="2641538"/>
            <a:ext cx="2912653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2737118" y="246964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2749215" y="3369614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1756415" y="532204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19" name="TextBox 18"/>
          <p:cNvSpPr txBox="1"/>
          <p:nvPr/>
        </p:nvSpPr>
        <p:spPr>
          <a:xfrm>
            <a:off x="2689020" y="529150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20" name="TextBox 19"/>
          <p:cNvSpPr txBox="1"/>
          <p:nvPr/>
        </p:nvSpPr>
        <p:spPr>
          <a:xfrm>
            <a:off x="3568997" y="5291505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848844" y="5353379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22" name="TextBox 21"/>
          <p:cNvSpPr txBox="1"/>
          <p:nvPr/>
        </p:nvSpPr>
        <p:spPr>
          <a:xfrm>
            <a:off x="596153" y="5076048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23" name="TextBox 22"/>
          <p:cNvSpPr txBox="1"/>
          <p:nvPr/>
        </p:nvSpPr>
        <p:spPr>
          <a:xfrm>
            <a:off x="568135" y="412070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24" name="TextBox 23"/>
          <p:cNvSpPr txBox="1"/>
          <p:nvPr/>
        </p:nvSpPr>
        <p:spPr>
          <a:xfrm>
            <a:off x="568135" y="3231332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25" name="TextBox 24"/>
          <p:cNvSpPr txBox="1"/>
          <p:nvPr/>
        </p:nvSpPr>
        <p:spPr>
          <a:xfrm>
            <a:off x="568135" y="2354469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2706279" y="2774446"/>
            <a:ext cx="13277" cy="64782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H="1" flipV="1">
            <a:off x="3041918" y="2801450"/>
            <a:ext cx="24195" cy="709170"/>
          </a:xfrm>
          <a:prstGeom prst="line">
            <a:avLst/>
          </a:prstGeom>
          <a:ln w="762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321168" y="5606515"/>
            <a:ext cx="2642839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Copies of gene 1</a:t>
            </a:r>
            <a:endParaRPr lang="en-US" sz="3000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126473" y="1676400"/>
            <a:ext cx="27118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Copies of Gene </a:t>
            </a:r>
            <a:r>
              <a:rPr lang="en-US" sz="3000" i="1" dirty="0"/>
              <a:t>2</a:t>
            </a:r>
          </a:p>
        </p:txBody>
      </p:sp>
      <p:pic>
        <p:nvPicPr>
          <p:cNvPr id="39" name="Picture 3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701354"/>
            <a:ext cx="2514600" cy="2903220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432092" y="4713963"/>
            <a:ext cx="4473597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b="1" dirty="0" smtClean="0"/>
              <a:t>            </a:t>
            </a:r>
            <a:r>
              <a:rPr lang="el-GR" sz="2200" b="1" dirty="0" smtClean="0"/>
              <a:t>      </a:t>
            </a:r>
            <a:r>
              <a:rPr lang="en-US" sz="2200" b="1" dirty="0" smtClean="0"/>
              <a:t>Nicholas Metropolis </a:t>
            </a:r>
          </a:p>
          <a:p>
            <a:r>
              <a:rPr lang="en-US" sz="2200" dirty="0" smtClean="0"/>
              <a:t>Given a probability distribution </a:t>
            </a:r>
            <a:r>
              <a:rPr lang="el-GR" sz="2200" b="1" i="1" dirty="0" smtClean="0"/>
              <a:t>π</a:t>
            </a:r>
            <a:r>
              <a:rPr lang="el-GR" sz="2200" dirty="0" smtClean="0"/>
              <a:t> </a:t>
            </a:r>
            <a:r>
              <a:rPr lang="en-US" sz="2200" dirty="0" smtClean="0"/>
              <a:t>on </a:t>
            </a:r>
          </a:p>
          <a:p>
            <a:r>
              <a:rPr lang="en-US" sz="2200" dirty="0" smtClean="0"/>
              <a:t>a state space we can define a Markov</a:t>
            </a:r>
            <a:br>
              <a:rPr lang="en-US" sz="2200" dirty="0" smtClean="0"/>
            </a:br>
            <a:r>
              <a:rPr lang="en-US" sz="2200" dirty="0" smtClean="0"/>
              <a:t>Chain whose stationary </a:t>
            </a:r>
            <a:r>
              <a:rPr lang="el-GR" sz="2200" dirty="0" smtClean="0"/>
              <a:t/>
            </a:r>
            <a:br>
              <a:rPr lang="el-GR" sz="2200" dirty="0" smtClean="0"/>
            </a:br>
            <a:r>
              <a:rPr lang="en-US" sz="2200" dirty="0" smtClean="0"/>
              <a:t>distribution is </a:t>
            </a:r>
            <a:r>
              <a:rPr lang="el-GR" sz="2200" b="1" i="1" dirty="0" smtClean="0"/>
              <a:t>π</a:t>
            </a:r>
            <a:r>
              <a:rPr lang="el-GR" sz="2200" dirty="0" smtClean="0"/>
              <a:t>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500205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4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Question: Can we use the </a:t>
            </a:r>
            <a:r>
              <a:rPr lang="en-US" i="1" dirty="0" smtClean="0"/>
              <a:t>wealth</a:t>
            </a:r>
            <a:r>
              <a:rPr lang="en-US" dirty="0" smtClean="0"/>
              <a:t> of  </a:t>
            </a:r>
            <a:br>
              <a:rPr lang="en-US" dirty="0" smtClean="0"/>
            </a:br>
            <a:r>
              <a:rPr lang="en-US" dirty="0" smtClean="0"/>
              <a:t>                                                            inter-tumor             </a:t>
            </a:r>
          </a:p>
          <a:p>
            <a:pPr marL="118872" indent="0">
              <a:buNone/>
            </a:pPr>
            <a:r>
              <a:rPr lang="en-US" dirty="0" smtClean="0"/>
              <a:t>                                                                phylogenetic 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methods to      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understand               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intra-tumor 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cancer  </a:t>
            </a:r>
          </a:p>
          <a:p>
            <a:pPr marL="118872" indent="0">
              <a:buNone/>
            </a:pPr>
            <a:r>
              <a:rPr lang="en-US" dirty="0"/>
              <a:t> </a:t>
            </a:r>
            <a:r>
              <a:rPr lang="en-US" dirty="0" smtClean="0"/>
              <a:t>                                                               heterogeneity?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19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521854"/>
            <a:ext cx="4572000" cy="3510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Oval 7"/>
          <p:cNvSpPr/>
          <p:nvPr/>
        </p:nvSpPr>
        <p:spPr>
          <a:xfrm>
            <a:off x="609599" y="2551907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420687" y="2971007"/>
            <a:ext cx="5318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rot="10800000">
            <a:off x="533399" y="2856707"/>
            <a:ext cx="3063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571499" y="3275807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6200000" flipH="1">
            <a:off x="647699" y="3275807"/>
            <a:ext cx="152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611186" y="3613711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4" name="Straight Connector 13"/>
          <p:cNvCxnSpPr/>
          <p:nvPr/>
        </p:nvCxnSpPr>
        <p:spPr>
          <a:xfrm rot="5400000">
            <a:off x="422274" y="4032811"/>
            <a:ext cx="531812" cy="158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rot="10800000">
            <a:off x="534986" y="3918511"/>
            <a:ext cx="306387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rot="5400000">
            <a:off x="573086" y="4337611"/>
            <a:ext cx="152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rot="16200000" flipH="1">
            <a:off x="649286" y="4337611"/>
            <a:ext cx="152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634633" y="5410200"/>
            <a:ext cx="152400" cy="152400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  <a:cs typeface="Arial" charset="0"/>
            </a:endParaRPr>
          </a:p>
        </p:txBody>
      </p:sp>
      <p:cxnSp>
        <p:nvCxnSpPr>
          <p:cNvPr id="19" name="Straight Connector 18"/>
          <p:cNvCxnSpPr/>
          <p:nvPr/>
        </p:nvCxnSpPr>
        <p:spPr>
          <a:xfrm rot="5400000">
            <a:off x="445721" y="5829300"/>
            <a:ext cx="531812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0800000">
            <a:off x="558433" y="5715000"/>
            <a:ext cx="306387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596533" y="613410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16200000" flipH="1">
            <a:off x="672733" y="6134100"/>
            <a:ext cx="152400" cy="76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550383" y="4299511"/>
            <a:ext cx="28565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.</a:t>
            </a:r>
          </a:p>
          <a:p>
            <a:r>
              <a:rPr lang="en-US" sz="3000" dirty="0" smtClean="0"/>
              <a:t>.</a:t>
            </a:r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6172200"/>
            <a:ext cx="4572000" cy="352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302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heterogeneity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</a:t>
            </a:fld>
            <a:endParaRPr lang="en-US"/>
          </a:p>
        </p:txBody>
      </p:sp>
      <p:grpSp>
        <p:nvGrpSpPr>
          <p:cNvPr id="12" name="Group 92"/>
          <p:cNvGrpSpPr>
            <a:grpSpLocks/>
          </p:cNvGrpSpPr>
          <p:nvPr/>
        </p:nvGrpSpPr>
        <p:grpSpPr bwMode="auto">
          <a:xfrm>
            <a:off x="2476498" y="2230398"/>
            <a:ext cx="4914901" cy="1185862"/>
            <a:chOff x="279400" y="2362020"/>
            <a:chExt cx="4098456" cy="989520"/>
          </a:xfrm>
        </p:grpSpPr>
        <p:grpSp>
          <p:nvGrpSpPr>
            <p:cNvPr id="13" name="Group 23"/>
            <p:cNvGrpSpPr>
              <a:grpSpLocks/>
            </p:cNvGrpSpPr>
            <p:nvPr/>
          </p:nvGrpSpPr>
          <p:grpSpPr bwMode="auto">
            <a:xfrm>
              <a:off x="279400" y="2364321"/>
              <a:ext cx="955002" cy="981849"/>
              <a:chOff x="6441707" y="2819399"/>
              <a:chExt cx="2168893" cy="2230903"/>
            </a:xfrm>
          </p:grpSpPr>
          <p:sp>
            <p:nvSpPr>
              <p:cNvPr id="71" name="Rectangle 102"/>
              <p:cNvSpPr>
                <a:spLocks noChangeArrowheads="1"/>
              </p:cNvSpPr>
              <p:nvPr/>
            </p:nvSpPr>
            <p:spPr bwMode="auto">
              <a:xfrm>
                <a:off x="6441707" y="2819399"/>
                <a:ext cx="2168893" cy="223090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Oval 103"/>
              <p:cNvSpPr>
                <a:spLocks noChangeArrowheads="1"/>
              </p:cNvSpPr>
              <p:nvPr/>
            </p:nvSpPr>
            <p:spPr bwMode="auto">
              <a:xfrm>
                <a:off x="6577263" y="2958830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A</a:t>
                </a:r>
              </a:p>
            </p:txBody>
          </p:sp>
          <p:sp>
            <p:nvSpPr>
              <p:cNvPr id="74" name="Oval 105"/>
              <p:cNvSpPr>
                <a:spLocks noChangeArrowheads="1"/>
              </p:cNvSpPr>
              <p:nvPr/>
            </p:nvSpPr>
            <p:spPr bwMode="auto">
              <a:xfrm>
                <a:off x="6983931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75" name="Oval 106"/>
              <p:cNvSpPr>
                <a:spLocks noChangeArrowheads="1"/>
              </p:cNvSpPr>
              <p:nvPr/>
            </p:nvSpPr>
            <p:spPr bwMode="auto">
              <a:xfrm>
                <a:off x="6577263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76" name="Oval 107"/>
              <p:cNvSpPr>
                <a:spLocks noChangeArrowheads="1"/>
              </p:cNvSpPr>
              <p:nvPr/>
            </p:nvSpPr>
            <p:spPr bwMode="auto">
              <a:xfrm>
                <a:off x="6577263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77" name="Oval 108"/>
              <p:cNvSpPr>
                <a:spLocks noChangeArrowheads="1"/>
              </p:cNvSpPr>
              <p:nvPr/>
            </p:nvSpPr>
            <p:spPr bwMode="auto">
              <a:xfrm>
                <a:off x="7390598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78" name="Oval 109"/>
              <p:cNvSpPr>
                <a:spLocks noChangeArrowheads="1"/>
              </p:cNvSpPr>
              <p:nvPr/>
            </p:nvSpPr>
            <p:spPr bwMode="auto">
              <a:xfrm>
                <a:off x="8068377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80" name="Oval 111"/>
              <p:cNvSpPr>
                <a:spLocks noChangeArrowheads="1"/>
              </p:cNvSpPr>
              <p:nvPr/>
            </p:nvSpPr>
            <p:spPr bwMode="auto">
              <a:xfrm>
                <a:off x="8203933" y="309826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81" name="Oval 112"/>
              <p:cNvSpPr>
                <a:spLocks noChangeArrowheads="1"/>
              </p:cNvSpPr>
              <p:nvPr/>
            </p:nvSpPr>
            <p:spPr bwMode="auto">
              <a:xfrm>
                <a:off x="7119486" y="2819399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82" name="Oval 113"/>
              <p:cNvSpPr>
                <a:spLocks noChangeArrowheads="1"/>
              </p:cNvSpPr>
              <p:nvPr/>
            </p:nvSpPr>
            <p:spPr bwMode="auto">
              <a:xfrm>
                <a:off x="6983931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83" name="Oval 114"/>
              <p:cNvSpPr>
                <a:spLocks noChangeArrowheads="1"/>
              </p:cNvSpPr>
              <p:nvPr/>
            </p:nvSpPr>
            <p:spPr bwMode="auto">
              <a:xfrm>
                <a:off x="6983931" y="3237693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85" name="Oval 116"/>
              <p:cNvSpPr>
                <a:spLocks noChangeArrowheads="1"/>
              </p:cNvSpPr>
              <p:nvPr/>
            </p:nvSpPr>
            <p:spPr bwMode="auto">
              <a:xfrm>
                <a:off x="7661709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87" name="Oval 118"/>
              <p:cNvSpPr>
                <a:spLocks noChangeArrowheads="1"/>
              </p:cNvSpPr>
              <p:nvPr/>
            </p:nvSpPr>
            <p:spPr bwMode="auto">
              <a:xfrm>
                <a:off x="8203933" y="3655988"/>
                <a:ext cx="406667" cy="418294"/>
              </a:xfrm>
              <a:prstGeom prst="ellipse">
                <a:avLst/>
              </a:prstGeom>
              <a:solidFill>
                <a:srgbClr val="FF3B3B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C</a:t>
                </a:r>
                <a:endParaRPr lang="en-US" sz="1000" b="1" dirty="0"/>
              </a:p>
            </p:txBody>
          </p:sp>
        </p:grpSp>
        <p:grpSp>
          <p:nvGrpSpPr>
            <p:cNvPr id="14" name="Group 24"/>
            <p:cNvGrpSpPr>
              <a:grpSpLocks/>
            </p:cNvGrpSpPr>
            <p:nvPr/>
          </p:nvGrpSpPr>
          <p:grpSpPr bwMode="auto">
            <a:xfrm>
              <a:off x="1318780" y="2369691"/>
              <a:ext cx="954235" cy="981849"/>
              <a:chOff x="6441707" y="2819399"/>
              <a:chExt cx="2168893" cy="2230903"/>
            </a:xfrm>
          </p:grpSpPr>
          <p:sp>
            <p:nvSpPr>
              <p:cNvPr id="53" name="Rectangle 102"/>
              <p:cNvSpPr>
                <a:spLocks noChangeArrowheads="1"/>
              </p:cNvSpPr>
              <p:nvPr/>
            </p:nvSpPr>
            <p:spPr bwMode="auto">
              <a:xfrm>
                <a:off x="6441707" y="2819399"/>
                <a:ext cx="2168893" cy="223090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Oval 103"/>
              <p:cNvSpPr>
                <a:spLocks noChangeArrowheads="1"/>
              </p:cNvSpPr>
              <p:nvPr/>
            </p:nvSpPr>
            <p:spPr bwMode="auto">
              <a:xfrm>
                <a:off x="6577263" y="2958830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55" name="Oval 104"/>
              <p:cNvSpPr>
                <a:spLocks noChangeArrowheads="1"/>
              </p:cNvSpPr>
              <p:nvPr/>
            </p:nvSpPr>
            <p:spPr bwMode="auto">
              <a:xfrm>
                <a:off x="6577263" y="3516556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56" name="Oval 105"/>
              <p:cNvSpPr>
                <a:spLocks noChangeArrowheads="1"/>
              </p:cNvSpPr>
              <p:nvPr/>
            </p:nvSpPr>
            <p:spPr bwMode="auto">
              <a:xfrm>
                <a:off x="6983931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57" name="Oval 106"/>
              <p:cNvSpPr>
                <a:spLocks noChangeArrowheads="1"/>
              </p:cNvSpPr>
              <p:nvPr/>
            </p:nvSpPr>
            <p:spPr bwMode="auto">
              <a:xfrm>
                <a:off x="6577263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58" name="Oval 107"/>
              <p:cNvSpPr>
                <a:spLocks noChangeArrowheads="1"/>
              </p:cNvSpPr>
              <p:nvPr/>
            </p:nvSpPr>
            <p:spPr bwMode="auto">
              <a:xfrm>
                <a:off x="6577263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60" name="Oval 109"/>
              <p:cNvSpPr>
                <a:spLocks noChangeArrowheads="1"/>
              </p:cNvSpPr>
              <p:nvPr/>
            </p:nvSpPr>
            <p:spPr bwMode="auto">
              <a:xfrm>
                <a:off x="8068377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62" name="Oval 111"/>
              <p:cNvSpPr>
                <a:spLocks noChangeArrowheads="1"/>
              </p:cNvSpPr>
              <p:nvPr/>
            </p:nvSpPr>
            <p:spPr bwMode="auto">
              <a:xfrm>
                <a:off x="8203933" y="309826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63" name="Oval 112"/>
              <p:cNvSpPr>
                <a:spLocks noChangeArrowheads="1"/>
              </p:cNvSpPr>
              <p:nvPr/>
            </p:nvSpPr>
            <p:spPr bwMode="auto">
              <a:xfrm>
                <a:off x="7119486" y="2819399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64" name="Oval 113"/>
              <p:cNvSpPr>
                <a:spLocks noChangeArrowheads="1"/>
              </p:cNvSpPr>
              <p:nvPr/>
            </p:nvSpPr>
            <p:spPr bwMode="auto">
              <a:xfrm>
                <a:off x="6983931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65" name="Oval 114"/>
              <p:cNvSpPr>
                <a:spLocks noChangeArrowheads="1"/>
              </p:cNvSpPr>
              <p:nvPr/>
            </p:nvSpPr>
            <p:spPr bwMode="auto">
              <a:xfrm>
                <a:off x="6983931" y="3237693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67" name="Oval 116"/>
              <p:cNvSpPr>
                <a:spLocks noChangeArrowheads="1"/>
              </p:cNvSpPr>
              <p:nvPr/>
            </p:nvSpPr>
            <p:spPr bwMode="auto">
              <a:xfrm>
                <a:off x="7661709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B</a:t>
                </a:r>
                <a:endParaRPr lang="en-US" sz="1000" b="1" dirty="0"/>
              </a:p>
            </p:txBody>
          </p:sp>
          <p:sp>
            <p:nvSpPr>
              <p:cNvPr id="68" name="Oval 117"/>
              <p:cNvSpPr>
                <a:spLocks noChangeArrowheads="1"/>
              </p:cNvSpPr>
              <p:nvPr/>
            </p:nvSpPr>
            <p:spPr bwMode="auto">
              <a:xfrm>
                <a:off x="7661709" y="3516556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69" name="Oval 118"/>
              <p:cNvSpPr>
                <a:spLocks noChangeArrowheads="1"/>
              </p:cNvSpPr>
              <p:nvPr/>
            </p:nvSpPr>
            <p:spPr bwMode="auto">
              <a:xfrm>
                <a:off x="8203933" y="3655988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70" name="Oval 119"/>
              <p:cNvSpPr>
                <a:spLocks noChangeArrowheads="1"/>
              </p:cNvSpPr>
              <p:nvPr/>
            </p:nvSpPr>
            <p:spPr bwMode="auto">
              <a:xfrm>
                <a:off x="7661709" y="2958830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</p:grpSp>
        <p:grpSp>
          <p:nvGrpSpPr>
            <p:cNvPr id="15" name="Group 43"/>
            <p:cNvGrpSpPr>
              <a:grpSpLocks/>
            </p:cNvGrpSpPr>
            <p:nvPr/>
          </p:nvGrpSpPr>
          <p:grpSpPr bwMode="auto">
            <a:xfrm>
              <a:off x="2364296" y="2362020"/>
              <a:ext cx="954235" cy="981849"/>
              <a:chOff x="6441707" y="2819399"/>
              <a:chExt cx="2168893" cy="2230903"/>
            </a:xfrm>
          </p:grpSpPr>
          <p:sp>
            <p:nvSpPr>
              <p:cNvPr id="35" name="Rectangle 102"/>
              <p:cNvSpPr>
                <a:spLocks noChangeArrowheads="1"/>
              </p:cNvSpPr>
              <p:nvPr/>
            </p:nvSpPr>
            <p:spPr bwMode="auto">
              <a:xfrm>
                <a:off x="6441707" y="2819399"/>
                <a:ext cx="2168893" cy="2230903"/>
              </a:xfrm>
              <a:prstGeom prst="rect">
                <a:avLst/>
              </a:prstGeom>
              <a:solidFill>
                <a:schemeClr val="bg1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Oval 103"/>
              <p:cNvSpPr>
                <a:spLocks noChangeArrowheads="1"/>
              </p:cNvSpPr>
              <p:nvPr/>
            </p:nvSpPr>
            <p:spPr bwMode="auto">
              <a:xfrm>
                <a:off x="6577263" y="2958830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37" name="Oval 104"/>
              <p:cNvSpPr>
                <a:spLocks noChangeArrowheads="1"/>
              </p:cNvSpPr>
              <p:nvPr/>
            </p:nvSpPr>
            <p:spPr bwMode="auto">
              <a:xfrm>
                <a:off x="6577263" y="3516556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39" name="Oval 106"/>
              <p:cNvSpPr>
                <a:spLocks noChangeArrowheads="1"/>
              </p:cNvSpPr>
              <p:nvPr/>
            </p:nvSpPr>
            <p:spPr bwMode="auto">
              <a:xfrm>
                <a:off x="6577263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40" name="Oval 107"/>
              <p:cNvSpPr>
                <a:spLocks noChangeArrowheads="1"/>
              </p:cNvSpPr>
              <p:nvPr/>
            </p:nvSpPr>
            <p:spPr bwMode="auto">
              <a:xfrm>
                <a:off x="6577263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42" name="Oval 109"/>
              <p:cNvSpPr>
                <a:spLocks noChangeArrowheads="1"/>
              </p:cNvSpPr>
              <p:nvPr/>
            </p:nvSpPr>
            <p:spPr bwMode="auto">
              <a:xfrm>
                <a:off x="8068377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44" name="Oval 111"/>
              <p:cNvSpPr>
                <a:spLocks noChangeArrowheads="1"/>
              </p:cNvSpPr>
              <p:nvPr/>
            </p:nvSpPr>
            <p:spPr bwMode="auto">
              <a:xfrm>
                <a:off x="8203933" y="309826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45" name="Oval 112"/>
              <p:cNvSpPr>
                <a:spLocks noChangeArrowheads="1"/>
              </p:cNvSpPr>
              <p:nvPr/>
            </p:nvSpPr>
            <p:spPr bwMode="auto">
              <a:xfrm>
                <a:off x="7119486" y="2819399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46" name="Oval 113"/>
              <p:cNvSpPr>
                <a:spLocks noChangeArrowheads="1"/>
              </p:cNvSpPr>
              <p:nvPr/>
            </p:nvSpPr>
            <p:spPr bwMode="auto">
              <a:xfrm>
                <a:off x="6983931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47" name="Oval 114"/>
              <p:cNvSpPr>
                <a:spLocks noChangeArrowheads="1"/>
              </p:cNvSpPr>
              <p:nvPr/>
            </p:nvSpPr>
            <p:spPr bwMode="auto">
              <a:xfrm>
                <a:off x="6983931" y="3237693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49" name="Oval 116"/>
              <p:cNvSpPr>
                <a:spLocks noChangeArrowheads="1"/>
              </p:cNvSpPr>
              <p:nvPr/>
            </p:nvSpPr>
            <p:spPr bwMode="auto">
              <a:xfrm>
                <a:off x="7661709" y="4074282"/>
                <a:ext cx="406667" cy="418294"/>
              </a:xfrm>
              <a:prstGeom prst="ellipse">
                <a:avLst/>
              </a:prstGeom>
              <a:solidFill>
                <a:srgbClr val="00B05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B</a:t>
                </a:r>
                <a:endParaRPr lang="en-US" sz="1000" b="1"/>
              </a:p>
            </p:txBody>
          </p:sp>
          <p:sp>
            <p:nvSpPr>
              <p:cNvPr id="50" name="Oval 117"/>
              <p:cNvSpPr>
                <a:spLocks noChangeArrowheads="1"/>
              </p:cNvSpPr>
              <p:nvPr/>
            </p:nvSpPr>
            <p:spPr bwMode="auto">
              <a:xfrm>
                <a:off x="7661709" y="3516556"/>
                <a:ext cx="406667" cy="418294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D</a:t>
                </a:r>
                <a:endParaRPr lang="en-US" sz="1000" b="1" dirty="0"/>
              </a:p>
            </p:txBody>
          </p:sp>
          <p:sp>
            <p:nvSpPr>
              <p:cNvPr id="51" name="Oval 118"/>
              <p:cNvSpPr>
                <a:spLocks noChangeArrowheads="1"/>
              </p:cNvSpPr>
              <p:nvPr/>
            </p:nvSpPr>
            <p:spPr bwMode="auto">
              <a:xfrm>
                <a:off x="8203933" y="3655988"/>
                <a:ext cx="406667" cy="418294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D</a:t>
                </a:r>
                <a:endParaRPr lang="en-US" sz="1000" b="1" dirty="0"/>
              </a:p>
            </p:txBody>
          </p:sp>
          <p:sp>
            <p:nvSpPr>
              <p:cNvPr id="52" name="Oval 119"/>
              <p:cNvSpPr>
                <a:spLocks noChangeArrowheads="1"/>
              </p:cNvSpPr>
              <p:nvPr/>
            </p:nvSpPr>
            <p:spPr bwMode="auto">
              <a:xfrm>
                <a:off x="7661709" y="2958830"/>
                <a:ext cx="406667" cy="418294"/>
              </a:xfrm>
              <a:prstGeom prst="ellipse">
                <a:avLst/>
              </a:prstGeom>
              <a:solidFill>
                <a:srgbClr val="FF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D</a:t>
                </a:r>
                <a:endParaRPr lang="en-US" sz="1000" b="1"/>
              </a:p>
            </p:txBody>
          </p:sp>
        </p:grpSp>
        <p:grpSp>
          <p:nvGrpSpPr>
            <p:cNvPr id="16" name="Group 62"/>
            <p:cNvGrpSpPr>
              <a:grpSpLocks/>
            </p:cNvGrpSpPr>
            <p:nvPr/>
          </p:nvGrpSpPr>
          <p:grpSpPr bwMode="auto">
            <a:xfrm>
              <a:off x="3423621" y="2367390"/>
              <a:ext cx="954235" cy="981849"/>
              <a:chOff x="6441708" y="2819399"/>
              <a:chExt cx="2168892" cy="2230903"/>
            </a:xfrm>
          </p:grpSpPr>
          <p:sp>
            <p:nvSpPr>
              <p:cNvPr id="17" name="Rectangle 102"/>
              <p:cNvSpPr>
                <a:spLocks noChangeArrowheads="1"/>
              </p:cNvSpPr>
              <p:nvPr/>
            </p:nvSpPr>
            <p:spPr bwMode="auto">
              <a:xfrm>
                <a:off x="6441708" y="2819399"/>
                <a:ext cx="2168892" cy="2230903"/>
              </a:xfrm>
              <a:prstGeom prst="rect">
                <a:avLst/>
              </a:prstGeom>
              <a:solidFill>
                <a:schemeClr val="bg1"/>
              </a:solidFill>
              <a:ln w="50800">
                <a:solidFill>
                  <a:srgbClr val="FF0000"/>
                </a:solidFill>
                <a:prstDash val="sysDash"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Oval 105"/>
              <p:cNvSpPr>
                <a:spLocks noChangeArrowheads="1"/>
              </p:cNvSpPr>
              <p:nvPr/>
            </p:nvSpPr>
            <p:spPr bwMode="auto">
              <a:xfrm>
                <a:off x="6983931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21" name="Oval 106"/>
              <p:cNvSpPr>
                <a:spLocks noChangeArrowheads="1"/>
              </p:cNvSpPr>
              <p:nvPr/>
            </p:nvSpPr>
            <p:spPr bwMode="auto">
              <a:xfrm>
                <a:off x="6577263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A</a:t>
                </a:r>
              </a:p>
            </p:txBody>
          </p:sp>
          <p:sp>
            <p:nvSpPr>
              <p:cNvPr id="22" name="Oval 107"/>
              <p:cNvSpPr>
                <a:spLocks noChangeArrowheads="1"/>
              </p:cNvSpPr>
              <p:nvPr/>
            </p:nvSpPr>
            <p:spPr bwMode="auto">
              <a:xfrm>
                <a:off x="6577263" y="4492576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24" name="Oval 109"/>
              <p:cNvSpPr>
                <a:spLocks noChangeArrowheads="1"/>
              </p:cNvSpPr>
              <p:nvPr/>
            </p:nvSpPr>
            <p:spPr bwMode="auto">
              <a:xfrm>
                <a:off x="8068377" y="4074282"/>
                <a:ext cx="406667" cy="418294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25" name="Oval 110"/>
              <p:cNvSpPr>
                <a:spLocks noChangeArrowheads="1"/>
              </p:cNvSpPr>
              <p:nvPr/>
            </p:nvSpPr>
            <p:spPr bwMode="auto">
              <a:xfrm>
                <a:off x="7932821" y="4549455"/>
                <a:ext cx="406667" cy="41829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/>
                  <a:t>A</a:t>
                </a:r>
              </a:p>
            </p:txBody>
          </p:sp>
          <p:sp>
            <p:nvSpPr>
              <p:cNvPr id="26" name="Oval 111"/>
              <p:cNvSpPr>
                <a:spLocks noChangeArrowheads="1"/>
              </p:cNvSpPr>
              <p:nvPr/>
            </p:nvSpPr>
            <p:spPr bwMode="auto">
              <a:xfrm>
                <a:off x="8148915" y="3098263"/>
                <a:ext cx="406667" cy="418293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/>
                  <a:t>A</a:t>
                </a:r>
              </a:p>
            </p:txBody>
          </p:sp>
          <p:sp>
            <p:nvSpPr>
              <p:cNvPr id="28" name="Oval 113"/>
              <p:cNvSpPr>
                <a:spLocks noChangeArrowheads="1"/>
              </p:cNvSpPr>
              <p:nvPr/>
            </p:nvSpPr>
            <p:spPr bwMode="auto">
              <a:xfrm>
                <a:off x="6983931" y="4074282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29" name="Oval 114"/>
              <p:cNvSpPr>
                <a:spLocks noChangeArrowheads="1"/>
              </p:cNvSpPr>
              <p:nvPr/>
            </p:nvSpPr>
            <p:spPr bwMode="auto">
              <a:xfrm>
                <a:off x="6983931" y="3237693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30" name="Oval 115"/>
              <p:cNvSpPr>
                <a:spLocks noChangeArrowheads="1"/>
              </p:cNvSpPr>
              <p:nvPr/>
            </p:nvSpPr>
            <p:spPr bwMode="auto">
              <a:xfrm>
                <a:off x="7255042" y="3655988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31" name="Oval 116"/>
              <p:cNvSpPr>
                <a:spLocks noChangeArrowheads="1"/>
              </p:cNvSpPr>
              <p:nvPr/>
            </p:nvSpPr>
            <p:spPr bwMode="auto">
              <a:xfrm>
                <a:off x="7661709" y="4074282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32" name="Oval 117"/>
              <p:cNvSpPr>
                <a:spLocks noChangeArrowheads="1"/>
              </p:cNvSpPr>
              <p:nvPr/>
            </p:nvSpPr>
            <p:spPr bwMode="auto">
              <a:xfrm>
                <a:off x="7661709" y="3516556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33" name="Oval 118"/>
              <p:cNvSpPr>
                <a:spLocks noChangeArrowheads="1"/>
              </p:cNvSpPr>
              <p:nvPr/>
            </p:nvSpPr>
            <p:spPr bwMode="auto">
              <a:xfrm>
                <a:off x="8203933" y="3655988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  <p:sp>
            <p:nvSpPr>
              <p:cNvPr id="34" name="Oval 119"/>
              <p:cNvSpPr>
                <a:spLocks noChangeArrowheads="1"/>
              </p:cNvSpPr>
              <p:nvPr/>
            </p:nvSpPr>
            <p:spPr bwMode="auto">
              <a:xfrm>
                <a:off x="7661709" y="2958830"/>
                <a:ext cx="406667" cy="418294"/>
              </a:xfrm>
              <a:prstGeom prst="ellipse">
                <a:avLst/>
              </a:prstGeom>
              <a:solidFill>
                <a:srgbClr val="2D61FE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sz="1600" b="1" dirty="0" smtClean="0"/>
                  <a:t>E</a:t>
                </a:r>
                <a:endParaRPr lang="en-US" sz="1000" b="1" dirty="0"/>
              </a:p>
            </p:txBody>
          </p:sp>
        </p:grpSp>
      </p:grpSp>
      <p:sp>
        <p:nvSpPr>
          <p:cNvPr id="89" name="TextBox 88"/>
          <p:cNvSpPr txBox="1"/>
          <p:nvPr/>
        </p:nvSpPr>
        <p:spPr>
          <a:xfrm>
            <a:off x="2131931" y="4760305"/>
            <a:ext cx="51571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Copy numbers for a single gene</a:t>
            </a:r>
          </a:p>
        </p:txBody>
      </p:sp>
      <p:sp>
        <p:nvSpPr>
          <p:cNvPr id="92" name="Oval 110"/>
          <p:cNvSpPr>
            <a:spLocks noChangeArrowheads="1"/>
          </p:cNvSpPr>
          <p:nvPr/>
        </p:nvSpPr>
        <p:spPr bwMode="auto">
          <a:xfrm>
            <a:off x="1122777" y="4876800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93" name="Oval 116"/>
          <p:cNvSpPr>
            <a:spLocks noChangeArrowheads="1"/>
          </p:cNvSpPr>
          <p:nvPr/>
        </p:nvSpPr>
        <p:spPr bwMode="auto">
          <a:xfrm>
            <a:off x="1108780" y="4266298"/>
            <a:ext cx="214561" cy="220625"/>
          </a:xfrm>
          <a:prstGeom prst="ellipse">
            <a:avLst/>
          </a:prstGeom>
          <a:solidFill>
            <a:srgbClr val="00B05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B</a:t>
            </a:r>
            <a:endParaRPr lang="en-US" sz="1000" b="1" dirty="0"/>
          </a:p>
        </p:txBody>
      </p:sp>
      <p:sp>
        <p:nvSpPr>
          <p:cNvPr id="94" name="Oval 118"/>
          <p:cNvSpPr>
            <a:spLocks noChangeArrowheads="1"/>
          </p:cNvSpPr>
          <p:nvPr/>
        </p:nvSpPr>
        <p:spPr bwMode="auto">
          <a:xfrm>
            <a:off x="1121440" y="3615305"/>
            <a:ext cx="214733" cy="220625"/>
          </a:xfrm>
          <a:prstGeom prst="ellipse">
            <a:avLst/>
          </a:prstGeom>
          <a:solidFill>
            <a:srgbClr val="FF3B3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C</a:t>
            </a:r>
            <a:endParaRPr lang="en-US" sz="1000" b="1" dirty="0"/>
          </a:p>
        </p:txBody>
      </p:sp>
      <p:sp>
        <p:nvSpPr>
          <p:cNvPr id="95" name="Oval 117"/>
          <p:cNvSpPr>
            <a:spLocks noChangeArrowheads="1"/>
          </p:cNvSpPr>
          <p:nvPr/>
        </p:nvSpPr>
        <p:spPr bwMode="auto">
          <a:xfrm>
            <a:off x="1114160" y="5514526"/>
            <a:ext cx="214561" cy="22062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D</a:t>
            </a:r>
            <a:endParaRPr lang="en-US" sz="1000" b="1" dirty="0"/>
          </a:p>
        </p:txBody>
      </p:sp>
      <p:sp>
        <p:nvSpPr>
          <p:cNvPr id="96" name="Oval 113"/>
          <p:cNvSpPr>
            <a:spLocks noChangeArrowheads="1"/>
          </p:cNvSpPr>
          <p:nvPr/>
        </p:nvSpPr>
        <p:spPr bwMode="auto">
          <a:xfrm>
            <a:off x="1135259" y="6128591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97" name="TextBox 96"/>
          <p:cNvSpPr txBox="1"/>
          <p:nvPr/>
        </p:nvSpPr>
        <p:spPr>
          <a:xfrm>
            <a:off x="990600" y="5037304"/>
            <a:ext cx="5277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(2)</a:t>
            </a:r>
            <a:endParaRPr lang="en-US" sz="2400" dirty="0"/>
          </a:p>
        </p:txBody>
      </p:sp>
      <p:sp>
        <p:nvSpPr>
          <p:cNvPr id="98" name="TextBox 97"/>
          <p:cNvSpPr txBox="1"/>
          <p:nvPr/>
        </p:nvSpPr>
        <p:spPr>
          <a:xfrm>
            <a:off x="1013924" y="4415135"/>
            <a:ext cx="5100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(3)</a:t>
            </a:r>
            <a:endParaRPr lang="en-US" sz="2400" dirty="0"/>
          </a:p>
        </p:txBody>
      </p:sp>
      <p:sp>
        <p:nvSpPr>
          <p:cNvPr id="99" name="TextBox 98"/>
          <p:cNvSpPr txBox="1"/>
          <p:nvPr/>
        </p:nvSpPr>
        <p:spPr>
          <a:xfrm>
            <a:off x="983272" y="3748702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(4)</a:t>
            </a:r>
            <a:endParaRPr lang="en-US" sz="2400" dirty="0"/>
          </a:p>
        </p:txBody>
      </p:sp>
      <p:sp>
        <p:nvSpPr>
          <p:cNvPr id="100" name="TextBox 99"/>
          <p:cNvSpPr txBox="1"/>
          <p:nvPr/>
        </p:nvSpPr>
        <p:spPr>
          <a:xfrm>
            <a:off x="990600" y="5634335"/>
            <a:ext cx="5084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(1)</a:t>
            </a:r>
            <a:endParaRPr lang="en-US" sz="24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22687" y="6248400"/>
            <a:ext cx="5293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(0)</a:t>
            </a:r>
            <a:endParaRPr lang="en-US" sz="24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97840" y="1676400"/>
            <a:ext cx="7893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     t</a:t>
            </a:r>
            <a:r>
              <a:rPr lang="en-US" sz="2400" dirty="0" smtClean="0"/>
              <a:t>1</a:t>
            </a:r>
            <a:r>
              <a:rPr lang="en-US" sz="2800" dirty="0" smtClean="0"/>
              <a:t>       &lt;       t</a:t>
            </a:r>
            <a:r>
              <a:rPr lang="en-US" sz="2400" dirty="0" smtClean="0"/>
              <a:t>2</a:t>
            </a:r>
            <a:r>
              <a:rPr lang="en-US" sz="2800" dirty="0" smtClean="0"/>
              <a:t>    &lt;       t</a:t>
            </a:r>
            <a:r>
              <a:rPr lang="en-US" sz="2400" dirty="0" smtClean="0"/>
              <a:t>3</a:t>
            </a:r>
            <a:r>
              <a:rPr lang="en-US" sz="2800" dirty="0"/>
              <a:t>     &lt; </a:t>
            </a:r>
            <a:r>
              <a:rPr lang="en-US" sz="2800" dirty="0" smtClean="0"/>
              <a:t>    t</a:t>
            </a:r>
            <a:r>
              <a:rPr lang="en-US" sz="2400" dirty="0" smtClean="0"/>
              <a:t>4       &lt;  </a:t>
            </a:r>
            <a:r>
              <a:rPr lang="en-US" sz="2800" dirty="0"/>
              <a:t> </a:t>
            </a:r>
            <a:r>
              <a:rPr lang="en-US" sz="2800" dirty="0" smtClean="0"/>
              <a:t>    t</a:t>
            </a:r>
            <a:r>
              <a:rPr lang="en-US" sz="2400" dirty="0" smtClean="0"/>
              <a:t>5</a:t>
            </a:r>
            <a:r>
              <a:rPr lang="en-US" sz="2800" dirty="0" smtClean="0"/>
              <a:t>  </a:t>
            </a:r>
          </a:p>
        </p:txBody>
      </p:sp>
      <p:sp>
        <p:nvSpPr>
          <p:cNvPr id="103" name="Rectangle 102"/>
          <p:cNvSpPr>
            <a:spLocks noChangeArrowheads="1"/>
          </p:cNvSpPr>
          <p:nvPr/>
        </p:nvSpPr>
        <p:spPr bwMode="auto">
          <a:xfrm>
            <a:off x="1140753" y="2247972"/>
            <a:ext cx="1145246" cy="1176669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5" name="Oval 110"/>
          <p:cNvSpPr>
            <a:spLocks noChangeArrowheads="1"/>
          </p:cNvSpPr>
          <p:nvPr/>
        </p:nvSpPr>
        <p:spPr bwMode="auto">
          <a:xfrm>
            <a:off x="1268757" y="2307552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06" name="Oval 110"/>
          <p:cNvSpPr>
            <a:spLocks noChangeArrowheads="1"/>
          </p:cNvSpPr>
          <p:nvPr/>
        </p:nvSpPr>
        <p:spPr bwMode="auto">
          <a:xfrm>
            <a:off x="1529709" y="2323175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07" name="Oval 110"/>
          <p:cNvSpPr>
            <a:spLocks noChangeArrowheads="1"/>
          </p:cNvSpPr>
          <p:nvPr/>
        </p:nvSpPr>
        <p:spPr bwMode="auto">
          <a:xfrm>
            <a:off x="1186610" y="2615682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08" name="Oval 110"/>
          <p:cNvSpPr>
            <a:spLocks noChangeArrowheads="1"/>
          </p:cNvSpPr>
          <p:nvPr/>
        </p:nvSpPr>
        <p:spPr bwMode="auto">
          <a:xfrm>
            <a:off x="1606009" y="2670771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09" name="Oval 110"/>
          <p:cNvSpPr>
            <a:spLocks noChangeArrowheads="1"/>
          </p:cNvSpPr>
          <p:nvPr/>
        </p:nvSpPr>
        <p:spPr bwMode="auto">
          <a:xfrm>
            <a:off x="1762927" y="2303939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0" name="Oval 110"/>
          <p:cNvSpPr>
            <a:spLocks noChangeArrowheads="1"/>
          </p:cNvSpPr>
          <p:nvPr/>
        </p:nvSpPr>
        <p:spPr bwMode="auto">
          <a:xfrm>
            <a:off x="1762927" y="2504272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1" name="Oval 110"/>
          <p:cNvSpPr>
            <a:spLocks noChangeArrowheads="1"/>
          </p:cNvSpPr>
          <p:nvPr/>
        </p:nvSpPr>
        <p:spPr bwMode="auto">
          <a:xfrm>
            <a:off x="1993836" y="2278205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2" name="Oval 110"/>
          <p:cNvSpPr>
            <a:spLocks noChangeArrowheads="1"/>
          </p:cNvSpPr>
          <p:nvPr/>
        </p:nvSpPr>
        <p:spPr bwMode="auto">
          <a:xfrm>
            <a:off x="1147397" y="3122093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4" name="Oval 110"/>
          <p:cNvSpPr>
            <a:spLocks noChangeArrowheads="1"/>
          </p:cNvSpPr>
          <p:nvPr/>
        </p:nvSpPr>
        <p:spPr bwMode="auto">
          <a:xfrm>
            <a:off x="1717087" y="3131260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5" name="Oval 110"/>
          <p:cNvSpPr>
            <a:spLocks noChangeArrowheads="1"/>
          </p:cNvSpPr>
          <p:nvPr/>
        </p:nvSpPr>
        <p:spPr bwMode="auto">
          <a:xfrm>
            <a:off x="1391276" y="2564094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7" name="Oval 110"/>
          <p:cNvSpPr>
            <a:spLocks noChangeArrowheads="1"/>
          </p:cNvSpPr>
          <p:nvPr/>
        </p:nvSpPr>
        <p:spPr bwMode="auto">
          <a:xfrm>
            <a:off x="1993836" y="2560459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8" name="Oval 110"/>
          <p:cNvSpPr>
            <a:spLocks noChangeArrowheads="1"/>
          </p:cNvSpPr>
          <p:nvPr/>
        </p:nvSpPr>
        <p:spPr bwMode="auto">
          <a:xfrm>
            <a:off x="1985723" y="3112898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9" name="Oval 110"/>
          <p:cNvSpPr>
            <a:spLocks noChangeArrowheads="1"/>
          </p:cNvSpPr>
          <p:nvPr/>
        </p:nvSpPr>
        <p:spPr bwMode="auto">
          <a:xfrm>
            <a:off x="1419338" y="3149336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20" name="Oval 110"/>
          <p:cNvSpPr>
            <a:spLocks noChangeArrowheads="1"/>
          </p:cNvSpPr>
          <p:nvPr/>
        </p:nvSpPr>
        <p:spPr bwMode="auto">
          <a:xfrm>
            <a:off x="1162134" y="2870592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21" name="Oval 110"/>
          <p:cNvSpPr>
            <a:spLocks noChangeArrowheads="1"/>
          </p:cNvSpPr>
          <p:nvPr/>
        </p:nvSpPr>
        <p:spPr bwMode="auto">
          <a:xfrm>
            <a:off x="1731824" y="2879759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22" name="Oval 110"/>
          <p:cNvSpPr>
            <a:spLocks noChangeArrowheads="1"/>
          </p:cNvSpPr>
          <p:nvPr/>
        </p:nvSpPr>
        <p:spPr bwMode="auto">
          <a:xfrm>
            <a:off x="2000460" y="2861397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23" name="Oval 110"/>
          <p:cNvSpPr>
            <a:spLocks noChangeArrowheads="1"/>
          </p:cNvSpPr>
          <p:nvPr/>
        </p:nvSpPr>
        <p:spPr bwMode="auto">
          <a:xfrm>
            <a:off x="1434075" y="2897835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A</a:t>
            </a:r>
          </a:p>
        </p:txBody>
      </p:sp>
      <p:sp>
        <p:nvSpPr>
          <p:cNvPr id="113" name="Oval 106"/>
          <p:cNvSpPr>
            <a:spLocks noChangeArrowheads="1"/>
          </p:cNvSpPr>
          <p:nvPr/>
        </p:nvSpPr>
        <p:spPr bwMode="auto">
          <a:xfrm>
            <a:off x="2544580" y="2605790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A</a:t>
            </a:r>
          </a:p>
        </p:txBody>
      </p:sp>
      <p:sp>
        <p:nvSpPr>
          <p:cNvPr id="116" name="Oval 106"/>
          <p:cNvSpPr>
            <a:spLocks noChangeArrowheads="1"/>
          </p:cNvSpPr>
          <p:nvPr/>
        </p:nvSpPr>
        <p:spPr bwMode="auto">
          <a:xfrm>
            <a:off x="2892283" y="2673050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A</a:t>
            </a:r>
          </a:p>
        </p:txBody>
      </p:sp>
      <p:sp>
        <p:nvSpPr>
          <p:cNvPr id="124" name="Oval 106"/>
          <p:cNvSpPr>
            <a:spLocks noChangeArrowheads="1"/>
          </p:cNvSpPr>
          <p:nvPr/>
        </p:nvSpPr>
        <p:spPr bwMode="auto">
          <a:xfrm>
            <a:off x="3120700" y="2571931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A</a:t>
            </a:r>
          </a:p>
        </p:txBody>
      </p:sp>
      <p:sp>
        <p:nvSpPr>
          <p:cNvPr id="125" name="Oval 106"/>
          <p:cNvSpPr>
            <a:spLocks noChangeArrowheads="1"/>
          </p:cNvSpPr>
          <p:nvPr/>
        </p:nvSpPr>
        <p:spPr bwMode="auto">
          <a:xfrm>
            <a:off x="3084909" y="2283647"/>
            <a:ext cx="214733" cy="220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/>
              <a:t>A</a:t>
            </a:r>
          </a:p>
        </p:txBody>
      </p:sp>
      <p:sp>
        <p:nvSpPr>
          <p:cNvPr id="126" name="Oval 118"/>
          <p:cNvSpPr>
            <a:spLocks noChangeArrowheads="1"/>
          </p:cNvSpPr>
          <p:nvPr/>
        </p:nvSpPr>
        <p:spPr bwMode="auto">
          <a:xfrm>
            <a:off x="4127271" y="2692476"/>
            <a:ext cx="214733" cy="220625"/>
          </a:xfrm>
          <a:prstGeom prst="ellipse">
            <a:avLst/>
          </a:prstGeom>
          <a:solidFill>
            <a:srgbClr val="FF3B3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C</a:t>
            </a:r>
            <a:endParaRPr lang="en-US" sz="1000" b="1" dirty="0"/>
          </a:p>
        </p:txBody>
      </p:sp>
      <p:sp>
        <p:nvSpPr>
          <p:cNvPr id="127" name="Oval 118"/>
          <p:cNvSpPr>
            <a:spLocks noChangeArrowheads="1"/>
          </p:cNvSpPr>
          <p:nvPr/>
        </p:nvSpPr>
        <p:spPr bwMode="auto">
          <a:xfrm>
            <a:off x="5349218" y="2648573"/>
            <a:ext cx="214733" cy="220625"/>
          </a:xfrm>
          <a:prstGeom prst="ellipse">
            <a:avLst/>
          </a:prstGeom>
          <a:solidFill>
            <a:srgbClr val="FF3B3B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C</a:t>
            </a:r>
            <a:endParaRPr lang="en-US" sz="1000" b="1" dirty="0"/>
          </a:p>
        </p:txBody>
      </p:sp>
      <p:sp>
        <p:nvSpPr>
          <p:cNvPr id="128" name="Oval 104"/>
          <p:cNvSpPr>
            <a:spLocks noChangeArrowheads="1"/>
          </p:cNvSpPr>
          <p:nvPr/>
        </p:nvSpPr>
        <p:spPr bwMode="auto">
          <a:xfrm>
            <a:off x="3294735" y="3141739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29" name="Oval 104"/>
          <p:cNvSpPr>
            <a:spLocks noChangeArrowheads="1"/>
          </p:cNvSpPr>
          <p:nvPr/>
        </p:nvSpPr>
        <p:spPr bwMode="auto">
          <a:xfrm>
            <a:off x="4536361" y="3141739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30" name="Oval 104"/>
          <p:cNvSpPr>
            <a:spLocks noChangeArrowheads="1"/>
          </p:cNvSpPr>
          <p:nvPr/>
        </p:nvSpPr>
        <p:spPr bwMode="auto">
          <a:xfrm>
            <a:off x="4259333" y="3143582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31" name="Oval 104"/>
          <p:cNvSpPr>
            <a:spLocks noChangeArrowheads="1"/>
          </p:cNvSpPr>
          <p:nvPr/>
        </p:nvSpPr>
        <p:spPr bwMode="auto">
          <a:xfrm>
            <a:off x="5834967" y="3143582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32" name="Oval 104"/>
          <p:cNvSpPr>
            <a:spLocks noChangeArrowheads="1"/>
          </p:cNvSpPr>
          <p:nvPr/>
        </p:nvSpPr>
        <p:spPr bwMode="auto">
          <a:xfrm>
            <a:off x="5563951" y="3150971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33" name="Oval 104"/>
          <p:cNvSpPr>
            <a:spLocks noChangeArrowheads="1"/>
          </p:cNvSpPr>
          <p:nvPr/>
        </p:nvSpPr>
        <p:spPr bwMode="auto">
          <a:xfrm>
            <a:off x="5315412" y="3150971"/>
            <a:ext cx="214561" cy="220625"/>
          </a:xfrm>
          <a:prstGeom prst="ellipse">
            <a:avLst/>
          </a:prstGeom>
          <a:solidFill>
            <a:srgbClr val="2D61FE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 smtClean="0"/>
              <a:t>E</a:t>
            </a:r>
            <a:endParaRPr lang="en-US" sz="1000" b="1" dirty="0"/>
          </a:p>
        </p:txBody>
      </p:sp>
      <p:sp>
        <p:nvSpPr>
          <p:cNvPr id="135" name="Oval 118"/>
          <p:cNvSpPr>
            <a:spLocks noChangeArrowheads="1"/>
          </p:cNvSpPr>
          <p:nvPr/>
        </p:nvSpPr>
        <p:spPr bwMode="auto">
          <a:xfrm>
            <a:off x="6284613" y="2625947"/>
            <a:ext cx="214561" cy="22062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D</a:t>
            </a:r>
            <a:endParaRPr lang="en-US" sz="1000" b="1" dirty="0"/>
          </a:p>
        </p:txBody>
      </p:sp>
      <p:sp>
        <p:nvSpPr>
          <p:cNvPr id="136" name="Oval 118"/>
          <p:cNvSpPr>
            <a:spLocks noChangeArrowheads="1"/>
          </p:cNvSpPr>
          <p:nvPr/>
        </p:nvSpPr>
        <p:spPr bwMode="auto">
          <a:xfrm>
            <a:off x="6284612" y="2283647"/>
            <a:ext cx="214561" cy="22062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D</a:t>
            </a:r>
            <a:endParaRPr lang="en-US" sz="1000" b="1" dirty="0"/>
          </a:p>
        </p:txBody>
      </p:sp>
      <p:sp>
        <p:nvSpPr>
          <p:cNvPr id="137" name="Oval 118"/>
          <p:cNvSpPr>
            <a:spLocks noChangeArrowheads="1"/>
          </p:cNvSpPr>
          <p:nvPr/>
        </p:nvSpPr>
        <p:spPr bwMode="auto">
          <a:xfrm>
            <a:off x="6624875" y="2283647"/>
            <a:ext cx="214561" cy="22062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D</a:t>
            </a:r>
            <a:endParaRPr lang="en-US" sz="1000" b="1" dirty="0"/>
          </a:p>
        </p:txBody>
      </p:sp>
      <p:sp>
        <p:nvSpPr>
          <p:cNvPr id="138" name="Oval 118"/>
          <p:cNvSpPr>
            <a:spLocks noChangeArrowheads="1"/>
          </p:cNvSpPr>
          <p:nvPr/>
        </p:nvSpPr>
        <p:spPr bwMode="auto">
          <a:xfrm>
            <a:off x="6795839" y="3132175"/>
            <a:ext cx="214561" cy="220625"/>
          </a:xfrm>
          <a:prstGeom prst="ellipse">
            <a:avLst/>
          </a:prstGeom>
          <a:solidFill>
            <a:srgbClr val="FF99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dirty="0"/>
              <a:t>D</a:t>
            </a:r>
            <a:endParaRPr 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1870115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Motivated by this question:</a:t>
            </a:r>
          </a:p>
          <a:p>
            <a:pPr lvl="1"/>
            <a:r>
              <a:rPr lang="en-US" dirty="0" smtClean="0"/>
              <a:t>We prove necessary and sufficient conditions for the reconstruction of </a:t>
            </a:r>
            <a:r>
              <a:rPr lang="en-US" dirty="0" err="1" smtClean="0"/>
              <a:t>oncogenetic</a:t>
            </a:r>
            <a:r>
              <a:rPr lang="en-US" dirty="0"/>
              <a:t> </a:t>
            </a:r>
            <a:r>
              <a:rPr lang="en-US" dirty="0" smtClean="0"/>
              <a:t>trees, a popular method for inter-tumor cancer inference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We exploit these to preprocess a FISH dataset into an inter-tumor cancer dataset that respects specific biological characteristics of the evolutionary  process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20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Oncogenetic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Desper</a:t>
            </a:r>
            <a:r>
              <a:rPr lang="en-US" dirty="0" smtClean="0"/>
              <a:t>, Jiang, </a:t>
            </a:r>
            <a:r>
              <a:rPr lang="en-US" dirty="0" err="1" smtClean="0"/>
              <a:t>Kallioniemi</a:t>
            </a:r>
            <a:r>
              <a:rPr lang="en-US" dirty="0" smtClean="0"/>
              <a:t>, </a:t>
            </a:r>
            <a:r>
              <a:rPr lang="en-US" dirty="0" err="1" smtClean="0"/>
              <a:t>Moch</a:t>
            </a:r>
            <a:r>
              <a:rPr lang="en-US" dirty="0" smtClean="0"/>
              <a:t>, Papadimitriou, </a:t>
            </a:r>
            <a:r>
              <a:rPr lang="en-US" dirty="0" err="1" smtClean="0"/>
              <a:t>Schäffer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T(</a:t>
            </a:r>
            <a:r>
              <a:rPr lang="en-US" dirty="0" err="1" smtClean="0"/>
              <a:t>V,E,r</a:t>
            </a:r>
            <a:r>
              <a:rPr lang="en-US" dirty="0" smtClean="0"/>
              <a:t>) rooted branching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F={A1,..,A</a:t>
            </a:r>
            <a:r>
              <a:rPr lang="en-US" sz="2400" dirty="0" smtClean="0"/>
              <a:t>m</a:t>
            </a:r>
            <a:r>
              <a:rPr lang="en-US" dirty="0" smtClean="0"/>
              <a:t>} where A</a:t>
            </a:r>
            <a:r>
              <a:rPr lang="en-US" sz="2400" dirty="0" smtClean="0"/>
              <a:t>i</a:t>
            </a:r>
            <a:r>
              <a:rPr lang="en-US" dirty="0" smtClean="0"/>
              <a:t> is the set of vertices of a rooted sub-branching of T. 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What are the properties that F should have in order to uniquely reconstruct T? </a:t>
            </a:r>
          </a:p>
          <a:p>
            <a:pPr lvl="2"/>
            <a:r>
              <a:rPr lang="en-US" dirty="0" smtClean="0"/>
              <a:t>Let T be consistent with F if it could give rise to F.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179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22</a:t>
            </a:fld>
            <a:endParaRPr lang="en-US"/>
          </a:p>
        </p:txBody>
      </p:sp>
      <p:sp>
        <p:nvSpPr>
          <p:cNvPr id="8" name="Oval 13"/>
          <p:cNvSpPr>
            <a:spLocks noChangeArrowheads="1"/>
          </p:cNvSpPr>
          <p:nvPr/>
        </p:nvSpPr>
        <p:spPr bwMode="auto">
          <a:xfrm>
            <a:off x="609600" y="3756342"/>
            <a:ext cx="129785" cy="129858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Oval 14"/>
          <p:cNvSpPr>
            <a:spLocks noChangeArrowheads="1"/>
          </p:cNvSpPr>
          <p:nvPr/>
        </p:nvSpPr>
        <p:spPr bwMode="auto">
          <a:xfrm>
            <a:off x="1270935" y="2782404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Oval 15"/>
          <p:cNvSpPr>
            <a:spLocks noChangeArrowheads="1"/>
          </p:cNvSpPr>
          <p:nvPr/>
        </p:nvSpPr>
        <p:spPr bwMode="auto">
          <a:xfrm>
            <a:off x="1572972" y="3301838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Oval 16"/>
          <p:cNvSpPr>
            <a:spLocks noChangeArrowheads="1"/>
          </p:cNvSpPr>
          <p:nvPr/>
        </p:nvSpPr>
        <p:spPr bwMode="auto">
          <a:xfrm>
            <a:off x="1141150" y="3756342"/>
            <a:ext cx="129785" cy="129858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20"/>
          <p:cNvSpPr>
            <a:spLocks noChangeArrowheads="1"/>
          </p:cNvSpPr>
          <p:nvPr/>
        </p:nvSpPr>
        <p:spPr bwMode="auto">
          <a:xfrm>
            <a:off x="964270" y="3254065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Line 22"/>
          <p:cNvSpPr>
            <a:spLocks noChangeShapeType="1"/>
          </p:cNvSpPr>
          <p:nvPr/>
        </p:nvSpPr>
        <p:spPr bwMode="auto">
          <a:xfrm>
            <a:off x="1094055" y="3383923"/>
            <a:ext cx="111988" cy="3724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Line 23"/>
          <p:cNvSpPr>
            <a:spLocks noChangeShapeType="1"/>
          </p:cNvSpPr>
          <p:nvPr/>
        </p:nvSpPr>
        <p:spPr bwMode="auto">
          <a:xfrm flipV="1">
            <a:off x="674492" y="3383923"/>
            <a:ext cx="289778" cy="37241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24"/>
          <p:cNvSpPr>
            <a:spLocks noChangeShapeType="1"/>
          </p:cNvSpPr>
          <p:nvPr/>
        </p:nvSpPr>
        <p:spPr bwMode="auto">
          <a:xfrm flipH="1">
            <a:off x="1029162" y="2912262"/>
            <a:ext cx="306664" cy="3418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5"/>
          <p:cNvSpPr>
            <a:spLocks noChangeShapeType="1"/>
          </p:cNvSpPr>
          <p:nvPr/>
        </p:nvSpPr>
        <p:spPr bwMode="auto">
          <a:xfrm>
            <a:off x="1400720" y="2912261"/>
            <a:ext cx="237144" cy="38957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1223268" y="2383275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31" name="TextBox 30"/>
          <p:cNvSpPr txBox="1"/>
          <p:nvPr/>
        </p:nvSpPr>
        <p:spPr>
          <a:xfrm>
            <a:off x="690814" y="2909340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32" name="TextBox 31"/>
          <p:cNvSpPr txBox="1"/>
          <p:nvPr/>
        </p:nvSpPr>
        <p:spPr>
          <a:xfrm>
            <a:off x="1600200" y="2937675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33" name="TextBox 32"/>
          <p:cNvSpPr txBox="1"/>
          <p:nvPr/>
        </p:nvSpPr>
        <p:spPr>
          <a:xfrm>
            <a:off x="309096" y="3624590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34" name="TextBox 33"/>
          <p:cNvSpPr txBox="1"/>
          <p:nvPr/>
        </p:nvSpPr>
        <p:spPr>
          <a:xfrm>
            <a:off x="1237009" y="3595648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35" name="Oval 13"/>
          <p:cNvSpPr>
            <a:spLocks noChangeArrowheads="1"/>
          </p:cNvSpPr>
          <p:nvPr/>
        </p:nvSpPr>
        <p:spPr bwMode="auto">
          <a:xfrm>
            <a:off x="7700174" y="2744667"/>
            <a:ext cx="129785" cy="129858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4"/>
          <p:cNvSpPr>
            <a:spLocks noChangeArrowheads="1"/>
          </p:cNvSpPr>
          <p:nvPr/>
        </p:nvSpPr>
        <p:spPr bwMode="auto">
          <a:xfrm>
            <a:off x="8361509" y="1770729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5"/>
          <p:cNvSpPr>
            <a:spLocks noChangeArrowheads="1"/>
          </p:cNvSpPr>
          <p:nvPr/>
        </p:nvSpPr>
        <p:spPr bwMode="auto">
          <a:xfrm>
            <a:off x="8663546" y="2290163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Oval 20"/>
          <p:cNvSpPr>
            <a:spLocks noChangeArrowheads="1"/>
          </p:cNvSpPr>
          <p:nvPr/>
        </p:nvSpPr>
        <p:spPr bwMode="auto">
          <a:xfrm>
            <a:off x="8054844" y="2242390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" name="Line 23"/>
          <p:cNvSpPr>
            <a:spLocks noChangeShapeType="1"/>
          </p:cNvSpPr>
          <p:nvPr/>
        </p:nvSpPr>
        <p:spPr bwMode="auto">
          <a:xfrm flipV="1">
            <a:off x="7765066" y="2372248"/>
            <a:ext cx="289778" cy="37241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24"/>
          <p:cNvSpPr>
            <a:spLocks noChangeShapeType="1"/>
          </p:cNvSpPr>
          <p:nvPr/>
        </p:nvSpPr>
        <p:spPr bwMode="auto">
          <a:xfrm flipH="1">
            <a:off x="8119736" y="1900587"/>
            <a:ext cx="306664" cy="3418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25"/>
          <p:cNvSpPr>
            <a:spLocks noChangeShapeType="1"/>
          </p:cNvSpPr>
          <p:nvPr/>
        </p:nvSpPr>
        <p:spPr bwMode="auto">
          <a:xfrm>
            <a:off x="8491294" y="1900586"/>
            <a:ext cx="237144" cy="38957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8313842" y="1371600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45" name="TextBox 44"/>
          <p:cNvSpPr txBox="1"/>
          <p:nvPr/>
        </p:nvSpPr>
        <p:spPr>
          <a:xfrm>
            <a:off x="7781388" y="1897665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46" name="TextBox 45"/>
          <p:cNvSpPr txBox="1"/>
          <p:nvPr/>
        </p:nvSpPr>
        <p:spPr>
          <a:xfrm>
            <a:off x="8690774" y="1926000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47" name="TextBox 46"/>
          <p:cNvSpPr txBox="1"/>
          <p:nvPr/>
        </p:nvSpPr>
        <p:spPr>
          <a:xfrm>
            <a:off x="7399670" y="2612915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50" name="Oval 14"/>
          <p:cNvSpPr>
            <a:spLocks noChangeArrowheads="1"/>
          </p:cNvSpPr>
          <p:nvPr/>
        </p:nvSpPr>
        <p:spPr bwMode="auto">
          <a:xfrm>
            <a:off x="8285309" y="3194903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15"/>
          <p:cNvSpPr>
            <a:spLocks noChangeArrowheads="1"/>
          </p:cNvSpPr>
          <p:nvPr/>
        </p:nvSpPr>
        <p:spPr bwMode="auto">
          <a:xfrm>
            <a:off x="8587346" y="3714337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Oval 20"/>
          <p:cNvSpPr>
            <a:spLocks noChangeArrowheads="1"/>
          </p:cNvSpPr>
          <p:nvPr/>
        </p:nvSpPr>
        <p:spPr bwMode="auto">
          <a:xfrm>
            <a:off x="7978644" y="3666564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Line 24"/>
          <p:cNvSpPr>
            <a:spLocks noChangeShapeType="1"/>
          </p:cNvSpPr>
          <p:nvPr/>
        </p:nvSpPr>
        <p:spPr bwMode="auto">
          <a:xfrm flipH="1">
            <a:off x="8043536" y="3324761"/>
            <a:ext cx="306664" cy="3418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" name="Line 25"/>
          <p:cNvSpPr>
            <a:spLocks noChangeShapeType="1"/>
          </p:cNvSpPr>
          <p:nvPr/>
        </p:nvSpPr>
        <p:spPr bwMode="auto">
          <a:xfrm>
            <a:off x="8415094" y="3324760"/>
            <a:ext cx="237144" cy="38957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" name="TextBox 57"/>
          <p:cNvSpPr txBox="1"/>
          <p:nvPr/>
        </p:nvSpPr>
        <p:spPr>
          <a:xfrm>
            <a:off x="8237642" y="2795774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59" name="TextBox 58"/>
          <p:cNvSpPr txBox="1"/>
          <p:nvPr/>
        </p:nvSpPr>
        <p:spPr>
          <a:xfrm>
            <a:off x="7705188" y="3321839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60" name="TextBox 59"/>
          <p:cNvSpPr txBox="1"/>
          <p:nvPr/>
        </p:nvSpPr>
        <p:spPr>
          <a:xfrm>
            <a:off x="8614574" y="3350174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63" name="TextBox 62"/>
          <p:cNvSpPr txBox="1"/>
          <p:nvPr/>
        </p:nvSpPr>
        <p:spPr>
          <a:xfrm>
            <a:off x="3429000" y="2106276"/>
            <a:ext cx="37172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Patient 1, A</a:t>
            </a:r>
            <a:r>
              <a:rPr lang="en-US" sz="2800" dirty="0" smtClean="0"/>
              <a:t>1</a:t>
            </a:r>
            <a:r>
              <a:rPr lang="en-US" sz="3000" dirty="0" smtClean="0"/>
              <a:t> ={ </a:t>
            </a:r>
            <a:r>
              <a:rPr lang="en-US" sz="3000" dirty="0" err="1" smtClean="0"/>
              <a:t>r,a,b,c</a:t>
            </a:r>
            <a:r>
              <a:rPr lang="en-US" sz="3000" dirty="0" smtClean="0"/>
              <a:t>}</a:t>
            </a:r>
            <a:endParaRPr lang="en-US" sz="3000" dirty="0"/>
          </a:p>
        </p:txBody>
      </p:sp>
      <p:sp>
        <p:nvSpPr>
          <p:cNvPr id="64" name="TextBox 63"/>
          <p:cNvSpPr txBox="1"/>
          <p:nvPr/>
        </p:nvSpPr>
        <p:spPr>
          <a:xfrm>
            <a:off x="3296768" y="3154697"/>
            <a:ext cx="361306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Patient </a:t>
            </a:r>
            <a:r>
              <a:rPr lang="en-US" sz="3000" dirty="0" smtClean="0"/>
              <a:t>2, A</a:t>
            </a:r>
            <a:r>
              <a:rPr lang="en-US" sz="2800" dirty="0" smtClean="0"/>
              <a:t>2</a:t>
            </a:r>
            <a:r>
              <a:rPr lang="en-US" sz="3000" dirty="0" smtClean="0"/>
              <a:t> ={ </a:t>
            </a:r>
            <a:r>
              <a:rPr lang="en-US" sz="3000" dirty="0" err="1" smtClean="0"/>
              <a:t>r,a,b</a:t>
            </a:r>
            <a:r>
              <a:rPr lang="en-US" sz="3000" dirty="0" smtClean="0"/>
              <a:t>}</a:t>
            </a:r>
            <a:endParaRPr lang="en-US" sz="3000" dirty="0"/>
          </a:p>
        </p:txBody>
      </p:sp>
      <p:sp>
        <p:nvSpPr>
          <p:cNvPr id="65" name="TextBox 64"/>
          <p:cNvSpPr txBox="1"/>
          <p:nvPr/>
        </p:nvSpPr>
        <p:spPr>
          <a:xfrm>
            <a:off x="309096" y="1816297"/>
            <a:ext cx="181331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err="1" smtClean="0"/>
              <a:t>Onco</a:t>
            </a:r>
            <a:r>
              <a:rPr lang="en-US" sz="3000" dirty="0" smtClean="0"/>
              <a:t>-tree</a:t>
            </a:r>
            <a:endParaRPr lang="en-US" sz="3000" dirty="0"/>
          </a:p>
        </p:txBody>
      </p:sp>
      <p:sp>
        <p:nvSpPr>
          <p:cNvPr id="66" name="TextBox 65"/>
          <p:cNvSpPr txBox="1"/>
          <p:nvPr/>
        </p:nvSpPr>
        <p:spPr>
          <a:xfrm>
            <a:off x="3296768" y="4118868"/>
            <a:ext cx="456033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Patient </a:t>
            </a:r>
            <a:r>
              <a:rPr lang="en-US" sz="3000" dirty="0" smtClean="0"/>
              <a:t>3, A</a:t>
            </a:r>
            <a:r>
              <a:rPr lang="en-US" sz="2800" dirty="0" smtClean="0"/>
              <a:t>3</a:t>
            </a:r>
            <a:r>
              <a:rPr lang="en-US" sz="3000" dirty="0" smtClean="0"/>
              <a:t> ={ </a:t>
            </a:r>
            <a:r>
              <a:rPr lang="en-US" sz="3000" dirty="0" err="1" smtClean="0"/>
              <a:t>r,a,b,d</a:t>
            </a:r>
            <a:r>
              <a:rPr lang="en-US" sz="3000" dirty="0" smtClean="0"/>
              <a:t>}</a:t>
            </a:r>
            <a:endParaRPr lang="en-US" sz="3000" dirty="0"/>
          </a:p>
        </p:txBody>
      </p:sp>
      <p:sp>
        <p:nvSpPr>
          <p:cNvPr id="68" name="Oval 14"/>
          <p:cNvSpPr>
            <a:spLocks noChangeArrowheads="1"/>
          </p:cNvSpPr>
          <p:nvPr/>
        </p:nvSpPr>
        <p:spPr bwMode="auto">
          <a:xfrm>
            <a:off x="8256730" y="4186835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9" name="Oval 15"/>
          <p:cNvSpPr>
            <a:spLocks noChangeArrowheads="1"/>
          </p:cNvSpPr>
          <p:nvPr/>
        </p:nvSpPr>
        <p:spPr bwMode="auto">
          <a:xfrm>
            <a:off x="8558767" y="4706269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0" name="Oval 16"/>
          <p:cNvSpPr>
            <a:spLocks noChangeArrowheads="1"/>
          </p:cNvSpPr>
          <p:nvPr/>
        </p:nvSpPr>
        <p:spPr bwMode="auto">
          <a:xfrm>
            <a:off x="8126945" y="5160773"/>
            <a:ext cx="129785" cy="129858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" name="Oval 20"/>
          <p:cNvSpPr>
            <a:spLocks noChangeArrowheads="1"/>
          </p:cNvSpPr>
          <p:nvPr/>
        </p:nvSpPr>
        <p:spPr bwMode="auto">
          <a:xfrm>
            <a:off x="7950065" y="4658496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" name="Line 22"/>
          <p:cNvSpPr>
            <a:spLocks noChangeShapeType="1"/>
          </p:cNvSpPr>
          <p:nvPr/>
        </p:nvSpPr>
        <p:spPr bwMode="auto">
          <a:xfrm>
            <a:off x="8079850" y="4788354"/>
            <a:ext cx="111988" cy="3724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" name="Line 24"/>
          <p:cNvSpPr>
            <a:spLocks noChangeShapeType="1"/>
          </p:cNvSpPr>
          <p:nvPr/>
        </p:nvSpPr>
        <p:spPr bwMode="auto">
          <a:xfrm flipH="1">
            <a:off x="8014957" y="4316693"/>
            <a:ext cx="306664" cy="34180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5" name="Line 25"/>
          <p:cNvSpPr>
            <a:spLocks noChangeShapeType="1"/>
          </p:cNvSpPr>
          <p:nvPr/>
        </p:nvSpPr>
        <p:spPr bwMode="auto">
          <a:xfrm>
            <a:off x="8386515" y="4316692"/>
            <a:ext cx="237144" cy="38957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6" name="TextBox 75"/>
          <p:cNvSpPr txBox="1"/>
          <p:nvPr/>
        </p:nvSpPr>
        <p:spPr>
          <a:xfrm>
            <a:off x="8209063" y="3787706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77" name="TextBox 76"/>
          <p:cNvSpPr txBox="1"/>
          <p:nvPr/>
        </p:nvSpPr>
        <p:spPr>
          <a:xfrm>
            <a:off x="7676609" y="4313771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78" name="TextBox 77"/>
          <p:cNvSpPr txBox="1"/>
          <p:nvPr/>
        </p:nvSpPr>
        <p:spPr>
          <a:xfrm>
            <a:off x="8585995" y="434210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80" name="TextBox 79"/>
          <p:cNvSpPr txBox="1"/>
          <p:nvPr/>
        </p:nvSpPr>
        <p:spPr>
          <a:xfrm>
            <a:off x="8222804" y="5000079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81" name="Oval 13"/>
          <p:cNvSpPr>
            <a:spLocks noChangeArrowheads="1"/>
          </p:cNvSpPr>
          <p:nvPr/>
        </p:nvSpPr>
        <p:spPr bwMode="auto">
          <a:xfrm>
            <a:off x="4312574" y="5912618"/>
            <a:ext cx="129785" cy="129858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" name="Oval 14"/>
          <p:cNvSpPr>
            <a:spLocks noChangeArrowheads="1"/>
          </p:cNvSpPr>
          <p:nvPr/>
        </p:nvSpPr>
        <p:spPr bwMode="auto">
          <a:xfrm>
            <a:off x="4010538" y="5279421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3" name="Oval 15"/>
          <p:cNvSpPr>
            <a:spLocks noChangeArrowheads="1"/>
          </p:cNvSpPr>
          <p:nvPr/>
        </p:nvSpPr>
        <p:spPr bwMode="auto">
          <a:xfrm>
            <a:off x="3959083" y="5889942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6"/>
          <p:cNvSpPr>
            <a:spLocks noChangeArrowheads="1"/>
          </p:cNvSpPr>
          <p:nvPr/>
        </p:nvSpPr>
        <p:spPr bwMode="auto">
          <a:xfrm>
            <a:off x="4701348" y="5906730"/>
            <a:ext cx="129785" cy="129858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20"/>
          <p:cNvSpPr>
            <a:spLocks noChangeArrowheads="1"/>
          </p:cNvSpPr>
          <p:nvPr/>
        </p:nvSpPr>
        <p:spPr bwMode="auto">
          <a:xfrm>
            <a:off x="3600698" y="5867400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Line 22"/>
          <p:cNvSpPr>
            <a:spLocks noChangeShapeType="1"/>
          </p:cNvSpPr>
          <p:nvPr/>
        </p:nvSpPr>
        <p:spPr bwMode="auto">
          <a:xfrm>
            <a:off x="4146907" y="5344350"/>
            <a:ext cx="619334" cy="53343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" name="Line 23"/>
          <p:cNvSpPr>
            <a:spLocks noChangeShapeType="1"/>
          </p:cNvSpPr>
          <p:nvPr/>
        </p:nvSpPr>
        <p:spPr bwMode="auto">
          <a:xfrm flipV="1">
            <a:off x="4023975" y="5344350"/>
            <a:ext cx="51454" cy="5623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8" name="Line 24"/>
          <p:cNvSpPr>
            <a:spLocks noChangeShapeType="1"/>
          </p:cNvSpPr>
          <p:nvPr/>
        </p:nvSpPr>
        <p:spPr bwMode="auto">
          <a:xfrm flipH="1">
            <a:off x="3665590" y="5409279"/>
            <a:ext cx="344948" cy="454506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9" name="Line 25"/>
          <p:cNvSpPr>
            <a:spLocks noChangeShapeType="1"/>
          </p:cNvSpPr>
          <p:nvPr/>
        </p:nvSpPr>
        <p:spPr bwMode="auto">
          <a:xfrm>
            <a:off x="4140323" y="5409278"/>
            <a:ext cx="237143" cy="51943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0" name="TextBox 89"/>
          <p:cNvSpPr txBox="1"/>
          <p:nvPr/>
        </p:nvSpPr>
        <p:spPr>
          <a:xfrm>
            <a:off x="3962871" y="4880292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91" name="TextBox 90"/>
          <p:cNvSpPr txBox="1"/>
          <p:nvPr/>
        </p:nvSpPr>
        <p:spPr>
          <a:xfrm>
            <a:off x="3429000" y="5870136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92" name="TextBox 91"/>
          <p:cNvSpPr txBox="1"/>
          <p:nvPr/>
        </p:nvSpPr>
        <p:spPr>
          <a:xfrm>
            <a:off x="3822025" y="5900341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93" name="TextBox 92"/>
          <p:cNvSpPr txBox="1"/>
          <p:nvPr/>
        </p:nvSpPr>
        <p:spPr>
          <a:xfrm>
            <a:off x="4206586" y="5912618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94" name="TextBox 93"/>
          <p:cNvSpPr txBox="1"/>
          <p:nvPr/>
        </p:nvSpPr>
        <p:spPr>
          <a:xfrm>
            <a:off x="4766240" y="5870136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95" name="Oval 13"/>
          <p:cNvSpPr>
            <a:spLocks noChangeArrowheads="1"/>
          </p:cNvSpPr>
          <p:nvPr/>
        </p:nvSpPr>
        <p:spPr bwMode="auto">
          <a:xfrm>
            <a:off x="6082165" y="6390332"/>
            <a:ext cx="129785" cy="129858"/>
          </a:xfrm>
          <a:prstGeom prst="ellipse">
            <a:avLst/>
          </a:prstGeom>
          <a:solidFill>
            <a:srgbClr val="00FF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Oval 14"/>
          <p:cNvSpPr>
            <a:spLocks noChangeArrowheads="1"/>
          </p:cNvSpPr>
          <p:nvPr/>
        </p:nvSpPr>
        <p:spPr bwMode="auto">
          <a:xfrm>
            <a:off x="6435304" y="5064544"/>
            <a:ext cx="129785" cy="129858"/>
          </a:xfrm>
          <a:prstGeom prst="ellipse">
            <a:avLst/>
          </a:prstGeom>
          <a:solidFill>
            <a:srgbClr val="0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Oval 15"/>
          <p:cNvSpPr>
            <a:spLocks noChangeArrowheads="1"/>
          </p:cNvSpPr>
          <p:nvPr/>
        </p:nvSpPr>
        <p:spPr bwMode="auto">
          <a:xfrm>
            <a:off x="6423415" y="5486400"/>
            <a:ext cx="129785" cy="129858"/>
          </a:xfrm>
          <a:prstGeom prst="ellipse">
            <a:avLst/>
          </a:prstGeom>
          <a:solidFill>
            <a:srgbClr val="80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Oval 16"/>
          <p:cNvSpPr>
            <a:spLocks noChangeArrowheads="1"/>
          </p:cNvSpPr>
          <p:nvPr/>
        </p:nvSpPr>
        <p:spPr bwMode="auto">
          <a:xfrm>
            <a:off x="6613715" y="6390332"/>
            <a:ext cx="129785" cy="129858"/>
          </a:xfrm>
          <a:prstGeom prst="ellipse">
            <a:avLst/>
          </a:prstGeom>
          <a:solidFill>
            <a:srgbClr val="0066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20"/>
          <p:cNvSpPr>
            <a:spLocks noChangeArrowheads="1"/>
          </p:cNvSpPr>
          <p:nvPr/>
        </p:nvSpPr>
        <p:spPr bwMode="auto">
          <a:xfrm>
            <a:off x="6436835" y="5888055"/>
            <a:ext cx="129785" cy="129858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Line 22"/>
          <p:cNvSpPr>
            <a:spLocks noChangeShapeType="1"/>
          </p:cNvSpPr>
          <p:nvPr/>
        </p:nvSpPr>
        <p:spPr bwMode="auto">
          <a:xfrm>
            <a:off x="6566620" y="6017913"/>
            <a:ext cx="111988" cy="37242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1" name="Line 23"/>
          <p:cNvSpPr>
            <a:spLocks noChangeShapeType="1"/>
          </p:cNvSpPr>
          <p:nvPr/>
        </p:nvSpPr>
        <p:spPr bwMode="auto">
          <a:xfrm flipV="1">
            <a:off x="6147057" y="6017913"/>
            <a:ext cx="289778" cy="37241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" name="Line 25"/>
          <p:cNvSpPr>
            <a:spLocks noChangeShapeType="1"/>
          </p:cNvSpPr>
          <p:nvPr/>
        </p:nvSpPr>
        <p:spPr bwMode="auto">
          <a:xfrm>
            <a:off x="6506980" y="5194402"/>
            <a:ext cx="0" cy="29291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4" name="TextBox 103"/>
          <p:cNvSpPr txBox="1"/>
          <p:nvPr/>
        </p:nvSpPr>
        <p:spPr>
          <a:xfrm>
            <a:off x="6387637" y="4665415"/>
            <a:ext cx="3048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r</a:t>
            </a:r>
            <a:endParaRPr lang="en-US" sz="2800" dirty="0"/>
          </a:p>
        </p:txBody>
      </p:sp>
      <p:sp>
        <p:nvSpPr>
          <p:cNvPr id="105" name="TextBox 104"/>
          <p:cNvSpPr txBox="1"/>
          <p:nvPr/>
        </p:nvSpPr>
        <p:spPr>
          <a:xfrm>
            <a:off x="6561166" y="5636532"/>
            <a:ext cx="3609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</a:t>
            </a:r>
            <a:endParaRPr lang="en-US" sz="2800" dirty="0"/>
          </a:p>
        </p:txBody>
      </p:sp>
      <p:sp>
        <p:nvSpPr>
          <p:cNvPr id="106" name="TextBox 105"/>
          <p:cNvSpPr txBox="1"/>
          <p:nvPr/>
        </p:nvSpPr>
        <p:spPr>
          <a:xfrm>
            <a:off x="6613715" y="5225702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b</a:t>
            </a:r>
            <a:endParaRPr lang="en-US" sz="2800" dirty="0"/>
          </a:p>
        </p:txBody>
      </p:sp>
      <p:sp>
        <p:nvSpPr>
          <p:cNvPr id="107" name="TextBox 106"/>
          <p:cNvSpPr txBox="1"/>
          <p:nvPr/>
        </p:nvSpPr>
        <p:spPr>
          <a:xfrm>
            <a:off x="5781661" y="6258580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c</a:t>
            </a:r>
            <a:endParaRPr lang="en-US" sz="2800" dirty="0"/>
          </a:p>
        </p:txBody>
      </p:sp>
      <p:sp>
        <p:nvSpPr>
          <p:cNvPr id="108" name="TextBox 107"/>
          <p:cNvSpPr txBox="1"/>
          <p:nvPr/>
        </p:nvSpPr>
        <p:spPr>
          <a:xfrm>
            <a:off x="6709574" y="6229638"/>
            <a:ext cx="3770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d</a:t>
            </a:r>
            <a:endParaRPr lang="en-US" sz="2800" dirty="0"/>
          </a:p>
        </p:txBody>
      </p:sp>
      <p:sp>
        <p:nvSpPr>
          <p:cNvPr id="109" name="Line 25"/>
          <p:cNvSpPr>
            <a:spLocks noChangeShapeType="1"/>
          </p:cNvSpPr>
          <p:nvPr/>
        </p:nvSpPr>
        <p:spPr bwMode="auto">
          <a:xfrm flipH="1">
            <a:off x="6486539" y="5647012"/>
            <a:ext cx="20441" cy="28170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0" name="TextBox 109"/>
          <p:cNvSpPr txBox="1"/>
          <p:nvPr/>
        </p:nvSpPr>
        <p:spPr>
          <a:xfrm>
            <a:off x="187682" y="5225702"/>
            <a:ext cx="456033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 smtClean="0"/>
              <a:t>Also, consistent with </a:t>
            </a:r>
          </a:p>
          <a:p>
            <a:r>
              <a:rPr lang="en-US" sz="3000" dirty="0" smtClean="0"/>
              <a:t>{A</a:t>
            </a:r>
            <a:r>
              <a:rPr lang="en-US" sz="2800" dirty="0" smtClean="0"/>
              <a:t>1,</a:t>
            </a:r>
            <a:r>
              <a:rPr lang="en-US" sz="3000" dirty="0"/>
              <a:t> </a:t>
            </a:r>
            <a:r>
              <a:rPr lang="en-US" sz="3000" dirty="0" smtClean="0"/>
              <a:t>A</a:t>
            </a:r>
            <a:r>
              <a:rPr lang="en-US" sz="2800" dirty="0" smtClean="0"/>
              <a:t>2,</a:t>
            </a:r>
            <a:r>
              <a:rPr lang="en-US" sz="3000" dirty="0"/>
              <a:t> </a:t>
            </a:r>
            <a:r>
              <a:rPr lang="en-US" sz="3000" dirty="0" smtClean="0"/>
              <a:t>A</a:t>
            </a:r>
            <a:r>
              <a:rPr lang="en-US" sz="2800" dirty="0" smtClean="0"/>
              <a:t>3</a:t>
            </a:r>
            <a:r>
              <a:rPr lang="en-US" sz="3000" dirty="0" smtClean="0"/>
              <a:t>}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3911769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/>
      <p:bldP spid="91" grpId="0"/>
      <p:bldP spid="92" grpId="0"/>
      <p:bldP spid="93" grpId="0"/>
      <p:bldP spid="94" grpId="0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3" grpId="0" animBg="1"/>
      <p:bldP spid="104" grpId="0"/>
      <p:bldP spid="105" grpId="0"/>
      <p:bldP spid="106" grpId="0"/>
      <p:bldP spid="107" grpId="0"/>
      <p:bldP spid="108" grpId="0"/>
      <p:bldP spid="109" grpId="0" animBg="1"/>
      <p:bldP spid="1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Oncogenetic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Theorem</a:t>
            </a:r>
          </a:p>
          <a:p>
            <a:pPr lvl="1"/>
            <a:r>
              <a:rPr lang="en-US" dirty="0" smtClean="0"/>
              <a:t>The necessary and sufficient conditions to reconstruct T from F are the following:</a:t>
            </a:r>
          </a:p>
          <a:p>
            <a:pPr lvl="2"/>
            <a:r>
              <a:rPr lang="en-US" dirty="0" err="1" smtClean="0"/>
              <a:t>x,y</a:t>
            </a:r>
            <a:r>
              <a:rPr lang="en-US" dirty="0" smtClean="0"/>
              <a:t> such that (</a:t>
            </a:r>
            <a:r>
              <a:rPr lang="en-US" dirty="0" err="1" smtClean="0"/>
              <a:t>x,y</a:t>
            </a:r>
            <a:r>
              <a:rPr lang="en-US" dirty="0" smtClean="0"/>
              <a:t>) is an edge, there exists a set in the family that contains x but not y.</a:t>
            </a:r>
          </a:p>
          <a:p>
            <a:pPr lvl="2"/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2400" y="4317332"/>
            <a:ext cx="3962400" cy="2189747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31931" y="4760305"/>
            <a:ext cx="1656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necessity</a:t>
            </a:r>
          </a:p>
        </p:txBody>
      </p:sp>
    </p:spTree>
    <p:extLst>
      <p:ext uri="{BB962C8B-B14F-4D97-AF65-F5344CB8AC3E}">
        <p14:creationId xmlns:p14="http://schemas.microsoft.com/office/powerpoint/2010/main" val="1968266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Oncogenetic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r>
              <a:rPr lang="en-US" sz="2800" dirty="0" smtClean="0"/>
              <a:t>If x is not a </a:t>
            </a:r>
            <a:r>
              <a:rPr lang="en-US" sz="2800" dirty="0" err="1" smtClean="0"/>
              <a:t>descedant</a:t>
            </a:r>
            <a:r>
              <a:rPr lang="en-US" sz="2800" dirty="0" smtClean="0"/>
              <a:t> of y and vice versa then there exist two sets </a:t>
            </a:r>
            <a:r>
              <a:rPr lang="en-US" sz="2800" dirty="0" err="1" smtClean="0"/>
              <a:t>A</a:t>
            </a:r>
            <a:r>
              <a:rPr lang="en-US" dirty="0" err="1" smtClean="0"/>
              <a:t>i</a:t>
            </a:r>
            <a:r>
              <a:rPr lang="en-US" sz="2800" dirty="0" err="1" smtClean="0"/>
              <a:t>,A</a:t>
            </a:r>
            <a:r>
              <a:rPr lang="en-US" dirty="0" err="1" smtClean="0"/>
              <a:t>j</a:t>
            </a:r>
            <a:r>
              <a:rPr lang="en-US" dirty="0" smtClean="0"/>
              <a:t> </a:t>
            </a:r>
            <a:r>
              <a:rPr lang="en-US" sz="2800" dirty="0" smtClean="0"/>
              <a:t>such that </a:t>
            </a:r>
          </a:p>
          <a:p>
            <a:pPr lvl="3"/>
            <a:r>
              <a:rPr lang="en-US" sz="2600" dirty="0" smtClean="0"/>
              <a:t>x is in A</a:t>
            </a:r>
            <a:r>
              <a:rPr lang="en-US" dirty="0" smtClean="0"/>
              <a:t>i</a:t>
            </a:r>
            <a:r>
              <a:rPr lang="en-US" sz="2600" dirty="0" smtClean="0"/>
              <a:t> but not in </a:t>
            </a:r>
            <a:r>
              <a:rPr lang="en-US" sz="2600" dirty="0" err="1" smtClean="0"/>
              <a:t>A</a:t>
            </a:r>
            <a:r>
              <a:rPr lang="en-US" dirty="0" err="1" smtClean="0"/>
              <a:t>j</a:t>
            </a:r>
            <a:endParaRPr lang="en-US" dirty="0" smtClean="0"/>
          </a:p>
          <a:p>
            <a:pPr lvl="3"/>
            <a:r>
              <a:rPr lang="en-US" sz="2600" dirty="0" smtClean="0"/>
              <a:t>y </a:t>
            </a:r>
            <a:r>
              <a:rPr lang="en-US" sz="2600" dirty="0"/>
              <a:t>is in </a:t>
            </a:r>
            <a:r>
              <a:rPr lang="en-US" sz="2600" dirty="0" err="1" smtClean="0"/>
              <a:t>A</a:t>
            </a:r>
            <a:r>
              <a:rPr lang="en-US" dirty="0" err="1" smtClean="0"/>
              <a:t>j</a:t>
            </a:r>
            <a:r>
              <a:rPr lang="en-US" sz="2600" dirty="0" smtClean="0"/>
              <a:t> </a:t>
            </a:r>
            <a:r>
              <a:rPr lang="en-US" sz="2600" dirty="0"/>
              <a:t>but not in </a:t>
            </a:r>
            <a:r>
              <a:rPr lang="en-US" sz="2600" dirty="0" smtClean="0"/>
              <a:t>A</a:t>
            </a:r>
            <a:r>
              <a:rPr lang="en-US" dirty="0" smtClean="0"/>
              <a:t>i</a:t>
            </a:r>
            <a:endParaRPr lang="en-US" dirty="0"/>
          </a:p>
          <a:p>
            <a:pPr lvl="3"/>
            <a:endParaRPr lang="en-US" sz="2600" dirty="0" smtClean="0"/>
          </a:p>
          <a:p>
            <a:pPr lvl="2"/>
            <a:endParaRPr lang="en-US" dirty="0" smtClean="0"/>
          </a:p>
          <a:p>
            <a:pPr marL="118872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3503005"/>
            <a:ext cx="3185160" cy="2514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2131931" y="4760305"/>
            <a:ext cx="165622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necessity</a:t>
            </a:r>
          </a:p>
        </p:txBody>
      </p:sp>
    </p:spTree>
    <p:extLst>
      <p:ext uri="{BB962C8B-B14F-4D97-AF65-F5344CB8AC3E}">
        <p14:creationId xmlns:p14="http://schemas.microsoft.com/office/powerpoint/2010/main" val="3816541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Oncogenetic</a:t>
            </a:r>
            <a:r>
              <a:rPr lang="en-US" dirty="0" smtClean="0"/>
              <a:t> trees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It turns out that the necessary conditions are sufficient (constructive proof)</a:t>
            </a:r>
          </a:p>
          <a:p>
            <a:pPr marL="118872" indent="0">
              <a:buNone/>
            </a:pPr>
            <a:endParaRPr lang="en-US" dirty="0"/>
          </a:p>
          <a:p>
            <a:r>
              <a:rPr lang="en-US" dirty="0" smtClean="0"/>
              <a:t>Allows us to force an </a:t>
            </a:r>
            <a:r>
              <a:rPr lang="en-US" dirty="0" err="1" smtClean="0"/>
              <a:t>oncogenetic</a:t>
            </a:r>
            <a:r>
              <a:rPr lang="en-US" dirty="0" smtClean="0"/>
              <a:t> tree to capture certain aspects of  </a:t>
            </a:r>
            <a:r>
              <a:rPr lang="en-US" dirty="0" err="1" smtClean="0"/>
              <a:t>intratumor</a:t>
            </a:r>
            <a:r>
              <a:rPr lang="en-US" dirty="0" smtClean="0"/>
              <a:t> heterogeneity dynamics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3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Contributions III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evaluate our method on real FISH data where we show findings consistent with cancer literature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Here, we show results for a breast cancer dataset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629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ground truth, but</a:t>
            </a:r>
          </a:p>
          <a:p>
            <a:pPr lvl="1"/>
            <a:r>
              <a:rPr lang="en-US" dirty="0" smtClean="0"/>
              <a:t>concurrent loss of </a:t>
            </a:r>
            <a:r>
              <a:rPr lang="en-US" i="1" dirty="0" smtClean="0"/>
              <a:t>cdh1 </a:t>
            </a:r>
            <a:r>
              <a:rPr lang="en-US" dirty="0" smtClean="0"/>
              <a:t>function and </a:t>
            </a:r>
            <a:r>
              <a:rPr lang="en-US" i="1" dirty="0" smtClean="0"/>
              <a:t>p53 </a:t>
            </a:r>
            <a:r>
              <a:rPr lang="en-US" dirty="0" smtClean="0"/>
              <a:t>inactivation play a key role in breast cancer evolution</a:t>
            </a:r>
          </a:p>
          <a:p>
            <a:pPr lvl="1"/>
            <a:r>
              <a:rPr lang="en-US" dirty="0" smtClean="0"/>
              <a:t>subsequent changes in </a:t>
            </a:r>
            <a:r>
              <a:rPr lang="en-US" i="1" dirty="0" smtClean="0"/>
              <a:t>ccnd1, </a:t>
            </a:r>
            <a:r>
              <a:rPr lang="en-US" i="1" dirty="0" err="1" smtClean="0"/>
              <a:t>myc</a:t>
            </a:r>
            <a:r>
              <a:rPr lang="en-US" i="1" dirty="0" smtClean="0"/>
              <a:t>, znf217 </a:t>
            </a:r>
            <a:r>
              <a:rPr lang="en-US" dirty="0" smtClean="0"/>
              <a:t>according to our tree are consistent with </a:t>
            </a:r>
            <a:r>
              <a:rPr lang="en-US" dirty="0" err="1" smtClean="0"/>
              <a:t>oncogenetic</a:t>
            </a:r>
            <a:r>
              <a:rPr lang="en-US" dirty="0" smtClean="0"/>
              <a:t> literature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27</a:t>
            </a:fld>
            <a:endParaRPr lang="en-US"/>
          </a:p>
        </p:txBody>
      </p:sp>
      <p:pic>
        <p:nvPicPr>
          <p:cNvPr id="6" name="Content Placeholder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469567"/>
            <a:ext cx="1713121" cy="1825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518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exists a lot of interest in understanding intra-tumor heterogeneity </a:t>
            </a:r>
          </a:p>
          <a:p>
            <a:pPr lvl="1"/>
            <a:r>
              <a:rPr lang="en-US" dirty="0" err="1" smtClean="0"/>
              <a:t>Releasement</a:t>
            </a:r>
            <a:r>
              <a:rPr lang="en-US" dirty="0" smtClean="0"/>
              <a:t> of FISH data that assess it directly  can </a:t>
            </a:r>
            <a:r>
              <a:rPr lang="en-US" dirty="0"/>
              <a:t> </a:t>
            </a:r>
            <a:r>
              <a:rPr lang="en-US" dirty="0" smtClean="0"/>
              <a:t>promote this understanding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Concerning our work:</a:t>
            </a:r>
          </a:p>
          <a:p>
            <a:pPr lvl="1"/>
            <a:r>
              <a:rPr lang="en-US" dirty="0" smtClean="0"/>
              <a:t>Better algorithms for fitting the model</a:t>
            </a:r>
          </a:p>
          <a:p>
            <a:pPr lvl="1"/>
            <a:r>
              <a:rPr lang="en-US" dirty="0" smtClean="0"/>
              <a:t>Allow higher-order interactions but use additional penalty (e.g., AIC)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404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… concerning </a:t>
            </a:r>
            <a:r>
              <a:rPr lang="en-US" dirty="0"/>
              <a:t>our work</a:t>
            </a:r>
            <a:endParaRPr lang="en-US" dirty="0" smtClean="0"/>
          </a:p>
          <a:p>
            <a:pPr lvl="1"/>
            <a:r>
              <a:rPr lang="en-US" dirty="0" smtClean="0"/>
              <a:t>Other choices of inter-tumor methods </a:t>
            </a:r>
          </a:p>
          <a:p>
            <a:pPr lvl="1"/>
            <a:r>
              <a:rPr lang="en-US" dirty="0" smtClean="0"/>
              <a:t>Tumor classification applications</a:t>
            </a:r>
          </a:p>
          <a:p>
            <a:pPr lvl="1"/>
            <a:r>
              <a:rPr lang="en-US" dirty="0" smtClean="0"/>
              <a:t>Consensus FISH trees </a:t>
            </a:r>
          </a:p>
          <a:p>
            <a:pPr lvl="1"/>
            <a:r>
              <a:rPr lang="en-US" dirty="0" smtClean="0"/>
              <a:t>Allow more mechanisms in copy number changes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Understand better the connection between our work and </a:t>
            </a:r>
            <a:r>
              <a:rPr lang="en-US" dirty="0" err="1" smtClean="0"/>
              <a:t>Chowdhury</a:t>
            </a:r>
            <a:r>
              <a:rPr lang="en-US" dirty="0" smtClean="0"/>
              <a:t> et al.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452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Tumor heterogeneity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Inverse problem approach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High-throughput DNA sequencing data by </a:t>
            </a:r>
            <a:br>
              <a:rPr lang="en-US" dirty="0" smtClean="0"/>
            </a:br>
            <a:r>
              <a:rPr lang="en-US" i="1" dirty="0" err="1" smtClean="0"/>
              <a:t>Oesper</a:t>
            </a:r>
            <a:r>
              <a:rPr lang="en-US" i="1" dirty="0" smtClean="0"/>
              <a:t>, </a:t>
            </a:r>
            <a:r>
              <a:rPr lang="en-US" i="1" dirty="0" err="1" smtClean="0"/>
              <a:t>Mahmoody</a:t>
            </a:r>
            <a:r>
              <a:rPr lang="en-US" i="1" dirty="0" smtClean="0"/>
              <a:t>, Raphael </a:t>
            </a:r>
            <a:br>
              <a:rPr lang="en-US" i="1" dirty="0" smtClean="0"/>
            </a:br>
            <a:r>
              <a:rPr lang="en-US" i="1" dirty="0" smtClean="0"/>
              <a:t>(Genome Biology 2013)</a:t>
            </a:r>
            <a:br>
              <a:rPr lang="en-US" i="1" dirty="0" smtClean="0"/>
            </a:br>
            <a:endParaRPr lang="en-US" dirty="0"/>
          </a:p>
          <a:p>
            <a:pPr lvl="1"/>
            <a:r>
              <a:rPr lang="en-US" dirty="0" smtClean="0"/>
              <a:t>SNP array data by Van Loo et al. (PNAS 2010), Carter et al. (Nature Biotechnology 2012)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66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828800"/>
            <a:ext cx="1865520" cy="220980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30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752600"/>
            <a:ext cx="2667000" cy="22860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85800" y="4106587"/>
            <a:ext cx="2786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Russell Schwartz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314865" y="4106587"/>
            <a:ext cx="30596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/>
              <a:t>Alejandro </a:t>
            </a:r>
            <a:r>
              <a:rPr lang="en-US" sz="2800" b="1" dirty="0" err="1"/>
              <a:t>Schäffer</a:t>
            </a:r>
            <a:endParaRPr lang="en-US" sz="2800" b="1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81894" y="5101849"/>
            <a:ext cx="1143000" cy="1143000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297716" y="5150197"/>
            <a:ext cx="215366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b="1" dirty="0" smtClean="0"/>
              <a:t>NSF </a:t>
            </a:r>
            <a:r>
              <a:rPr lang="es-ES" sz="2800" b="1" dirty="0" err="1" smtClean="0"/>
              <a:t>Grant</a:t>
            </a:r>
            <a:endParaRPr lang="es-ES" sz="2800" b="1" dirty="0" smtClean="0"/>
          </a:p>
          <a:p>
            <a:r>
              <a:rPr lang="es-ES" sz="2800" b="1" dirty="0" smtClean="0"/>
              <a:t>CCF-1013110</a:t>
            </a:r>
            <a:endParaRPr lang="en-US" sz="2800" b="1" dirty="0" smtClean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533" y="4953000"/>
            <a:ext cx="1440698" cy="14406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5670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756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43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551" y="1676401"/>
            <a:ext cx="8463249" cy="4693256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32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Experimental results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523999"/>
            <a:ext cx="2743200" cy="5056647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34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0" y="1524000"/>
            <a:ext cx="655980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Generated with code available at </a:t>
            </a:r>
          </a:p>
          <a:p>
            <a:r>
              <a:rPr lang="en-US" sz="3000" dirty="0">
                <a:hlinkClick r:id="rId3"/>
              </a:rPr>
              <a:t>ftp://ftp.ncbi.nlm.nih.gov/pub/FISHtrees</a:t>
            </a:r>
            <a:endParaRPr lang="en-US" sz="3000" dirty="0"/>
          </a:p>
          <a:p>
            <a:endParaRPr lang="en-US" sz="3000" dirty="0" smtClean="0"/>
          </a:p>
        </p:txBody>
      </p:sp>
    </p:spTree>
    <p:extLst>
      <p:ext uri="{BB962C8B-B14F-4D97-AF65-F5344CB8AC3E}">
        <p14:creationId xmlns:p14="http://schemas.microsoft.com/office/powerpoint/2010/main" val="61065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Tumor heterogeneity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pPr marL="118872" indent="0">
              <a:buNone/>
            </a:pPr>
            <a:r>
              <a:rPr lang="en-US" sz="4000" b="1" i="1" dirty="0" smtClean="0"/>
              <a:t>FISH data, </a:t>
            </a:r>
          </a:p>
          <a:p>
            <a:pPr marL="118872" indent="0">
              <a:buNone/>
            </a:pPr>
            <a:r>
              <a:rPr lang="en-US" sz="4000" b="1" i="1" dirty="0" smtClean="0"/>
              <a:t>direct </a:t>
            </a:r>
          </a:p>
          <a:p>
            <a:pPr marL="118872" indent="0">
              <a:buNone/>
            </a:pPr>
            <a:r>
              <a:rPr lang="en-US" sz="4000" b="1" i="1" dirty="0" smtClean="0"/>
              <a:t>assessment </a:t>
            </a:r>
            <a:endParaRPr lang="en-US" sz="4000" b="1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4</a:t>
            </a:fld>
            <a:endParaRPr lang="en-US"/>
          </a:p>
        </p:txBody>
      </p:sp>
      <p:sp>
        <p:nvSpPr>
          <p:cNvPr id="66" name="Oval 65"/>
          <p:cNvSpPr/>
          <p:nvPr/>
        </p:nvSpPr>
        <p:spPr>
          <a:xfrm>
            <a:off x="6763195" y="4265016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7" name="Straight Arrow Connector 66"/>
          <p:cNvCxnSpPr/>
          <p:nvPr/>
        </p:nvCxnSpPr>
        <p:spPr>
          <a:xfrm>
            <a:off x="4189448" y="6279766"/>
            <a:ext cx="3200400" cy="0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flipV="1">
            <a:off x="4189448" y="3150448"/>
            <a:ext cx="0" cy="3129318"/>
          </a:xfrm>
          <a:prstGeom prst="straightConnector1">
            <a:avLst/>
          </a:prstGeom>
          <a:ln w="317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 flipV="1">
            <a:off x="5075988" y="3356870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 flipV="1">
            <a:off x="6018248" y="3356870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V="1">
            <a:off x="6915595" y="3356870"/>
            <a:ext cx="0" cy="2922896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/>
          <p:nvPr/>
        </p:nvCxnSpPr>
        <p:spPr>
          <a:xfrm>
            <a:off x="4189448" y="5365366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>
            <a:off x="4189448" y="4415710"/>
            <a:ext cx="2895600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>
            <a:off x="4172395" y="3581400"/>
            <a:ext cx="2912653" cy="0"/>
          </a:xfrm>
          <a:prstGeom prst="straightConnector1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Oval 74"/>
          <p:cNvSpPr/>
          <p:nvPr/>
        </p:nvSpPr>
        <p:spPr>
          <a:xfrm>
            <a:off x="5860171" y="4263310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6" name="Oval 75"/>
          <p:cNvSpPr/>
          <p:nvPr/>
        </p:nvSpPr>
        <p:spPr>
          <a:xfrm>
            <a:off x="5877808" y="5212966"/>
            <a:ext cx="304800" cy="30480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7" name="Oval 76"/>
          <p:cNvSpPr/>
          <p:nvPr/>
        </p:nvSpPr>
        <p:spPr>
          <a:xfrm>
            <a:off x="4923588" y="5210121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8" name="TextBox 77"/>
          <p:cNvSpPr txBox="1"/>
          <p:nvPr/>
        </p:nvSpPr>
        <p:spPr>
          <a:xfrm>
            <a:off x="7343224" y="5954368"/>
            <a:ext cx="12923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Gene 1</a:t>
            </a:r>
            <a:endParaRPr lang="en-US" sz="3000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3273533" y="2616262"/>
            <a:ext cx="129234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i="1" dirty="0" smtClean="0"/>
              <a:t>Gene </a:t>
            </a:r>
            <a:r>
              <a:rPr lang="en-US" sz="3000" i="1" dirty="0"/>
              <a:t>2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4903475" y="6261907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81" name="TextBox 80"/>
          <p:cNvSpPr txBox="1"/>
          <p:nvPr/>
        </p:nvSpPr>
        <p:spPr>
          <a:xfrm>
            <a:off x="5836080" y="6231366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82" name="TextBox 81"/>
          <p:cNvSpPr txBox="1"/>
          <p:nvPr/>
        </p:nvSpPr>
        <p:spPr>
          <a:xfrm>
            <a:off x="6716057" y="6231367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83" name="TextBox 82"/>
          <p:cNvSpPr txBox="1"/>
          <p:nvPr/>
        </p:nvSpPr>
        <p:spPr>
          <a:xfrm>
            <a:off x="3995904" y="6293241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84" name="TextBox 83"/>
          <p:cNvSpPr txBox="1"/>
          <p:nvPr/>
        </p:nvSpPr>
        <p:spPr>
          <a:xfrm>
            <a:off x="3743213" y="6015910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0</a:t>
            </a:r>
            <a:endParaRPr lang="en-US" sz="2600" dirty="0"/>
          </a:p>
        </p:txBody>
      </p:sp>
      <p:sp>
        <p:nvSpPr>
          <p:cNvPr id="85" name="TextBox 84"/>
          <p:cNvSpPr txBox="1"/>
          <p:nvPr/>
        </p:nvSpPr>
        <p:spPr>
          <a:xfrm>
            <a:off x="3715195" y="5060566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1</a:t>
            </a:r>
            <a:endParaRPr lang="en-US" sz="2600" dirty="0"/>
          </a:p>
        </p:txBody>
      </p:sp>
      <p:sp>
        <p:nvSpPr>
          <p:cNvPr id="86" name="TextBox 85"/>
          <p:cNvSpPr txBox="1"/>
          <p:nvPr/>
        </p:nvSpPr>
        <p:spPr>
          <a:xfrm>
            <a:off x="3715195" y="4171194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2</a:t>
            </a:r>
            <a:endParaRPr lang="en-US" sz="2600" dirty="0"/>
          </a:p>
        </p:txBody>
      </p:sp>
      <p:sp>
        <p:nvSpPr>
          <p:cNvPr id="87" name="TextBox 86"/>
          <p:cNvSpPr txBox="1"/>
          <p:nvPr/>
        </p:nvSpPr>
        <p:spPr>
          <a:xfrm>
            <a:off x="3715195" y="3294331"/>
            <a:ext cx="352982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3</a:t>
            </a:r>
            <a:endParaRPr lang="en-US" sz="2600" dirty="0"/>
          </a:p>
        </p:txBody>
      </p:sp>
      <p:sp>
        <p:nvSpPr>
          <p:cNvPr id="96" name="Oval 95"/>
          <p:cNvSpPr/>
          <p:nvPr/>
        </p:nvSpPr>
        <p:spPr>
          <a:xfrm>
            <a:off x="1538220" y="1420422"/>
            <a:ext cx="1600200" cy="1600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cmpd="tri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Oval 96"/>
          <p:cNvSpPr/>
          <p:nvPr/>
        </p:nvSpPr>
        <p:spPr>
          <a:xfrm>
            <a:off x="2398028" y="1523918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8" name="Oval 97"/>
          <p:cNvSpPr/>
          <p:nvPr/>
        </p:nvSpPr>
        <p:spPr>
          <a:xfrm>
            <a:off x="1932868" y="155917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9" name="Oval 98"/>
          <p:cNvSpPr/>
          <p:nvPr/>
        </p:nvSpPr>
        <p:spPr>
          <a:xfrm>
            <a:off x="1653087" y="2347901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0" name="Oval 99"/>
          <p:cNvSpPr/>
          <p:nvPr/>
        </p:nvSpPr>
        <p:spPr>
          <a:xfrm>
            <a:off x="2196724" y="2661800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Oval 100"/>
          <p:cNvSpPr/>
          <p:nvPr/>
        </p:nvSpPr>
        <p:spPr>
          <a:xfrm>
            <a:off x="1995420" y="194301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Oval 101"/>
          <p:cNvSpPr/>
          <p:nvPr/>
        </p:nvSpPr>
        <p:spPr>
          <a:xfrm>
            <a:off x="2692595" y="1920272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Oval 102"/>
          <p:cNvSpPr/>
          <p:nvPr/>
        </p:nvSpPr>
        <p:spPr>
          <a:xfrm>
            <a:off x="2722164" y="232117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" name="Oval 103"/>
          <p:cNvSpPr/>
          <p:nvPr/>
        </p:nvSpPr>
        <p:spPr>
          <a:xfrm>
            <a:off x="1623519" y="194301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Oval 104"/>
          <p:cNvSpPr/>
          <p:nvPr/>
        </p:nvSpPr>
        <p:spPr>
          <a:xfrm>
            <a:off x="2338320" y="194301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Oval 105"/>
          <p:cNvSpPr/>
          <p:nvPr/>
        </p:nvSpPr>
        <p:spPr>
          <a:xfrm>
            <a:off x="2024988" y="232970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07" name="Oval 106"/>
          <p:cNvSpPr/>
          <p:nvPr/>
        </p:nvSpPr>
        <p:spPr>
          <a:xfrm>
            <a:off x="2370732" y="232117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8" name="Oval 107"/>
          <p:cNvSpPr/>
          <p:nvPr/>
        </p:nvSpPr>
        <p:spPr>
          <a:xfrm>
            <a:off x="4283692" y="1461366"/>
            <a:ext cx="1600200" cy="1600200"/>
          </a:xfrm>
          <a:prstGeom prst="ellipse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9" name="Oval 108"/>
          <p:cNvSpPr/>
          <p:nvPr/>
        </p:nvSpPr>
        <p:spPr>
          <a:xfrm>
            <a:off x="5143500" y="1564862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0" name="Oval 109"/>
          <p:cNvSpPr/>
          <p:nvPr/>
        </p:nvSpPr>
        <p:spPr>
          <a:xfrm>
            <a:off x="4678340" y="1600118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Oval 110"/>
          <p:cNvSpPr/>
          <p:nvPr/>
        </p:nvSpPr>
        <p:spPr>
          <a:xfrm>
            <a:off x="4942196" y="270274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2" name="Oval 111"/>
          <p:cNvSpPr/>
          <p:nvPr/>
        </p:nvSpPr>
        <p:spPr>
          <a:xfrm>
            <a:off x="5438067" y="1961216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Oval 112"/>
          <p:cNvSpPr/>
          <p:nvPr/>
        </p:nvSpPr>
        <p:spPr>
          <a:xfrm>
            <a:off x="5467636" y="2362118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4" name="Oval 113"/>
          <p:cNvSpPr/>
          <p:nvPr/>
        </p:nvSpPr>
        <p:spPr>
          <a:xfrm>
            <a:off x="4368991" y="1983960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5" name="Oval 114"/>
          <p:cNvSpPr/>
          <p:nvPr/>
        </p:nvSpPr>
        <p:spPr>
          <a:xfrm>
            <a:off x="5083792" y="1983960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6" name="Oval 115"/>
          <p:cNvSpPr/>
          <p:nvPr/>
        </p:nvSpPr>
        <p:spPr>
          <a:xfrm>
            <a:off x="4770460" y="2370648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17" name="Oval 116"/>
          <p:cNvSpPr/>
          <p:nvPr/>
        </p:nvSpPr>
        <p:spPr>
          <a:xfrm>
            <a:off x="4760223" y="198396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8" name="Oval 117"/>
          <p:cNvSpPr/>
          <p:nvPr/>
        </p:nvSpPr>
        <p:spPr>
          <a:xfrm>
            <a:off x="5125302" y="2377472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9" name="Oval 118"/>
          <p:cNvSpPr/>
          <p:nvPr/>
        </p:nvSpPr>
        <p:spPr>
          <a:xfrm>
            <a:off x="7048500" y="1452278"/>
            <a:ext cx="1600200" cy="16002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0" name="Oval 119"/>
          <p:cNvSpPr/>
          <p:nvPr/>
        </p:nvSpPr>
        <p:spPr>
          <a:xfrm>
            <a:off x="7908308" y="1555774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1" name="Oval 120"/>
          <p:cNvSpPr/>
          <p:nvPr/>
        </p:nvSpPr>
        <p:spPr>
          <a:xfrm>
            <a:off x="7443148" y="1591030"/>
            <a:ext cx="304800" cy="30480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Oval 121"/>
          <p:cNvSpPr/>
          <p:nvPr/>
        </p:nvSpPr>
        <p:spPr>
          <a:xfrm>
            <a:off x="7163367" y="2379757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Oval 122"/>
          <p:cNvSpPr/>
          <p:nvPr/>
        </p:nvSpPr>
        <p:spPr>
          <a:xfrm>
            <a:off x="7707004" y="2693656"/>
            <a:ext cx="304800" cy="30480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Oval 123"/>
          <p:cNvSpPr/>
          <p:nvPr/>
        </p:nvSpPr>
        <p:spPr>
          <a:xfrm>
            <a:off x="8202875" y="1952128"/>
            <a:ext cx="304800" cy="304800"/>
          </a:xfrm>
          <a:prstGeom prst="ellipse">
            <a:avLst/>
          </a:prstGeom>
          <a:solidFill>
            <a:schemeClr val="accent6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Oval 124"/>
          <p:cNvSpPr/>
          <p:nvPr/>
        </p:nvSpPr>
        <p:spPr>
          <a:xfrm>
            <a:off x="8232444" y="2353030"/>
            <a:ext cx="304800" cy="3048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6" name="Oval 125"/>
          <p:cNvSpPr/>
          <p:nvPr/>
        </p:nvSpPr>
        <p:spPr>
          <a:xfrm>
            <a:off x="7133799" y="1974872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7" name="Oval 126"/>
          <p:cNvSpPr/>
          <p:nvPr/>
        </p:nvSpPr>
        <p:spPr>
          <a:xfrm>
            <a:off x="7848600" y="1974872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8" name="Oval 127"/>
          <p:cNvSpPr/>
          <p:nvPr/>
        </p:nvSpPr>
        <p:spPr>
          <a:xfrm>
            <a:off x="7535268" y="2361560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  <p:sp>
        <p:nvSpPr>
          <p:cNvPr id="129" name="Oval 128"/>
          <p:cNvSpPr/>
          <p:nvPr/>
        </p:nvSpPr>
        <p:spPr>
          <a:xfrm>
            <a:off x="7525031" y="1974872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0" name="Oval 129"/>
          <p:cNvSpPr/>
          <p:nvPr/>
        </p:nvSpPr>
        <p:spPr>
          <a:xfrm>
            <a:off x="7890110" y="2368384"/>
            <a:ext cx="304800" cy="304800"/>
          </a:xfrm>
          <a:prstGeom prst="ellipse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1" name="Right Arrow 130"/>
          <p:cNvSpPr/>
          <p:nvPr/>
        </p:nvSpPr>
        <p:spPr>
          <a:xfrm>
            <a:off x="3156056" y="2170480"/>
            <a:ext cx="1127635" cy="206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2" name="Right Arrow 131"/>
          <p:cNvSpPr/>
          <p:nvPr/>
        </p:nvSpPr>
        <p:spPr>
          <a:xfrm>
            <a:off x="5919148" y="2174462"/>
            <a:ext cx="1127635" cy="20699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3" name="TextBox 132"/>
          <p:cNvSpPr txBox="1"/>
          <p:nvPr/>
        </p:nvSpPr>
        <p:spPr>
          <a:xfrm>
            <a:off x="6210688" y="4752789"/>
            <a:ext cx="359394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/>
              <a:t>3</a:t>
            </a:r>
            <a:endParaRPr lang="en-US" sz="3000" dirty="0" smtClean="0"/>
          </a:p>
        </p:txBody>
      </p:sp>
      <p:sp>
        <p:nvSpPr>
          <p:cNvPr id="134" name="TextBox 133"/>
          <p:cNvSpPr txBox="1"/>
          <p:nvPr/>
        </p:nvSpPr>
        <p:spPr>
          <a:xfrm>
            <a:off x="5537312" y="3769596"/>
            <a:ext cx="3818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2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7061312" y="3714308"/>
            <a:ext cx="381836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5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4625350" y="4656123"/>
            <a:ext cx="357790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000" dirty="0" smtClean="0"/>
              <a:t>1</a:t>
            </a:r>
          </a:p>
        </p:txBody>
      </p:sp>
      <p:sp>
        <p:nvSpPr>
          <p:cNvPr id="137" name="Oval 136"/>
          <p:cNvSpPr/>
          <p:nvPr/>
        </p:nvSpPr>
        <p:spPr>
          <a:xfrm>
            <a:off x="4413474" y="2342498"/>
            <a:ext cx="304800" cy="304800"/>
          </a:xfrm>
          <a:prstGeom prst="ellipse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499193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 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5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2833937"/>
            <a:ext cx="4651375" cy="3420129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20629429">
            <a:off x="5651558" y="5796937"/>
            <a:ext cx="6607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p53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 rot="1491063">
            <a:off x="3044279" y="5650490"/>
            <a:ext cx="106311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CCND1</a:t>
            </a:r>
            <a:endParaRPr lang="en-US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5240" y="1600200"/>
            <a:ext cx="13258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Multidimensional histogram on the  </a:t>
            </a:r>
            <a:br>
              <a:rPr lang="en-US" sz="4000" dirty="0" smtClean="0"/>
            </a:br>
            <a:r>
              <a:rPr lang="en-US" sz="4000" dirty="0" smtClean="0"/>
              <a:t>positive integer cone, e.g., for 2 dimensions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838655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 data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Let </a:t>
                </a:r>
                <a:r>
                  <a:rPr lang="en-US" dirty="0" err="1" smtClean="0"/>
                  <a:t>x</a:t>
                </a:r>
                <a:r>
                  <a:rPr lang="en-US" sz="2400" dirty="0" err="1" smtClean="0"/>
                  <a:t>ij</a:t>
                </a:r>
                <a:r>
                  <a:rPr lang="en-US" dirty="0" smtClean="0"/>
                  <a:t> be the number of copies of gene j in the </a:t>
                </a:r>
                <a:r>
                  <a:rPr lang="en-US" dirty="0" err="1" smtClean="0"/>
                  <a:t>i-th</a:t>
                </a:r>
                <a:r>
                  <a:rPr lang="en-US" dirty="0" smtClean="0"/>
                  <a:t> cell, where </a:t>
                </a:r>
                <a:r>
                  <a:rPr lang="en-US" dirty="0" err="1" smtClean="0"/>
                  <a:t>i</a:t>
                </a:r>
                <a:r>
                  <a:rPr lang="en-US" dirty="0" smtClean="0"/>
                  <a:t>=1,..,</a:t>
                </a:r>
                <a:r>
                  <a:rPr lang="en-US" dirty="0" smtClean="0"/>
                  <a:t>n(~100) </a:t>
                </a:r>
                <a:r>
                  <a:rPr lang="en-US" dirty="0" smtClean="0"/>
                  <a:t>and j=1,..,</a:t>
                </a:r>
                <a:r>
                  <a:rPr lang="en-US" dirty="0" smtClean="0"/>
                  <a:t>g(~10).</a:t>
                </a:r>
                <a:endParaRPr lang="en-US" dirty="0" smtClean="0"/>
              </a:p>
              <a:p>
                <a:r>
                  <a:rPr lang="en-US" dirty="0" smtClean="0"/>
                  <a:t>The bounding box’s size</a:t>
                </a:r>
                <a:br>
                  <a:rPr lang="en-US" dirty="0" smtClean="0"/>
                </a:b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|</m:t>
                    </m:r>
                    <m:r>
                      <a:rPr lang="en-US" b="0" i="1" smtClean="0">
                        <a:latin typeface="Cambria Math"/>
                      </a:rPr>
                      <m:t>[</m:t>
                    </m:r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 b="0" i="0" smtClean="0">
                                <a:latin typeface="Cambria Math"/>
                              </a:rPr>
                              <m:t>min</m:t>
                            </m:r>
                          </m:e>
                          <m:lim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r>
                          <a:rPr lang="en-US" b="0" i="1" smtClean="0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,</m:t>
                        </m:r>
                        <m:func>
                          <m:func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 b="0" i="0" smtClean="0">
                                    <a:latin typeface="Cambria Math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</a:rPr>
                              <m:t>]</m:t>
                            </m:r>
                          </m:e>
                        </m:func>
                      </m:e>
                    </m:func>
                    <m:r>
                      <a:rPr lang="en-US" b="0" i="1" smtClean="0">
                        <a:latin typeface="Cambria Math"/>
                      </a:rPr>
                      <m:t>×.. ×</m:t>
                    </m:r>
                    <m:r>
                      <a:rPr lang="en-US" i="1">
                        <a:latin typeface="Cambria Math"/>
                      </a:rPr>
                      <m:t>[</m:t>
                    </m:r>
                    <m:func>
                      <m:funcPr>
                        <m:ctrlPr>
                          <a:rPr lang="en-US" i="1">
                            <a:latin typeface="Cambria Math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i="1">
                                <a:latin typeface="Cambria Math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US">
                                <a:latin typeface="Cambria Math"/>
                              </a:rPr>
                              <m:t>min</m:t>
                            </m:r>
                          </m:e>
                          <m:lim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</m:lim>
                        </m:limLow>
                      </m:fName>
                      <m:e>
                        <m:r>
                          <a:rPr lang="en-US" i="1"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𝑖</m:t>
                            </m:r>
                            <m:r>
                              <a:rPr lang="en-US" b="0" i="1" smtClean="0">
                                <a:latin typeface="Cambria Math"/>
                              </a:rPr>
                              <m:t>𝑔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,</m:t>
                        </m:r>
                        <m:func>
                          <m:funcPr>
                            <m:ctrlPr>
                              <a:rPr lang="en-US" i="1">
                                <a:latin typeface="Cambria Math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latin typeface="Cambria Math"/>
                                  </a:rPr>
                                  <m:t>max</m:t>
                                </m:r>
                              </m:e>
                              <m:lim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</m:lim>
                            </m:limLow>
                          </m:fName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</a:rPr>
                                  <m:t>𝑖</m:t>
                                </m:r>
                                <m:r>
                                  <a:rPr lang="en-US" b="0" i="1" smtClean="0">
                                    <a:latin typeface="Cambria Math"/>
                                  </a:rPr>
                                  <m:t>𝑔</m:t>
                                </m:r>
                              </m:sub>
                            </m:sSub>
                            <m:r>
                              <a:rPr lang="en-US" i="1">
                                <a:latin typeface="Cambria Math"/>
                              </a:rPr>
                              <m:t>]</m:t>
                            </m:r>
                          </m:e>
                        </m:func>
                      </m:e>
                    </m:func>
                    <m:r>
                      <a:rPr lang="en-US" b="0" i="1" smtClean="0">
                        <a:latin typeface="Cambria Math"/>
                      </a:rPr>
                      <m:t>|</m:t>
                    </m:r>
                  </m:oMath>
                </a14:m>
                <a:r>
                  <a:rPr lang="en-US" dirty="0" smtClean="0"/>
                  <a:t/>
                </a:r>
                <a:br>
                  <a:rPr lang="en-US" dirty="0" smtClean="0"/>
                </a:br>
                <a:r>
                  <a:rPr lang="en-US" dirty="0" smtClean="0"/>
                  <a:t>typically grows exponentially in the number of probes for the breast cancer datasets</a:t>
                </a:r>
              </a:p>
              <a:p>
                <a:pPr lvl="1"/>
                <a:r>
                  <a:rPr lang="en-US" dirty="0" smtClean="0"/>
                  <a:t>This feature seems to be tumor dependent , i.e., does not hold necessarily  for all cancers</a:t>
                </a:r>
              </a:p>
              <a:p>
                <a:pPr lvl="1"/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659" r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67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FISH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Breast and cervical cancer data publicly available from NIH</a:t>
            </a:r>
            <a:endParaRPr lang="en-US" dirty="0"/>
          </a:p>
          <a:p>
            <a:pPr marL="118872" indent="0">
              <a:buNone/>
            </a:pPr>
            <a:r>
              <a:rPr lang="en-US" dirty="0">
                <a:hlinkClick r:id="rId2"/>
              </a:rPr>
              <a:t/>
            </a:r>
            <a:br>
              <a:rPr lang="en-US" dirty="0">
                <a:hlinkClick r:id="rId2"/>
              </a:rPr>
            </a:br>
            <a:r>
              <a:rPr lang="en-US" dirty="0" smtClean="0">
                <a:hlinkClick r:id="rId2"/>
              </a:rPr>
              <a:t>ftp</a:t>
            </a:r>
            <a:r>
              <a:rPr lang="en-US" dirty="0">
                <a:hlinkClick r:id="rId2"/>
              </a:rPr>
              <a:t>://ftp.ncbi.nlm.nih.gov/pub/FISHtrees/data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872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Understanding tumor heterogeneity is a key step towards:</a:t>
            </a:r>
          </a:p>
          <a:p>
            <a:pPr lvl="1"/>
            <a:r>
              <a:rPr lang="en-US" dirty="0" smtClean="0"/>
              <a:t>find first mutation events, hence identify new drugs and diagnostics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predict response to selective pressure, hence develop strategies to avoid drug resistance</a:t>
            </a:r>
            <a:br>
              <a:rPr lang="en-US" dirty="0" smtClean="0"/>
            </a:br>
            <a:endParaRPr lang="en-US" dirty="0" smtClean="0"/>
          </a:p>
          <a:p>
            <a:pPr lvl="1"/>
            <a:r>
              <a:rPr lang="en-US" dirty="0" smtClean="0"/>
              <a:t>identify tumors likely to progress, hence avoid over- and under-treatment.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51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Pennington, Smith, </a:t>
            </a:r>
            <a:r>
              <a:rPr lang="en-US" dirty="0" err="1" smtClean="0"/>
              <a:t>Shackney</a:t>
            </a:r>
            <a:r>
              <a:rPr lang="en-US" dirty="0" smtClean="0"/>
              <a:t> and Schwartz (J. of </a:t>
            </a:r>
            <a:r>
              <a:rPr lang="en-US" dirty="0" err="1" smtClean="0"/>
              <a:t>Bioinf</a:t>
            </a:r>
            <a:r>
              <a:rPr lang="en-US" dirty="0" smtClean="0"/>
              <a:t>. and Comp. B. 2007)</a:t>
            </a:r>
          </a:p>
          <a:p>
            <a:pPr lvl="1"/>
            <a:r>
              <a:rPr lang="en-US" dirty="0" smtClean="0"/>
              <a:t>Two </a:t>
            </a:r>
            <a:r>
              <a:rPr lang="en-US" dirty="0" smtClean="0"/>
              <a:t>probes</a:t>
            </a:r>
            <a:endParaRPr lang="en-US" dirty="0" smtClean="0"/>
          </a:p>
          <a:p>
            <a:pPr lvl="1"/>
            <a:r>
              <a:rPr lang="en-US" dirty="0" smtClean="0"/>
              <a:t>Random walk where coordinate </a:t>
            </a:r>
            <a:r>
              <a:rPr lang="en-US" i="1" dirty="0" err="1" smtClean="0"/>
              <a:t>i</a:t>
            </a:r>
            <a:r>
              <a:rPr lang="en-US" dirty="0" smtClean="0"/>
              <a:t> is picked independently  and with probabilities p</a:t>
            </a:r>
            <a:r>
              <a:rPr lang="en-US" sz="2400" dirty="0" smtClean="0"/>
              <a:t>i0</a:t>
            </a:r>
            <a:r>
              <a:rPr lang="en-US" dirty="0" smtClean="0"/>
              <a:t>,p</a:t>
            </a:r>
            <a:r>
              <a:rPr lang="en-US" sz="2400" dirty="0" smtClean="0"/>
              <a:t>i-1</a:t>
            </a:r>
            <a:r>
              <a:rPr lang="en-US" dirty="0" smtClean="0"/>
              <a:t>,p</a:t>
            </a:r>
            <a:r>
              <a:rPr lang="en-US" sz="2400" dirty="0" smtClean="0"/>
              <a:t>i1</a:t>
            </a:r>
            <a:r>
              <a:rPr lang="en-US" dirty="0" smtClean="0"/>
              <a:t> is modified by {0,-1,+1} respectively.</a:t>
            </a:r>
          </a:p>
          <a:p>
            <a:pPr lvl="1"/>
            <a:r>
              <a:rPr lang="en-US" dirty="0" smtClean="0"/>
              <a:t>Efficient heuristic  to maximize a likelihood function over all possible trees and parameters. 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WABI '13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929C-BD29-4A33-BBBB-ED37A3C5D2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215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21386</TotalTime>
  <Words>1276</Words>
  <Application>Microsoft Office PowerPoint</Application>
  <PresentationFormat>On-screen Show (4:3)</PresentationFormat>
  <Paragraphs>406</Paragraphs>
  <Slides>34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Module</vt:lpstr>
      <vt:lpstr> Modeling Intratumor Gene Copy Number Heterogeneity using Fluorescence in Situ Hybridization data  </vt:lpstr>
      <vt:lpstr>Tumor heterogeneity</vt:lpstr>
      <vt:lpstr>Tumor heterogeneity</vt:lpstr>
      <vt:lpstr>Tumor heterogeneity</vt:lpstr>
      <vt:lpstr>FISH data</vt:lpstr>
      <vt:lpstr>FISH data</vt:lpstr>
      <vt:lpstr>FISH data</vt:lpstr>
      <vt:lpstr>Motivation</vt:lpstr>
      <vt:lpstr>Related work</vt:lpstr>
      <vt:lpstr>Related work</vt:lpstr>
      <vt:lpstr>Related work</vt:lpstr>
      <vt:lpstr>Contributions I</vt:lpstr>
      <vt:lpstr>Proposed method </vt:lpstr>
      <vt:lpstr>Proposed method </vt:lpstr>
      <vt:lpstr>Proposed method </vt:lpstr>
      <vt:lpstr>Proposed method </vt:lpstr>
      <vt:lpstr>Proposed method </vt:lpstr>
      <vt:lpstr>Proposed method</vt:lpstr>
      <vt:lpstr>Contributions II</vt:lpstr>
      <vt:lpstr>Contributions II</vt:lpstr>
      <vt:lpstr>Oncogenetic Trees</vt:lpstr>
      <vt:lpstr>Example</vt:lpstr>
      <vt:lpstr>Oncogenetic Trees</vt:lpstr>
      <vt:lpstr>Oncogenetic Trees</vt:lpstr>
      <vt:lpstr>Oncogenetic trees</vt:lpstr>
      <vt:lpstr>Contributions III</vt:lpstr>
      <vt:lpstr>Experimental results</vt:lpstr>
      <vt:lpstr>Conclusions</vt:lpstr>
      <vt:lpstr>Conclusions</vt:lpstr>
      <vt:lpstr>Acknowledgements</vt:lpstr>
      <vt:lpstr>Thanks! </vt:lpstr>
      <vt:lpstr>Appendix</vt:lpstr>
      <vt:lpstr>Experimental results</vt:lpstr>
      <vt:lpstr>Experimental results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Triangle Counting in Large Graphs via Degree-based partitioning</dc:title>
  <dc:creator>tsourolampis</dc:creator>
  <cp:lastModifiedBy>tsourolampis</cp:lastModifiedBy>
  <cp:revision>363</cp:revision>
  <dcterms:created xsi:type="dcterms:W3CDTF">2010-12-06T02:43:29Z</dcterms:created>
  <dcterms:modified xsi:type="dcterms:W3CDTF">2013-09-04T07:58:52Z</dcterms:modified>
</cp:coreProperties>
</file>