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257" r:id="rId3"/>
    <p:sldId id="259" r:id="rId4"/>
    <p:sldId id="300" r:id="rId5"/>
    <p:sldId id="263" r:id="rId6"/>
    <p:sldId id="301" r:id="rId7"/>
    <p:sldId id="264" r:id="rId8"/>
    <p:sldId id="298" r:id="rId9"/>
    <p:sldId id="269" r:id="rId10"/>
    <p:sldId id="294" r:id="rId11"/>
    <p:sldId id="287" r:id="rId12"/>
    <p:sldId id="288" r:id="rId13"/>
    <p:sldId id="302" r:id="rId14"/>
    <p:sldId id="309" r:id="rId15"/>
    <p:sldId id="305" r:id="rId16"/>
    <p:sldId id="307" r:id="rId17"/>
    <p:sldId id="303" r:id="rId18"/>
    <p:sldId id="306" r:id="rId19"/>
    <p:sldId id="310" r:id="rId20"/>
    <p:sldId id="270" r:id="rId21"/>
    <p:sldId id="311" r:id="rId22"/>
    <p:sldId id="290" r:id="rId23"/>
    <p:sldId id="291" r:id="rId24"/>
    <p:sldId id="292" r:id="rId25"/>
    <p:sldId id="312" r:id="rId26"/>
    <p:sldId id="308" r:id="rId27"/>
    <p:sldId id="271" r:id="rId28"/>
    <p:sldId id="278" r:id="rId29"/>
    <p:sldId id="285" r:id="rId30"/>
    <p:sldId id="280" r:id="rId31"/>
    <p:sldId id="313" r:id="rId32"/>
    <p:sldId id="272" r:id="rId33"/>
    <p:sldId id="281" r:id="rId34"/>
    <p:sldId id="282" r:id="rId35"/>
    <p:sldId id="297" r:id="rId36"/>
    <p:sldId id="277" r:id="rId37"/>
    <p:sldId id="284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function minimum error function for points 1 until i </a:t>
            </a:r>
            <a:br>
              <a:rPr lang="en-US" sz="1200" dirty="0" smtClean="0"/>
            </a:br>
            <a:r>
              <a:rPr lang="en-US" sz="1200" dirty="0" smtClean="0"/>
              <a:t>using k buckets TERR(</a:t>
            </a:r>
            <a:r>
              <a:rPr lang="en-US" sz="1200" dirty="0" err="1" smtClean="0"/>
              <a:t>i,k</a:t>
            </a:r>
            <a:r>
              <a:rPr lang="en-US" sz="1200" dirty="0" smtClean="0"/>
              <a:t>) is approximated “carefully” </a:t>
            </a:r>
            <a:br>
              <a:rPr lang="en-US" sz="1200" dirty="0" smtClean="0"/>
            </a:br>
            <a:r>
              <a:rPr lang="en-US" sz="1200" dirty="0" smtClean="0"/>
              <a:t>using piecewise constant segments.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75C-3F91-49EC-873E-BBDEBD22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786E-0DC1-4081-8B32-2B884A1F3790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2507-5A7D-49E4-91DA-ADD9428011E9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4264-6660-4107-8924-96793CCA483C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FAEC-716E-45AC-A63D-28D69EB9589A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992B-DDD1-4A7D-A154-9D59432EB3FA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DE8D-5314-4109-8C12-E9524E2313DC}" type="datetime1">
              <a:rPr lang="en-US" smtClean="0"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C76C-0F24-409B-BED3-C2E664B74228}" type="datetime1">
              <a:rPr lang="en-US" smtClean="0"/>
              <a:t>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0ADC-AFB2-4C8A-AB04-23CD02D75B06}" type="datetime1">
              <a:rPr lang="en-US" smtClean="0"/>
              <a:t>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D780-9CA9-49CE-AED7-481B9B3C3C09}" type="datetime1">
              <a:rPr lang="en-US" smtClean="0"/>
              <a:t>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0311-E765-4771-AE90-D4AF9A7BFA9A}" type="datetime1">
              <a:rPr lang="en-US" smtClean="0"/>
              <a:t>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A28B75-2E11-48CF-8B96-B2FEDF2A9A0B}" type="datetime1">
              <a:rPr lang="en-US" smtClean="0"/>
              <a:t>1/22/2011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E5E9B2-EADC-4450-AE6D-317B732867D4}" type="datetime1">
              <a:rPr lang="en-US" smtClean="0"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7.gif"/><Relationship Id="rId7" Type="http://schemas.openxmlformats.org/officeDocument/2006/relationships/image" Target="../media/image3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jp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2.pn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Approximate Dynamic </a:t>
            </a:r>
            <a:r>
              <a:rPr lang="en-US" dirty="0" smtClean="0"/>
              <a:t>Programming using Halfspace Queries and </a:t>
            </a:r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Monge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		     ctsourak@math.cmu.edu</a:t>
            </a:r>
            <a:endParaRPr lang="en-US" sz="2800" b="1" dirty="0"/>
          </a:p>
        </p:txBody>
      </p:sp>
      <p:pic>
        <p:nvPicPr>
          <p:cNvPr id="4" name="Picture 17" descr="wordmark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994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994"/>
            <a:ext cx="119062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334000"/>
            <a:ext cx="3570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       SODA 2011</a:t>
            </a:r>
            <a:endParaRPr lang="en-US" sz="3200" dirty="0" smtClean="0"/>
          </a:p>
          <a:p>
            <a:r>
              <a:rPr lang="en-US" sz="3200" dirty="0" smtClean="0"/>
              <a:t>         25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</a:t>
            </a:r>
            <a:r>
              <a:rPr lang="en-US" sz="3200" dirty="0" smtClean="0"/>
              <a:t>January ‘11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SODA '11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Gaspard </a:t>
            </a:r>
            <a:r>
              <a:rPr lang="en-US" dirty="0" err="1" smtClean="0"/>
              <a:t>Monge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35052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≤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5517921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49530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≥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  <m:r>
                            <a:rPr lang="en-US" sz="2600" i="1">
                              <a:latin typeface="Cambria Math"/>
                            </a:rPr>
                            <m:t>,</m:t>
                          </m:r>
                          <m:r>
                            <a:rPr lang="en-US" sz="26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5517921" cy="892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00799" y="3493754"/>
            <a:ext cx="18838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inequality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99" y="4724400"/>
            <a:ext cx="18838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   Inverse</a:t>
            </a:r>
          </a:p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 inequality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7042"/>
            <a:ext cx="1784121" cy="1923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3903" y="1676400"/>
            <a:ext cx="2693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Transportation </a:t>
            </a:r>
            <a:br>
              <a:rPr lang="en-US" sz="3000" dirty="0" smtClean="0"/>
            </a:br>
            <a:r>
              <a:rPr lang="en-US" sz="3000" dirty="0" smtClean="0"/>
              <a:t>problems (1781)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35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" y="2234746"/>
            <a:ext cx="12954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57" y="387812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Eppstein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8631"/>
            <a:ext cx="1105600" cy="1635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0848" y="384196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Galil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2209800"/>
            <a:ext cx="1014413" cy="1632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2844" y="384934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Giancarlo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" y="4495800"/>
            <a:ext cx="1398165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18" y="6045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Larmore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50" y="4397829"/>
            <a:ext cx="1263874" cy="1621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60198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Schieber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2752" y="1489221"/>
                <a:ext cx="6713889" cy="745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()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𝑀𝑜𝑛𝑔𝑒</m:t>
                          </m:r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752" y="1489221"/>
                <a:ext cx="6713889" cy="7455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33282" y="2837543"/>
                <a:ext cx="260225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𝑛𝑙𝑜𝑔𝑛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time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2" y="2837543"/>
                <a:ext cx="2602251" cy="553998"/>
              </a:xfrm>
              <a:prstGeom prst="rect">
                <a:avLst/>
              </a:prstGeom>
              <a:blipFill rotWithShape="1">
                <a:blip r:embed="rId8"/>
                <a:stretch>
                  <a:fillRect t="-13187" r="-491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33282" y="4980801"/>
                <a:ext cx="18196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000" dirty="0" smtClean="0"/>
                  <a:t>time</a:t>
                </a:r>
                <a:endParaRPr lang="en-US" sz="3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2" y="4980801"/>
                <a:ext cx="1819665" cy="553998"/>
              </a:xfrm>
              <a:prstGeom prst="rect">
                <a:avLst/>
              </a:prstGeom>
              <a:blipFill rotWithShape="1">
                <a:blip r:embed="rId9"/>
                <a:stretch>
                  <a:fillRect t="-13187" r="-735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510" y="4211294"/>
            <a:ext cx="6291090" cy="22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SMAWK</a:t>
            </a:r>
            <a:r>
              <a:rPr lang="en-US" dirty="0" smtClean="0"/>
              <a:t> algorithm : finds all row minima of a totally monotone matrix </a:t>
            </a:r>
            <a:r>
              <a:rPr lang="en-US" dirty="0" err="1" smtClean="0"/>
              <a:t>NxN</a:t>
            </a:r>
            <a:r>
              <a:rPr lang="en-US" dirty="0" smtClean="0"/>
              <a:t> in O(N) time!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err="1" smtClean="0"/>
              <a:t>Bein</a:t>
            </a:r>
            <a:r>
              <a:rPr lang="en-US" dirty="0" smtClean="0"/>
              <a:t>, </a:t>
            </a:r>
            <a:r>
              <a:rPr lang="en-US" dirty="0" err="1" smtClean="0"/>
              <a:t>Golin</a:t>
            </a:r>
            <a:r>
              <a:rPr lang="en-US" dirty="0" smtClean="0"/>
              <a:t>, </a:t>
            </a:r>
            <a:r>
              <a:rPr lang="en-US" dirty="0" err="1" smtClean="0"/>
              <a:t>Larmore</a:t>
            </a:r>
            <a:r>
              <a:rPr lang="en-US" dirty="0" smtClean="0"/>
              <a:t>, Zhang showed that the Knuth-Yao technique is implied by the SMAWK algorithm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Weimann</a:t>
            </a:r>
            <a:r>
              <a:rPr lang="en-US" dirty="0" smtClean="0"/>
              <a:t> [PhD thesis] improved state of the art results in several problems on planar graphs.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0028" y="311235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Guha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9237" y="3123236"/>
            <a:ext cx="9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Koudas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52599"/>
            <a:ext cx="941869" cy="131861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51" y="1747157"/>
            <a:ext cx="911708" cy="13506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07" y="1747157"/>
            <a:ext cx="1770068" cy="13506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9255" y="312511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Shim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81400"/>
            <a:ext cx="92146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Synopsis of  data distributions: fit K segments to 1d </a:t>
            </a:r>
            <a:br>
              <a:rPr lang="en-US" sz="3000" dirty="0" smtClean="0"/>
            </a:br>
            <a:r>
              <a:rPr lang="en-US" sz="3000" dirty="0" smtClean="0"/>
              <a:t>time series.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Monotonicity properties of the key quantities involved.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618" y="1725777"/>
            <a:ext cx="4369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(1+</a:t>
            </a:r>
            <a:r>
              <a:rPr lang="el-GR" sz="3000" dirty="0" smtClean="0"/>
              <a:t>ε)</a:t>
            </a:r>
            <a:r>
              <a:rPr lang="en-US" sz="3000" dirty="0" smtClean="0"/>
              <a:t> approximation O(n</a:t>
            </a:r>
            <a:r>
              <a:rPr lang="el-GR" sz="3000" dirty="0" smtClean="0"/>
              <a:t>+Κ</a:t>
            </a:r>
            <a:r>
              <a:rPr lang="el-GR" sz="3000" baseline="30000" dirty="0" smtClean="0"/>
              <a:t>3</a:t>
            </a:r>
            <a:r>
              <a:rPr lang="en-US" sz="3000" dirty="0" smtClean="0"/>
              <a:t>logn+K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/</a:t>
            </a:r>
            <a:r>
              <a:rPr lang="el-GR" sz="3000" dirty="0" smtClean="0"/>
              <a:t>ε</a:t>
            </a:r>
            <a:r>
              <a:rPr lang="en-US" sz="3000" dirty="0" smtClean="0"/>
              <a:t>) time</a:t>
            </a:r>
          </a:p>
        </p:txBody>
      </p:sp>
    </p:spTree>
    <p:extLst>
      <p:ext uri="{BB962C8B-B14F-4D97-AF65-F5344CB8AC3E}">
        <p14:creationId xmlns:p14="http://schemas.microsoft.com/office/powerpoint/2010/main" val="2906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b="1" dirty="0"/>
              <a:t>“Vanilla” DP algorithm </a:t>
            </a:r>
            <a:endParaRPr lang="en-US" sz="4000" b="1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Recurrence for our optimization problem: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599"/>
            <a:ext cx="6781800" cy="240232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</a:t>
            </a:r>
            <a:r>
              <a:rPr lang="en-US" dirty="0" err="1"/>
              <a:t>nxn</a:t>
            </a:r>
            <a:r>
              <a:rPr lang="en-US" dirty="0"/>
              <a:t> matrix M where </a:t>
            </a:r>
            <a:r>
              <a:rPr lang="en-US" dirty="0" err="1"/>
              <a:t>M</a:t>
            </a:r>
            <a:r>
              <a:rPr lang="en-US" baseline="-25000" dirty="0" err="1"/>
              <a:t>j,i</a:t>
            </a:r>
            <a:r>
              <a:rPr lang="en-US" dirty="0"/>
              <a:t> = mean squared error for fitting a segment from point j to point i. </a:t>
            </a:r>
          </a:p>
          <a:p>
            <a:r>
              <a:rPr lang="en-US" dirty="0"/>
              <a:t>This can be done in O(n</a:t>
            </a:r>
            <a:r>
              <a:rPr lang="en-US" baseline="30000" dirty="0"/>
              <a:t>2</a:t>
            </a:r>
            <a:r>
              <a:rPr lang="en-US" dirty="0"/>
              <a:t>) time by keeping first and second moments in “online” way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Vanilla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1" y="1730829"/>
            <a:ext cx="87249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6318" y="1848171"/>
            <a:ext cx="267425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5628" y="2318657"/>
            <a:ext cx="2198914" cy="228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8067" y="3491296"/>
            <a:ext cx="2433865" cy="461665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First Moments</a:t>
            </a: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070048"/>
            <a:ext cx="2364014" cy="1200329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                                Squared Errors</a:t>
            </a:r>
          </a:p>
          <a:p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520898"/>
            <a:ext cx="1371600" cy="461665"/>
          </a:xfrm>
          <a:prstGeom prst="rect">
            <a:avLst/>
          </a:prstGeom>
          <a:solidFill>
            <a:srgbClr val="00B0F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Recurse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4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O(n</a:t>
            </a:r>
            <a:r>
              <a:rPr lang="en-US" baseline="30000" dirty="0" smtClean="0"/>
              <a:t>2</a:t>
            </a:r>
            <a:r>
              <a:rPr lang="en-US" dirty="0" smtClean="0"/>
              <a:t>) running time tight? </a:t>
            </a:r>
          </a:p>
          <a:p>
            <a:pPr lvl="1"/>
            <a:r>
              <a:rPr lang="en-US" dirty="0" smtClean="0"/>
              <a:t>Probably not </a:t>
            </a:r>
          </a:p>
          <a:p>
            <a:r>
              <a:rPr lang="en-US" dirty="0" smtClean="0"/>
              <a:t>What do halfspace queries have to do with this problem?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Monge</a:t>
            </a:r>
            <a:r>
              <a:rPr lang="en-US" dirty="0" smtClean="0"/>
              <a:t> analysis?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/>
              <a:t>“Vanilla” DP algorithm </a:t>
            </a:r>
            <a:endParaRPr lang="en-US" sz="4000" b="1" dirty="0" smtClean="0"/>
          </a:p>
          <a:p>
            <a:r>
              <a:rPr lang="en-US" sz="4000" b="1" dirty="0" smtClean="0"/>
              <a:t>Our </a:t>
            </a:r>
            <a:r>
              <a:rPr lang="en-US" sz="4000" b="1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work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227909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237507" cy="2983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549" y="5105400"/>
            <a:ext cx="157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Richard Peng</a:t>
            </a:r>
            <a:br>
              <a:rPr lang="en-US" b="1" dirty="0" smtClean="0"/>
            </a:b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5105400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Gary L. Miller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217967" y="5105400"/>
            <a:ext cx="326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Russell Schwartz</a:t>
            </a:r>
          </a:p>
          <a:p>
            <a:pPr algn="ctr"/>
            <a:r>
              <a:rPr lang="en-US" b="1" dirty="0" smtClean="0"/>
              <a:t>SCS &amp; </a:t>
            </a:r>
            <a:r>
              <a:rPr lang="en-US" b="1" dirty="0" err="1" smtClean="0"/>
              <a:t>BioSciences</a:t>
            </a:r>
            <a:endParaRPr lang="en-US" b="1" dirty="0" smtClean="0"/>
          </a:p>
          <a:p>
            <a:pPr algn="ctr"/>
            <a:r>
              <a:rPr lang="en-US" b="1" dirty="0" smtClean="0"/>
              <a:t>CMU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2362200" cy="2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 1: Using halfspace </a:t>
            </a:r>
            <a:r>
              <a:rPr lang="en-US" dirty="0" smtClean="0"/>
              <a:t>queries we </a:t>
            </a:r>
            <a:r>
              <a:rPr lang="en-US" dirty="0" smtClean="0"/>
              <a:t>get </a:t>
            </a:r>
            <a:r>
              <a:rPr lang="en-US" dirty="0" smtClean="0"/>
              <a:t>an approximation algorithm with </a:t>
            </a:r>
            <a:r>
              <a:rPr lang="el-GR" dirty="0" smtClean="0"/>
              <a:t>ε </a:t>
            </a:r>
            <a:r>
              <a:rPr lang="en-US" dirty="0" smtClean="0"/>
              <a:t>additive </a:t>
            </a:r>
            <a:r>
              <a:rPr lang="en-US" dirty="0" smtClean="0"/>
              <a:t>error which </a:t>
            </a:r>
            <a:r>
              <a:rPr lang="en-US" dirty="0" smtClean="0"/>
              <a:t>runs in </a:t>
            </a:r>
            <a:r>
              <a:rPr lang="en-US" dirty="0" smtClean="0"/>
              <a:t>O(n</a:t>
            </a:r>
            <a:r>
              <a:rPr lang="en-US" baseline="30000" dirty="0" smtClean="0"/>
              <a:t>4/3+</a:t>
            </a:r>
            <a:r>
              <a:rPr lang="el-GR" baseline="30000" dirty="0"/>
              <a:t>δ</a:t>
            </a:r>
            <a:r>
              <a:rPr lang="el-GR" dirty="0"/>
              <a:t> </a:t>
            </a:r>
            <a:r>
              <a:rPr lang="en-US" dirty="0"/>
              <a:t>log(U/</a:t>
            </a:r>
            <a:r>
              <a:rPr lang="el-GR" dirty="0"/>
              <a:t>ε) 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Technique </a:t>
            </a:r>
            <a:r>
              <a:rPr lang="en-US" dirty="0" smtClean="0"/>
              <a:t>2: break carefully </a:t>
            </a:r>
            <a:r>
              <a:rPr lang="en-US" dirty="0" smtClean="0"/>
              <a:t>the original </a:t>
            </a:r>
            <a:r>
              <a:rPr lang="en-US" dirty="0" smtClean="0"/>
              <a:t>problem into a “small” number of </a:t>
            </a:r>
            <a:r>
              <a:rPr lang="en-US" dirty="0" err="1" smtClean="0"/>
              <a:t>Monge</a:t>
            </a:r>
            <a:r>
              <a:rPr lang="en-US" dirty="0" smtClean="0"/>
              <a:t> optimization problems. Approximates </a:t>
            </a:r>
            <a:r>
              <a:rPr lang="en-US" dirty="0" smtClean="0"/>
              <a:t>the optimal </a:t>
            </a:r>
            <a:r>
              <a:rPr lang="en-US" dirty="0" smtClean="0"/>
              <a:t>answer </a:t>
            </a:r>
            <a:r>
              <a:rPr lang="en-US" dirty="0" smtClean="0"/>
              <a:t>for the </a:t>
            </a:r>
            <a:r>
              <a:rPr lang="en-US" smtClean="0"/>
              <a:t>shifted objective within </a:t>
            </a:r>
            <a:r>
              <a:rPr lang="en-US" dirty="0" smtClean="0"/>
              <a:t>a factor of </a:t>
            </a:r>
            <a:r>
              <a:rPr lang="el-GR" dirty="0" smtClean="0"/>
              <a:t>(1+ε)</a:t>
            </a:r>
            <a:r>
              <a:rPr lang="en-US" dirty="0" smtClean="0"/>
              <a:t>, O(</a:t>
            </a:r>
            <a:r>
              <a:rPr lang="en-US" dirty="0" err="1" smtClean="0"/>
              <a:t>nlogn</a:t>
            </a:r>
            <a:r>
              <a:rPr lang="en-US" dirty="0" smtClean="0"/>
              <a:t>/</a:t>
            </a:r>
            <a:r>
              <a:rPr lang="el-GR" dirty="0" smtClean="0"/>
              <a:t>ε)</a:t>
            </a:r>
            <a:r>
              <a:rPr lang="en-US" dirty="0" smtClean="0"/>
              <a:t>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2503715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78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/>
              <a:t>“Vanilla” DP algorithm </a:t>
            </a:r>
            <a:endParaRPr lang="en-US" sz="4000" b="1" dirty="0" smtClean="0"/>
          </a:p>
          <a:p>
            <a:r>
              <a:rPr lang="en-US" sz="4000" b="1" dirty="0" smtClean="0"/>
              <a:t>Our </a:t>
            </a:r>
            <a:r>
              <a:rPr lang="en-US" sz="4000" b="1" dirty="0" smtClean="0"/>
              <a:t>contributions</a:t>
            </a:r>
          </a:p>
          <a:p>
            <a:pPr lvl="1"/>
            <a:r>
              <a:rPr lang="en-US" sz="3600" b="1" dirty="0"/>
              <a:t>Analysis of the </a:t>
            </a:r>
            <a:r>
              <a:rPr lang="en-US" sz="3600" b="1" dirty="0" smtClean="0"/>
              <a:t>recurrence</a:t>
            </a:r>
            <a:endParaRPr lang="en-US" sz="3600" b="1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our Recurrence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Recurrence for our optimization problem: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Equivalent formulation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11056"/>
            <a:ext cx="6629400" cy="107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31610" cy="192405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our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                                                                     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Claim: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514600"/>
            <a:ext cx="53530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067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5436" y="2543628"/>
            <a:ext cx="1659164" cy="115207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0164" y="3810000"/>
            <a:ext cx="5819222" cy="55399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This term kills the </a:t>
            </a:r>
            <a:r>
              <a:rPr lang="en-US" sz="3000" dirty="0" err="1" smtClean="0"/>
              <a:t>Monge</a:t>
            </a:r>
            <a:r>
              <a:rPr lang="en-US" sz="3000" dirty="0" smtClean="0"/>
              <a:t> property!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4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it’s not </a:t>
            </a:r>
            <a:r>
              <a:rPr lang="en-US" dirty="0" err="1" smtClean="0"/>
              <a:t>Monge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because we cannot be searching for the optimum breakpoint in a restricted range. </a:t>
            </a:r>
          </a:p>
          <a:p>
            <a:r>
              <a:rPr lang="en-US" dirty="0" smtClean="0"/>
              <a:t>E.g., for C=1 and the sequence (0,2,0,2,….,0,2) : fit a segment per point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(0,2,0,2,….,0,2,1): fit one segment for all 	    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points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/>
              <a:t>“Vanilla” DP algorithm </a:t>
            </a:r>
            <a:endParaRPr lang="en-US" sz="4000" b="1" dirty="0" smtClean="0"/>
          </a:p>
          <a:p>
            <a:r>
              <a:rPr lang="en-US" sz="4000" b="1" dirty="0" smtClean="0"/>
              <a:t>Our </a:t>
            </a:r>
            <a:r>
              <a:rPr lang="en-US" sz="4000" b="1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b="1" dirty="0" err="1" smtClean="0"/>
              <a:t>Halfspaces</a:t>
            </a:r>
            <a:r>
              <a:rPr lang="en-US" sz="3600" b="1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the quantity we wish to approximate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the approximate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the optimum value of the recurrence by examining the values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4457692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35908" y="3846288"/>
            <a:ext cx="3978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-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1055047" y="2971800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99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</p:spPr>
            <p:txBody>
              <a:bodyPr/>
              <a:lstStyle/>
              <a:p>
                <a:r>
                  <a:rPr lang="en-US" dirty="0" smtClean="0"/>
                  <a:t>Do binary searches to approximate </a:t>
                </a:r>
                <a:r>
                  <a:rPr lang="en-US" dirty="0" err="1" smtClean="0"/>
                  <a:t>DP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every i=1,..,n. </a:t>
                </a:r>
                <a:endParaRPr lang="en-US" dirty="0"/>
              </a:p>
              <a:p>
                <a:r>
                  <a:rPr lang="en-US" dirty="0" smtClean="0"/>
                  <a:t>Let</a:t>
                </a:r>
              </a:p>
              <a:p>
                <a:r>
                  <a:rPr lang="en-US" dirty="0" smtClean="0"/>
                  <a:t>We do enough iterations in order to get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. O(</a:t>
                </a:r>
                <a:r>
                  <a:rPr lang="en-US" dirty="0" err="1" smtClean="0"/>
                  <a:t>logn</a:t>
                </a:r>
                <a:r>
                  <a:rPr lang="en-US" dirty="0" smtClean="0"/>
                  <a:t> log(U/</a:t>
                </a:r>
                <a:r>
                  <a:rPr lang="el-GR" dirty="0" smtClean="0"/>
                  <a:t>ε)) </a:t>
                </a:r>
                <a:r>
                  <a:rPr lang="en-US" dirty="0" smtClean="0"/>
                  <a:t>  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iterations suffice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dirty="0" smtClean="0"/>
                  <a:t>C}</a:t>
                </a:r>
              </a:p>
              <a:p>
                <a:r>
                  <a:rPr lang="en-US" dirty="0" smtClean="0"/>
                  <a:t>By induction we can show that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,i.e., additive </a:t>
                </a:r>
                <a:r>
                  <a:rPr lang="el-GR" dirty="0" smtClean="0"/>
                  <a:t>ε </a:t>
                </a:r>
                <a:r>
                  <a:rPr lang="en-US" dirty="0" smtClean="0"/>
                  <a:t>error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approximation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  <a:blipFill rotWithShape="1">
                <a:blip r:embed="rId2"/>
                <a:stretch>
                  <a:fillRect t="-65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45461"/>
            <a:ext cx="5120367" cy="49781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3845302"/>
            <a:ext cx="3486150" cy="54527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43501"/>
            <a:ext cx="3448050" cy="6000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5" y="2342391"/>
            <a:ext cx="7983355" cy="3448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600200"/>
            <a:ext cx="525336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i fixed, binary search query</a:t>
            </a:r>
            <a:endParaRPr lang="en-US" sz="3600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828214" y="5540319"/>
            <a:ext cx="337067" cy="926695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constant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81200" y="5791200"/>
                <a:ext cx="26137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</a:rPr>
                        <m:t>𝑖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,−1)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26137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/>
          <p:cNvSpPr/>
          <p:nvPr/>
        </p:nvSpPr>
        <p:spPr>
          <a:xfrm>
            <a:off x="4481286" y="6034706"/>
            <a:ext cx="228600" cy="18466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5737952"/>
                <a:ext cx="4620880" cy="73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𝑗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,2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𝑗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37952"/>
                <a:ext cx="4620880" cy="739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57800" y="5486400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7200" y="5496841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Halfspace Reporting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28800"/>
            <a:ext cx="1582615" cy="16192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12954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1219200" cy="16351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30998" y="17126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2998" y="1560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61198" y="1974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92998" y="2101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21598" y="17126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07198" y="23694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9712" y="2322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92798" y="2101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16912" y="28670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78798" y="2445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45198" y="2703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902198" y="2598066"/>
            <a:ext cx="4114800" cy="10460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58542" y="343626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99843" y="339453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28443" y="3347366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40712" y="328205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67498" y="3233069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908799" y="3167749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7399" y="3120578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335154" y="308066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522026" y="3021285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94387" y="2979555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73998" y="293189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73570" y="288109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240484" y="2856183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427356" y="279680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599717" y="275507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779328" y="2707413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25570" y="3657611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212442" y="3598232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384803" y="3556502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564414" y="3508841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75147" y="343483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Eppstein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344037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Agarwal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30087" y="341889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Matousek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24400" y="3797841"/>
                <a:ext cx="452559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 Halfspace emptiness query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𝑆</m:t>
                      </m:r>
                      <m:r>
                        <a:rPr lang="en-US" sz="3000" b="0" i="1" smtClean="0">
                          <a:latin typeface="Cambria Math"/>
                        </a:rPr>
                        <m:t>∩</m:t>
                      </m:r>
                      <m:r>
                        <a:rPr lang="el-GR" sz="3000" b="0" i="1" smtClean="0">
                          <a:latin typeface="Cambria Math"/>
                        </a:rPr>
                        <m:t>𝛾</m:t>
                      </m:r>
                      <m:r>
                        <a:rPr lang="en-US" sz="3000" b="0" i="1" smtClean="0">
                          <a:latin typeface="Cambria Math"/>
                        </a:rPr>
                        <m:t>=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97841"/>
                <a:ext cx="4525598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482" t="-7186" r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3510" y="4265648"/>
                <a:ext cx="5871992" cy="258744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Given a set of points S in R</a:t>
                </a:r>
                <a:r>
                  <a:rPr lang="en-US" sz="2600" baseline="30000" dirty="0" smtClean="0"/>
                  <a:t>4</a:t>
                </a:r>
                <a:r>
                  <a:rPr lang="en-US" sz="2600" dirty="0" smtClean="0"/>
                  <a:t> the halfspace</a:t>
                </a:r>
              </a:p>
              <a:p>
                <a:r>
                  <a:rPr lang="en-US" sz="2600" dirty="0" smtClean="0"/>
                  <a:t>range reporting problem can be solved </a:t>
                </a:r>
              </a:p>
              <a:p>
                <a:r>
                  <a:rPr lang="en-US" sz="2600" dirty="0" smtClean="0"/>
                  <a:t>query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𝑙𝑜𝑔𝑛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space and preprocessing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l-GR" sz="2600" b="0" i="1" smtClean="0">
                                <a:latin typeface="Cambria Math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/>
              </a:p>
              <a:p>
                <a:r>
                  <a:rPr lang="en-US" sz="2600" dirty="0"/>
                  <a:t>u</a:t>
                </a:r>
                <a:r>
                  <a:rPr lang="en-US" sz="2600" dirty="0" smtClean="0"/>
                  <a:t>pdate time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l-GR" sz="2600" b="0" i="1" smtClean="0">
                                <a:latin typeface="Cambria Math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" y="4265648"/>
                <a:ext cx="5871992" cy="2587440"/>
              </a:xfrm>
              <a:prstGeom prst="rect">
                <a:avLst/>
              </a:prstGeom>
              <a:blipFill rotWithShape="1">
                <a:blip r:embed="rId6"/>
                <a:stretch>
                  <a:fillRect l="-1550" t="-1402" b="-4673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Motivation</a:t>
            </a:r>
          </a:p>
          <a:p>
            <a:r>
              <a:rPr lang="en-US" sz="4000" dirty="0" smtClean="0"/>
              <a:t>Related </a:t>
            </a:r>
            <a:r>
              <a:rPr lang="en-US" sz="4000" dirty="0" smtClean="0"/>
              <a:t>Work</a:t>
            </a:r>
          </a:p>
          <a:p>
            <a:r>
              <a:rPr lang="en-US" sz="4000" dirty="0" smtClean="0"/>
              <a:t>“Vanilla” DP algorithm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Our 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the algorithm iterates</a:t>
            </a:r>
            <a:r>
              <a:rPr lang="el-GR" dirty="0" smtClean="0"/>
              <a:t> </a:t>
            </a:r>
            <a:r>
              <a:rPr lang="en-US" dirty="0" smtClean="0"/>
              <a:t>through the indices i=1..n, and maintains the Eppstein et al. data structure containing one point for every j&lt;i.</a:t>
            </a:r>
          </a:p>
          <a:p>
            <a:r>
              <a:rPr lang="en-US" dirty="0" smtClean="0"/>
              <a:t>It performs binary search on the value, which reduces to emptiness queries</a:t>
            </a:r>
          </a:p>
          <a:p>
            <a:r>
              <a:rPr lang="en-US" dirty="0" smtClean="0"/>
              <a:t>It provides an answer within </a:t>
            </a:r>
            <a:r>
              <a:rPr lang="el-GR" dirty="0" smtClean="0"/>
              <a:t>ε </a:t>
            </a:r>
            <a:r>
              <a:rPr lang="en-US" dirty="0" smtClean="0"/>
              <a:t>additive error from the optimal one.</a:t>
            </a:r>
          </a:p>
          <a:p>
            <a:r>
              <a:rPr lang="en-US" dirty="0" smtClean="0"/>
              <a:t>Running time: O(n</a:t>
            </a:r>
            <a:r>
              <a:rPr lang="en-US" baseline="30000" dirty="0" smtClean="0"/>
              <a:t>4/3+</a:t>
            </a:r>
            <a:r>
              <a:rPr lang="el-GR" baseline="30000" dirty="0" smtClean="0"/>
              <a:t>δ</a:t>
            </a:r>
            <a:r>
              <a:rPr lang="el-GR" dirty="0" smtClean="0"/>
              <a:t> </a:t>
            </a:r>
            <a:r>
              <a:rPr lang="en-US" dirty="0" smtClean="0"/>
              <a:t>log(U/</a:t>
            </a:r>
            <a:r>
              <a:rPr lang="el-GR" dirty="0" smtClean="0"/>
              <a:t>ε) 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7376" y="5410200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/>
              <a:t>“Vanilla” DP algorithm </a:t>
            </a:r>
            <a:endParaRPr lang="en-US" sz="4000" b="1" dirty="0" smtClean="0"/>
          </a:p>
          <a:p>
            <a:r>
              <a:rPr lang="en-US" sz="4000" b="1" dirty="0" smtClean="0"/>
              <a:t>Our </a:t>
            </a:r>
            <a:r>
              <a:rPr lang="en-US" sz="4000" b="1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b="1" dirty="0" err="1" smtClean="0"/>
              <a:t>Multiscale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Monge</a:t>
            </a:r>
            <a:r>
              <a:rPr lang="en-US" sz="3600" b="1" dirty="0"/>
              <a:t> </a:t>
            </a:r>
            <a:r>
              <a:rPr lang="en-US" sz="3600" b="1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Multiscale</a:t>
            </a:r>
            <a:r>
              <a:rPr lang="en-US" dirty="0"/>
              <a:t> </a:t>
            </a:r>
            <a:r>
              <a:rPr lang="en-US" dirty="0" err="1"/>
              <a:t>Monge</a:t>
            </a:r>
            <a:r>
              <a:rPr lang="en-US" dirty="0"/>
              <a:t> Decomposition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simple algebra we can write our weight function w(</a:t>
            </a:r>
            <a:r>
              <a:rPr lang="en-US" dirty="0" err="1" smtClean="0"/>
              <a:t>j,i</a:t>
            </a:r>
            <a:r>
              <a:rPr lang="en-US" dirty="0" smtClean="0"/>
              <a:t>) as w’(</a:t>
            </a:r>
            <a:r>
              <a:rPr lang="en-US" dirty="0" err="1" smtClean="0"/>
              <a:t>j,i</a:t>
            </a:r>
            <a:r>
              <a:rPr lang="en-US" dirty="0" smtClean="0"/>
              <a:t>)/(i-j)+C where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weight function w’ is </a:t>
            </a:r>
            <a:r>
              <a:rPr lang="en-US" dirty="0" err="1" smtClean="0"/>
              <a:t>Monge</a:t>
            </a:r>
            <a:r>
              <a:rPr lang="en-US" dirty="0" smtClean="0"/>
              <a:t>! </a:t>
            </a:r>
          </a:p>
          <a:p>
            <a:r>
              <a:rPr lang="en-US" dirty="0" smtClean="0"/>
              <a:t>Key Idea: approximate i-j by a constant! </a:t>
            </a:r>
          </a:p>
          <a:p>
            <a:r>
              <a:rPr lang="en-US" dirty="0" smtClean="0"/>
              <a:t>But how?   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268984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Multiscale</a:t>
            </a:r>
            <a:r>
              <a:rPr lang="en-US" dirty="0"/>
              <a:t> </a:t>
            </a:r>
            <a:r>
              <a:rPr lang="en-US" dirty="0" err="1"/>
              <a:t>Monge</a:t>
            </a:r>
            <a:r>
              <a:rPr lang="en-US" dirty="0"/>
              <a:t> Decomposition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i, we break the choices of j  into intervals [</a:t>
            </a:r>
            <a:r>
              <a:rPr lang="en-US" dirty="0" err="1"/>
              <a:t>l</a:t>
            </a:r>
            <a:r>
              <a:rPr lang="en-US" baseline="-25000" dirty="0" err="1"/>
              <a:t>k</a:t>
            </a:r>
            <a:r>
              <a:rPr lang="en-US" dirty="0" err="1"/>
              <a:t>,r</a:t>
            </a:r>
            <a:r>
              <a:rPr lang="en-US" baseline="-25000" dirty="0" err="1"/>
              <a:t>k</a:t>
            </a:r>
            <a:r>
              <a:rPr lang="en-US" dirty="0"/>
              <a:t>] s.t i-</a:t>
            </a:r>
            <a:r>
              <a:rPr lang="en-US" dirty="0" err="1"/>
              <a:t>l</a:t>
            </a:r>
            <a:r>
              <a:rPr lang="en-US" baseline="-25000" dirty="0" err="1"/>
              <a:t>k</a:t>
            </a:r>
            <a:r>
              <a:rPr lang="en-US" dirty="0"/>
              <a:t> and i-</a:t>
            </a:r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dirty="0"/>
              <a:t> differ by at most 1+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</a:p>
          <a:p>
            <a:r>
              <a:rPr lang="el-GR" dirty="0" smtClean="0"/>
              <a:t>Ο(</a:t>
            </a:r>
            <a:r>
              <a:rPr lang="en-US" dirty="0" err="1" smtClean="0"/>
              <a:t>log</a:t>
            </a:r>
            <a:r>
              <a:rPr lang="en-US" dirty="0" err="1"/>
              <a:t>n</a:t>
            </a:r>
            <a:r>
              <a:rPr lang="el-GR" dirty="0" smtClean="0"/>
              <a:t>/ε</a:t>
            </a:r>
            <a:r>
              <a:rPr lang="en-US" dirty="0" smtClean="0"/>
              <a:t>) such intervals suffice to get a 1+</a:t>
            </a:r>
            <a:r>
              <a:rPr lang="el-GR" dirty="0" smtClean="0"/>
              <a:t>ε </a:t>
            </a:r>
            <a:r>
              <a:rPr lang="en-US" dirty="0" smtClean="0"/>
              <a:t>approximation. </a:t>
            </a:r>
          </a:p>
          <a:p>
            <a:r>
              <a:rPr lang="en-US" dirty="0" smtClean="0"/>
              <a:t>However, we need to make sure that when we solve a specific </a:t>
            </a:r>
            <a:r>
              <a:rPr lang="en-US" dirty="0" err="1" smtClean="0"/>
              <a:t>subproblem</a:t>
            </a:r>
            <a:r>
              <a:rPr lang="en-US" dirty="0" smtClean="0"/>
              <a:t>, the optimum lies in the desired interval. </a:t>
            </a:r>
          </a:p>
          <a:p>
            <a:r>
              <a:rPr lang="en-US" dirty="0" smtClean="0"/>
              <a:t>How?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Monge</a:t>
            </a:r>
            <a:r>
              <a:rPr lang="en-US" dirty="0" smtClean="0"/>
              <a:t> </a:t>
            </a:r>
            <a:r>
              <a:rPr lang="en-US" dirty="0" smtClean="0"/>
              <a:t>Decomposition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 is a sufficiently large positive constant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Running time O(</a:t>
            </a:r>
            <a:r>
              <a:rPr lang="en-US" dirty="0" err="1" smtClean="0"/>
              <a:t>nlogn</a:t>
            </a:r>
            <a:r>
              <a:rPr lang="en-US" dirty="0" smtClean="0"/>
              <a:t>/</a:t>
            </a:r>
            <a:r>
              <a:rPr lang="el-GR" dirty="0" smtClean="0"/>
              <a:t>ε)</a:t>
            </a:r>
          </a:p>
          <a:p>
            <a:pPr marL="118872" indent="0">
              <a:buNone/>
            </a:pPr>
            <a:r>
              <a:rPr lang="en-US" dirty="0" smtClean="0"/>
              <a:t>using an O(n) time per</a:t>
            </a:r>
          </a:p>
          <a:p>
            <a:pPr marL="118872" indent="0">
              <a:buNone/>
            </a:pPr>
            <a:r>
              <a:rPr lang="en-US" dirty="0" err="1" smtClean="0"/>
              <a:t>subproblem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6044"/>
            <a:ext cx="7924800" cy="13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10" y="4441371"/>
            <a:ext cx="1398165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5071" y="599077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Larmore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4343400"/>
            <a:ext cx="1263874" cy="1621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4453" y="5965371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Schieber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3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 smtClean="0"/>
              <a:t>“Vanilla” DP algorithm</a:t>
            </a:r>
            <a:endParaRPr lang="en-US" sz="4000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smtClean="0"/>
              <a:t>new techniques for approximate </a:t>
            </a:r>
            <a:r>
              <a:rPr lang="en-US" dirty="0" smtClean="0"/>
              <a:t>DP for a recurrence not treated by existing methods:</a:t>
            </a:r>
            <a:endParaRPr lang="en-US" dirty="0" smtClean="0"/>
          </a:p>
          <a:p>
            <a:pPr lvl="1"/>
            <a:r>
              <a:rPr lang="en-US" dirty="0" smtClean="0"/>
              <a:t>Halfspace </a:t>
            </a:r>
            <a:r>
              <a:rPr lang="en-US" dirty="0" smtClean="0"/>
              <a:t>emptiness queries </a:t>
            </a:r>
            <a:endParaRPr lang="en-US" dirty="0" smtClean="0"/>
          </a:p>
          <a:p>
            <a:pPr lvl="1"/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Monge</a:t>
            </a:r>
            <a:r>
              <a:rPr lang="en-US" dirty="0" smtClean="0"/>
              <a:t> </a:t>
            </a:r>
            <a:r>
              <a:rPr lang="en-US" dirty="0" smtClean="0"/>
              <a:t>Decomposition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problems where our techniques are directly or almost directly applicable?</a:t>
                </a:r>
              </a:p>
              <a:p>
                <a:r>
                  <a:rPr lang="en-US" dirty="0" smtClean="0"/>
                  <a:t>O(n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is unlikely to be tight. E.g., if two points 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satisfy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ra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then they belong in different segments. </a:t>
                </a:r>
                <a:br>
                  <a:rPr lang="en-US" dirty="0" smtClean="0"/>
                </a:br>
                <a:r>
                  <a:rPr lang="en-US" dirty="0" smtClean="0"/>
                  <a:t>Can we find a faster exact algorithm?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sz="7000" dirty="0" smtClean="0"/>
          </a:p>
          <a:p>
            <a:pPr marL="118872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     Thanks a lot!</a:t>
            </a:r>
            <a:endParaRPr lang="en-US" sz="7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6129"/>
            <a:ext cx="7101466" cy="4434671"/>
          </a:xfrm>
          <a:ln w="19050"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4394" y="1543316"/>
            <a:ext cx="349612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Array based comparative </a:t>
            </a:r>
          </a:p>
          <a:p>
            <a:r>
              <a:rPr lang="en-US" sz="2400" b="1" i="1" dirty="0" smtClean="0"/>
              <a:t>   genomic hybridization</a:t>
            </a:r>
          </a:p>
          <a:p>
            <a:r>
              <a:rPr lang="en-US" sz="2400" b="1" i="1" dirty="0" smtClean="0"/>
              <a:t>                  (</a:t>
            </a:r>
            <a:r>
              <a:rPr lang="en-US" sz="2400" b="1" i="1" dirty="0" err="1" smtClean="0"/>
              <a:t>aCGH</a:t>
            </a:r>
            <a:r>
              <a:rPr lang="en-US" sz="2400" b="1" i="1" dirty="0" smtClean="0"/>
              <a:t>)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63799" y="1476828"/>
            <a:ext cx="1955802" cy="147732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log T/R</a:t>
            </a:r>
          </a:p>
          <a:p>
            <a:r>
              <a:rPr lang="en-US" sz="2900" dirty="0" smtClean="0"/>
              <a:t>for humans</a:t>
            </a:r>
          </a:p>
          <a:p>
            <a:r>
              <a:rPr lang="en-US" sz="2900" dirty="0" smtClean="0"/>
              <a:t>R=2</a:t>
            </a:r>
            <a:endParaRPr lang="en-US" sz="29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52372" y="2925128"/>
            <a:ext cx="29028" cy="3181756"/>
          </a:xfrm>
          <a:prstGeom prst="line">
            <a:avLst/>
          </a:prstGeom>
          <a:ln w="25400">
            <a:solidFill>
              <a:srgbClr val="00206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52372" y="6099630"/>
            <a:ext cx="4191000" cy="0"/>
          </a:xfrm>
          <a:prstGeom prst="line">
            <a:avLst/>
          </a:prstGeom>
          <a:ln w="25400">
            <a:solidFill>
              <a:srgbClr val="FF000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376544"/>
            <a:ext cx="15504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Genome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2362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Near-by probes </a:t>
            </a:r>
            <a:r>
              <a:rPr lang="en-US" sz="3000" dirty="0" smtClean="0"/>
              <a:t>(genomic positions) tend </a:t>
            </a:r>
            <a:r>
              <a:rPr lang="en-US" sz="3000" dirty="0" smtClean="0"/>
              <a:t>to have the same DNA copy </a:t>
            </a:r>
            <a:r>
              <a:rPr lang="en-US" sz="3000" dirty="0" smtClean="0"/>
              <a:t>number.</a:t>
            </a:r>
            <a:endParaRPr lang="en-US" sz="3000" dirty="0" smtClean="0"/>
          </a:p>
          <a:p>
            <a:r>
              <a:rPr lang="en-US" sz="3000" dirty="0" smtClean="0"/>
              <a:t>Treat the data as 1d time </a:t>
            </a:r>
            <a:r>
              <a:rPr lang="en-US" sz="3000" dirty="0" smtClean="0"/>
              <a:t>series.</a:t>
            </a:r>
            <a:endParaRPr lang="en-US" sz="3000" dirty="0" smtClean="0"/>
          </a:p>
          <a:p>
            <a:r>
              <a:rPr lang="en-US" sz="3000" dirty="0" smtClean="0"/>
              <a:t>Fit piecewise constant </a:t>
            </a:r>
            <a:r>
              <a:rPr lang="en-US" sz="3000" dirty="0" smtClean="0"/>
              <a:t>segments.</a:t>
            </a:r>
            <a:endParaRPr lang="en-US" sz="3000" dirty="0" smtClean="0"/>
          </a:p>
          <a:p>
            <a:pPr marL="118872" indent="0">
              <a:buNone/>
            </a:pP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267200" cy="2780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84" y="4233067"/>
            <a:ext cx="1988045" cy="147732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log T/R</a:t>
            </a:r>
          </a:p>
          <a:p>
            <a:r>
              <a:rPr lang="en-US" sz="3000" dirty="0" smtClean="0"/>
              <a:t>for humans</a:t>
            </a:r>
          </a:p>
          <a:p>
            <a:r>
              <a:rPr lang="en-US" sz="3000" dirty="0" smtClean="0"/>
              <a:t>R=2</a:t>
            </a:r>
            <a:endParaRPr lang="en-US" sz="3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733800"/>
            <a:ext cx="0" cy="2628263"/>
          </a:xfrm>
          <a:prstGeom prst="line">
            <a:avLst/>
          </a:prstGeom>
          <a:ln w="25400">
            <a:solidFill>
              <a:srgbClr val="00206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09800" y="6400800"/>
            <a:ext cx="4191000" cy="0"/>
          </a:xfrm>
          <a:prstGeom prst="line">
            <a:avLst/>
          </a:prstGeom>
          <a:ln w="25400">
            <a:solidFill>
              <a:srgbClr val="FF000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7086" y="6085064"/>
            <a:ext cx="15504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Genome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23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Histogram construction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Data mining </a:t>
            </a:r>
          </a:p>
          <a:p>
            <a:pPr lvl="1"/>
            <a:r>
              <a:rPr lang="en-US" dirty="0" smtClean="0"/>
              <a:t>Biology </a:t>
            </a:r>
          </a:p>
          <a:p>
            <a:pPr lvl="1"/>
            <a:r>
              <a:rPr lang="en-US" dirty="0" smtClean="0"/>
              <a:t>and many more…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700" dirty="0" smtClean="0"/>
              <a:t>Input: Noisy sequence </a:t>
            </a:r>
            <a:r>
              <a:rPr lang="en-US" sz="4700" dirty="0" smtClean="0"/>
              <a:t>(P</a:t>
            </a:r>
            <a:r>
              <a:rPr lang="en-US" sz="4700" baseline="-25000" dirty="0" smtClean="0"/>
              <a:t>1</a:t>
            </a:r>
            <a:r>
              <a:rPr lang="en-US" sz="4700" dirty="0" smtClean="0"/>
              <a:t>,..,P</a:t>
            </a:r>
            <a:r>
              <a:rPr lang="en-US" sz="4700" baseline="-25000" dirty="0" smtClean="0"/>
              <a:t>n</a:t>
            </a:r>
            <a:r>
              <a:rPr lang="en-US" sz="4700" dirty="0" smtClean="0"/>
              <a:t>)</a:t>
            </a:r>
          </a:p>
          <a:p>
            <a:r>
              <a:rPr lang="en-US" sz="4700" dirty="0" smtClean="0"/>
              <a:t>Output: (F</a:t>
            </a:r>
            <a:r>
              <a:rPr lang="en-US" sz="4700" baseline="-25000" dirty="0" smtClean="0"/>
              <a:t>1</a:t>
            </a:r>
            <a:r>
              <a:rPr lang="en-US" sz="4700" dirty="0" smtClean="0"/>
              <a:t>,..,F</a:t>
            </a:r>
            <a:r>
              <a:rPr lang="en-US" sz="4700" baseline="-25000" dirty="0" smtClean="0"/>
              <a:t>n</a:t>
            </a:r>
            <a:r>
              <a:rPr lang="en-US" sz="4700" dirty="0" smtClean="0"/>
              <a:t>) which minimizes</a:t>
            </a:r>
          </a:p>
          <a:p>
            <a:endParaRPr lang="en-US" sz="4700" dirty="0"/>
          </a:p>
          <a:p>
            <a:endParaRPr lang="en-US" sz="4700" dirty="0" smtClean="0"/>
          </a:p>
          <a:p>
            <a:endParaRPr lang="en-US" sz="4700" dirty="0"/>
          </a:p>
          <a:p>
            <a:pPr marL="118872" indent="0">
              <a:buNone/>
            </a:pPr>
            <a:endParaRPr lang="en-US" sz="4700" dirty="0"/>
          </a:p>
          <a:p>
            <a:pPr marL="118872" indent="0">
              <a:buNone/>
            </a:pPr>
            <a:r>
              <a:rPr lang="en-US" sz="4700" dirty="0" smtClean="0"/>
              <a:t>        </a:t>
            </a:r>
          </a:p>
          <a:p>
            <a:pPr marL="118872" indent="0">
              <a:buNone/>
            </a:pPr>
            <a:r>
              <a:rPr lang="en-US" sz="4700" dirty="0"/>
              <a:t/>
            </a:r>
            <a:br>
              <a:rPr lang="en-US" sz="4700" dirty="0"/>
            </a:br>
            <a:r>
              <a:rPr lang="en-US" sz="4700" dirty="0" smtClean="0"/>
              <a:t/>
            </a:r>
            <a:br>
              <a:rPr lang="en-US" sz="4700" dirty="0" smtClean="0"/>
            </a:br>
            <a:endParaRPr lang="en-US" sz="4700" dirty="0" smtClean="0"/>
          </a:p>
          <a:p>
            <a:r>
              <a:rPr lang="en-US" sz="4700" dirty="0" smtClean="0"/>
              <a:t>Digression: Constant </a:t>
            </a:r>
            <a:r>
              <a:rPr lang="en-US" sz="4700" dirty="0" smtClean="0"/>
              <a:t>C is determined by training on data with ground truth.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1800"/>
            <a:ext cx="8162925" cy="12080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5400000">
            <a:off x="2160669" y="3332137"/>
            <a:ext cx="496824" cy="2192238"/>
          </a:xfrm>
          <a:prstGeom prst="righ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4796" y="4676668"/>
            <a:ext cx="2268570" cy="49244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Goodness of fit</a:t>
            </a:r>
            <a:endParaRPr lang="en-US" sz="2600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6076188" y="2218456"/>
            <a:ext cx="496824" cy="441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28875" y="4676668"/>
            <a:ext cx="4573487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Regularization/avoid </a:t>
            </a:r>
            <a:r>
              <a:rPr lang="en-US" sz="2600" dirty="0" err="1" smtClean="0"/>
              <a:t>overfitting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2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Motivation</a:t>
            </a:r>
          </a:p>
          <a:p>
            <a:r>
              <a:rPr lang="en-US" sz="4000" b="1" dirty="0" smtClean="0"/>
              <a:t>Related Work </a:t>
            </a:r>
            <a:endParaRPr lang="en-US" sz="4000" b="1" dirty="0" smtClean="0"/>
          </a:p>
          <a:p>
            <a:r>
              <a:rPr lang="en-US" sz="4000" dirty="0"/>
              <a:t>“Vanilla” DP algorithm </a:t>
            </a:r>
            <a:endParaRPr lang="en-US" sz="4000" b="1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/>
              <a:t>Analysis of the </a:t>
            </a:r>
            <a:r>
              <a:rPr lang="en-US" sz="3600" dirty="0" smtClean="0"/>
              <a:t>recurrence</a:t>
            </a:r>
            <a:endParaRPr lang="en-US" sz="3600" dirty="0" smtClean="0"/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 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6" y="1549398"/>
            <a:ext cx="1992554" cy="1833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SODA '11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4057" y="341163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 Knuth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618006"/>
            <a:ext cx="4511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Optimal BSTs in O(n</a:t>
            </a:r>
            <a:r>
              <a:rPr lang="en-US" sz="3000" baseline="30000" dirty="0"/>
              <a:t>2</a:t>
            </a:r>
            <a:r>
              <a:rPr lang="en-US" sz="3000" dirty="0"/>
              <a:t>) time </a:t>
            </a:r>
          </a:p>
          <a:p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0" y="2427389"/>
            <a:ext cx="1651000" cy="196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50" y="4376278"/>
            <a:ext cx="13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Frances Yao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81628" y="3806808"/>
                <a:ext cx="7344228" cy="120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28" y="3806808"/>
                <a:ext cx="7344228" cy="1207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19600" y="3226973"/>
            <a:ext cx="1972528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Recurrence</a:t>
            </a:r>
            <a:endParaRPr lang="en-US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362199" y="51816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5181600"/>
                <a:ext cx="5517921" cy="892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183" y="4781490"/>
            <a:ext cx="18838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inequality</a:t>
            </a:r>
          </a:p>
          <a:p>
            <a:r>
              <a:rPr lang="en-US" sz="2600" dirty="0" smtClean="0"/>
              <a:t>   (</a:t>
            </a:r>
            <a:r>
              <a:rPr lang="en-US" sz="2600" dirty="0" err="1" smtClean="0"/>
              <a:t>Monge</a:t>
            </a:r>
            <a:r>
              <a:rPr lang="en-US" sz="2600" dirty="0" smtClean="0"/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885" y="6059638"/>
            <a:ext cx="8501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Then we can turn the naïve O(n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) algorithm to O(n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2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9635</TotalTime>
  <Words>1447</Words>
  <Application>Microsoft Office PowerPoint</Application>
  <PresentationFormat>On-screen Show (4:3)</PresentationFormat>
  <Paragraphs>353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Approximate Dynamic Programming using Halfspace Queries and Multiscale Monge Decomposition</vt:lpstr>
      <vt:lpstr>Joint work </vt:lpstr>
      <vt:lpstr>Outline</vt:lpstr>
      <vt:lpstr>Motivation</vt:lpstr>
      <vt:lpstr>Motivation</vt:lpstr>
      <vt:lpstr>Motivation</vt:lpstr>
      <vt:lpstr>Problem Formulation</vt:lpstr>
      <vt:lpstr>Outline</vt:lpstr>
      <vt:lpstr>Related Work</vt:lpstr>
      <vt:lpstr>Related Work</vt:lpstr>
      <vt:lpstr>Related Work</vt:lpstr>
      <vt:lpstr>Related Work</vt:lpstr>
      <vt:lpstr>Related Work</vt:lpstr>
      <vt:lpstr>Outline</vt:lpstr>
      <vt:lpstr>Vanilla DP</vt:lpstr>
      <vt:lpstr>Vanilla DP</vt:lpstr>
      <vt:lpstr>Vanilla DP</vt:lpstr>
      <vt:lpstr>Questions</vt:lpstr>
      <vt:lpstr>Outline</vt:lpstr>
      <vt:lpstr>Our contributions</vt:lpstr>
      <vt:lpstr>Outline</vt:lpstr>
      <vt:lpstr>Analysis of our Recurrence</vt:lpstr>
      <vt:lpstr>Analysis of our Recurrence</vt:lpstr>
      <vt:lpstr>Why it’s not Monge?</vt:lpstr>
      <vt:lpstr>Outline</vt:lpstr>
      <vt:lpstr>Notation</vt:lpstr>
      <vt:lpstr>Halfspaces and DP</vt:lpstr>
      <vt:lpstr>Halfspaces and DP</vt:lpstr>
      <vt:lpstr>Dynamic Halfspace Reporting</vt:lpstr>
      <vt:lpstr>Halfspaces and DP</vt:lpstr>
      <vt:lpstr>Outline</vt:lpstr>
      <vt:lpstr>Multiscale Monge Decomposition </vt:lpstr>
      <vt:lpstr>Multiscale Monge Decomposition </vt:lpstr>
      <vt:lpstr>Multiscale Monge Decomposition </vt:lpstr>
      <vt:lpstr>Outline</vt:lpstr>
      <vt:lpstr>Summary</vt:lpstr>
      <vt:lpstr>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225</cp:revision>
  <dcterms:created xsi:type="dcterms:W3CDTF">2010-12-06T02:43:29Z</dcterms:created>
  <dcterms:modified xsi:type="dcterms:W3CDTF">2011-01-26T00:17:28Z</dcterms:modified>
</cp:coreProperties>
</file>