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379" r:id="rId2"/>
    <p:sldId id="443" r:id="rId3"/>
    <p:sldId id="467" r:id="rId4"/>
    <p:sldId id="456" r:id="rId5"/>
    <p:sldId id="444" r:id="rId6"/>
    <p:sldId id="447" r:id="rId7"/>
    <p:sldId id="448" r:id="rId8"/>
    <p:sldId id="449" r:id="rId9"/>
    <p:sldId id="392" r:id="rId10"/>
    <p:sldId id="394" r:id="rId11"/>
    <p:sldId id="396" r:id="rId12"/>
    <p:sldId id="455" r:id="rId13"/>
    <p:sldId id="397" r:id="rId14"/>
    <p:sldId id="398" r:id="rId15"/>
    <p:sldId id="400" r:id="rId16"/>
    <p:sldId id="401" r:id="rId17"/>
    <p:sldId id="463" r:id="rId18"/>
    <p:sldId id="464" r:id="rId19"/>
    <p:sldId id="404" r:id="rId20"/>
    <p:sldId id="406" r:id="rId21"/>
    <p:sldId id="409" r:id="rId22"/>
    <p:sldId id="408" r:id="rId23"/>
    <p:sldId id="410" r:id="rId24"/>
    <p:sldId id="414" r:id="rId25"/>
    <p:sldId id="415" r:id="rId26"/>
    <p:sldId id="411" r:id="rId27"/>
    <p:sldId id="413" r:id="rId28"/>
    <p:sldId id="416" r:id="rId29"/>
    <p:sldId id="417" r:id="rId30"/>
    <p:sldId id="442" r:id="rId31"/>
    <p:sldId id="46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5660-2911-4780-95D5-40F13360CFD0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75C-3F91-49EC-873E-BBDEBD22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spam, i.e., websites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attempt to manipulate search engine rankings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aggressive interlinking to simulate popular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675C-3F91-49EC-873E-BBDEBD2266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6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11CD-8146-4158-99D5-865D3878C77A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463F-C47C-4B48-96A7-3B1F546D01D3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1DCA-C829-48A4-B1AD-702C39026428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80DC-2680-4A33-B868-AB529DD30439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6F1A-0A5E-42E0-98B9-3EE244F3252A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7450-5286-4171-8020-17B99ABACC63}" type="datetime1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392F-3A86-4A3F-B200-FFDC3EEB6309}" type="datetime1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21EB-405C-47C2-8BF6-1EF4931EA4E8}" type="datetime1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177-3E84-4AA7-809D-C7B8DFF589FA}" type="datetime1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A2FF-C724-4D73-9C71-9915570708B5}" type="datetime1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7B0686-47C4-42D9-985F-38766412EB37}" type="datetime1">
              <a:rPr lang="en-US" smtClean="0"/>
              <a:t>8/19/2013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8B3E8A4-7283-4D05-94B0-F513A9D411E8}" type="datetime1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95600"/>
            <a:ext cx="8686800" cy="2133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Denser than the Densest Subgraph:</a:t>
            </a:r>
            <a:br>
              <a:rPr lang="en-US" sz="4400" dirty="0"/>
            </a:br>
            <a:r>
              <a:rPr lang="en-US" sz="4400" dirty="0"/>
              <a:t>Extracting Optimal Quasi-Cliques with Quality </a:t>
            </a:r>
            <a:r>
              <a:rPr lang="en-US" sz="4400" dirty="0" smtClean="0"/>
              <a:t>Guarantees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534400" cy="1499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      </a:t>
            </a:r>
            <a:r>
              <a:rPr lang="en-US" sz="2800" b="1" dirty="0" smtClean="0"/>
              <a:t>Charalampos (Babis) E. Tsourakakis</a:t>
            </a:r>
          </a:p>
          <a:p>
            <a:r>
              <a:rPr lang="en-US" sz="2800" b="1" dirty="0" smtClean="0"/>
              <a:t>                      charalampos.tsourakakis@aalto.fi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410795"/>
            <a:ext cx="363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           KDD 2013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(Some) Density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1676400"/>
                <a:ext cx="8229600" cy="462560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dirty="0" smtClean="0"/>
                      <m:t>S</m:t>
                    </m:r>
                    <m:r>
                      <m:rPr>
                        <m:nor/>
                      </m:rPr>
                      <a:rPr lang="en-US" dirty="0" smtClean="0"/>
                      <m:t>)=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eqArr>
                          <m:eqArr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, |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|=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, |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(|</m:t>
                    </m:r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="0" i="0" dirty="0" smtClean="0"/>
                      <m:t>| 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k)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1676400"/>
                <a:ext cx="8229600" cy="4625609"/>
              </a:xfrm>
              <a:blipFill rotWithShape="1">
                <a:blip r:embed="rId2"/>
                <a:stretch>
                  <a:fillRect b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24800" y="181311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86800" y="242271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5"/>
            <a:endCxn id="9" idx="1"/>
          </p:cNvCxnSpPr>
          <p:nvPr/>
        </p:nvCxnSpPr>
        <p:spPr>
          <a:xfrm>
            <a:off x="8119922" y="2008234"/>
            <a:ext cx="600356" cy="447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6474" y="1693603"/>
            <a:ext cx="53583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single edge achieves </a:t>
            </a:r>
            <a:br>
              <a:rPr lang="en-US" sz="3200" dirty="0" smtClean="0"/>
            </a:br>
            <a:r>
              <a:rPr lang="en-US" sz="3200" dirty="0" smtClean="0"/>
              <a:t>always maximum possible </a:t>
            </a:r>
            <a:r>
              <a:rPr lang="el-GR" sz="3200" dirty="0" smtClean="0"/>
              <a:t>δ(</a:t>
            </a:r>
            <a:r>
              <a:rPr lang="en-US" sz="3200" dirty="0" smtClean="0"/>
              <a:t>S)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3276600"/>
            <a:ext cx="474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Densest </a:t>
            </a:r>
            <a:r>
              <a:rPr lang="en-US" sz="3200" dirty="0" err="1" smtClean="0"/>
              <a:t>subgraph</a:t>
            </a:r>
            <a:r>
              <a:rPr lang="en-US" sz="3200" dirty="0" smtClean="0"/>
              <a:t> problem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2425" y="4419600"/>
            <a:ext cx="5085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k-Densest </a:t>
            </a:r>
            <a:r>
              <a:rPr lang="en-US" sz="3200" dirty="0" err="1" smtClean="0"/>
              <a:t>subgraph</a:t>
            </a:r>
            <a:r>
              <a:rPr lang="en-US" sz="3200" dirty="0" smtClean="0"/>
              <a:t> problem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5519846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DalkS</a:t>
            </a:r>
            <a:r>
              <a:rPr lang="en-US" sz="3200" dirty="0" smtClean="0"/>
              <a:t> (</a:t>
            </a:r>
            <a:r>
              <a:rPr lang="en-US" sz="3200" dirty="0" err="1" smtClean="0"/>
              <a:t>Damks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4267200"/>
            <a:ext cx="8420100" cy="20574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5141" y="2927924"/>
            <a:ext cx="7437828" cy="1282125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Densest Subgraph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average degree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Solvable in polynomial time</a:t>
            </a:r>
          </a:p>
          <a:p>
            <a:pPr lvl="1"/>
            <a:r>
              <a:rPr lang="en-US" dirty="0" smtClean="0"/>
              <a:t>Max flows       (Goldberg)</a:t>
            </a:r>
          </a:p>
          <a:p>
            <a:pPr lvl="1"/>
            <a:r>
              <a:rPr lang="en-US" dirty="0" smtClean="0"/>
              <a:t>LP relaxation (</a:t>
            </a:r>
            <a:r>
              <a:rPr lang="en-US" dirty="0" err="1" smtClean="0"/>
              <a:t>Charikar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Fast ½-approximation algorithm (</a:t>
            </a:r>
            <a:r>
              <a:rPr lang="en-US" dirty="0" err="1" smtClean="0"/>
              <a:t>Charikar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k-Densest </a:t>
            </a:r>
            <a:r>
              <a:rPr lang="en-US" dirty="0" err="1" smtClean="0"/>
              <a:t>subgraph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k-densest </a:t>
            </a:r>
            <a:r>
              <a:rPr lang="en-US" dirty="0" err="1" smtClean="0"/>
              <a:t>subgraph</a:t>
            </a:r>
            <a:r>
              <a:rPr lang="en-US" dirty="0" smtClean="0"/>
              <a:t> problem is NP-hard </a:t>
            </a:r>
          </a:p>
          <a:p>
            <a:endParaRPr lang="en-US" dirty="0" smtClean="0"/>
          </a:p>
          <a:p>
            <a:r>
              <a:rPr lang="en-US" dirty="0" err="1" smtClean="0"/>
              <a:t>Feige</a:t>
            </a:r>
            <a:r>
              <a:rPr lang="en-US" dirty="0" smtClean="0"/>
              <a:t>, </a:t>
            </a:r>
            <a:r>
              <a:rPr lang="en-US" dirty="0" err="1" smtClean="0"/>
              <a:t>Kortsatz</a:t>
            </a:r>
            <a:r>
              <a:rPr lang="en-US" dirty="0" smtClean="0"/>
              <a:t>, </a:t>
            </a:r>
            <a:r>
              <a:rPr lang="en-US" dirty="0" err="1" smtClean="0"/>
              <a:t>Peleg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err="1" smtClean="0"/>
              <a:t>Bhaskara</a:t>
            </a:r>
            <a:r>
              <a:rPr lang="en-US" dirty="0" smtClean="0"/>
              <a:t>, </a:t>
            </a:r>
            <a:r>
              <a:rPr lang="en-US" dirty="0" err="1" smtClean="0"/>
              <a:t>Charikar</a:t>
            </a:r>
            <a:r>
              <a:rPr lang="en-US" dirty="0" smtClean="0"/>
              <a:t>, </a:t>
            </a:r>
            <a:r>
              <a:rPr lang="en-US" dirty="0" err="1" smtClean="0"/>
              <a:t>Chlamtac</a:t>
            </a:r>
            <a:r>
              <a:rPr lang="en-US" dirty="0" smtClean="0"/>
              <a:t>, </a:t>
            </a:r>
            <a:r>
              <a:rPr lang="en-US" dirty="0" err="1" smtClean="0"/>
              <a:t>Vijayraghavan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Asahiro</a:t>
            </a:r>
            <a:r>
              <a:rPr lang="en-US" dirty="0" smtClean="0"/>
              <a:t> et al. </a:t>
            </a:r>
            <a:br>
              <a:rPr lang="en-US" dirty="0" smtClean="0"/>
            </a:br>
            <a:r>
              <a:rPr lang="en-US" dirty="0" smtClean="0"/>
              <a:t>Andersen</a:t>
            </a:r>
            <a:br>
              <a:rPr lang="en-US" dirty="0" smtClean="0"/>
            </a:br>
            <a:r>
              <a:rPr lang="en-US" dirty="0" err="1" smtClean="0"/>
              <a:t>Khuller</a:t>
            </a:r>
            <a:r>
              <a:rPr lang="en-US" dirty="0" smtClean="0"/>
              <a:t>, </a:t>
            </a:r>
            <a:r>
              <a:rPr lang="en-US" dirty="0" err="1" smtClean="0"/>
              <a:t>Saha</a:t>
            </a:r>
            <a:r>
              <a:rPr lang="en-US" dirty="0" smtClean="0"/>
              <a:t> [approximation algorithms], </a:t>
            </a:r>
            <a:r>
              <a:rPr lang="en-US" dirty="0" err="1" smtClean="0"/>
              <a:t>Khot</a:t>
            </a:r>
            <a:r>
              <a:rPr lang="en-US" dirty="0" smtClean="0"/>
              <a:t> [no PTAS].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Quasicliques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set S of vertices is </a:t>
                </a:r>
                <a:r>
                  <a:rPr lang="el-GR" dirty="0"/>
                  <a:t>α-</a:t>
                </a:r>
                <a:r>
                  <a:rPr lang="en-US" dirty="0" err="1" smtClean="0"/>
                  <a:t>quasiclique</a:t>
                </a:r>
                <a:r>
                  <a:rPr lang="en-US" dirty="0" smtClean="0"/>
                  <a:t> if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eqArr>
                        <m:eqArrPr>
                          <m:ctrlPr>
                            <a:rPr lang="en-US" i="1" dirty="0">
                              <a:latin typeface="Cambria Math"/>
                            </a:rPr>
                          </m:ctrlPr>
                        </m:eqAr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</m:e>
                        <m:e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e>
                      </m:eqArr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[Uno ’10] introduces an algorithm to enumerate all </a:t>
                </a:r>
                <a:r>
                  <a:rPr lang="el-GR" dirty="0" smtClean="0"/>
                  <a:t>α-</a:t>
                </a:r>
                <a:r>
                  <a:rPr lang="en-US" dirty="0" err="1" smtClean="0"/>
                  <a:t>quasicliques</a:t>
                </a:r>
                <a:r>
                  <a:rPr lang="en-US" dirty="0" smtClean="0"/>
                  <a:t>.</a:t>
                </a:r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Edge-Surplus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For a set of vertices S define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𝑎h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:r>
                  <a:rPr lang="en-US" dirty="0" err="1" smtClean="0"/>
                  <a:t>g,h</a:t>
                </a:r>
                <a:r>
                  <a:rPr lang="en-US" dirty="0" smtClean="0"/>
                  <a:t> are both strictly increasing, </a:t>
                </a:r>
                <a:r>
                  <a:rPr lang="el-GR" dirty="0" smtClean="0"/>
                  <a:t>α&gt;0</a:t>
                </a:r>
                <a:r>
                  <a:rPr lang="en-US" dirty="0" smtClean="0"/>
                  <a:t>.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Optimal (</a:t>
                </a:r>
                <a:r>
                  <a:rPr lang="el-GR" dirty="0" smtClean="0"/>
                  <a:t>α,</a:t>
                </a:r>
                <a:r>
                  <a:rPr lang="en-US" dirty="0" err="1" smtClean="0"/>
                  <a:t>g,h</a:t>
                </a:r>
                <a:r>
                  <a:rPr lang="en-US" dirty="0" smtClean="0"/>
                  <a:t>)-edge-surplus problem</a:t>
                </a:r>
                <a:br>
                  <a:rPr lang="en-US" dirty="0" smtClean="0"/>
                </a:br>
                <a:r>
                  <a:rPr lang="en-US" dirty="0" smtClean="0"/>
                  <a:t>Find S*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Edge-Surplus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g(x)=h(x)=log(x), </a:t>
                </a:r>
                <a:r>
                  <a:rPr lang="el-GR" dirty="0" smtClean="0"/>
                  <a:t>α=1</a:t>
                </a:r>
                <a:r>
                  <a:rPr lang="en-US" dirty="0" smtClean="0"/>
                  <a:t>, then</a:t>
                </a:r>
              </a:p>
              <a:p>
                <a:pPr marL="118872" indent="0">
                  <a:buNone/>
                </a:pPr>
                <a:r>
                  <a:rPr lang="en-US" dirty="0"/>
                  <a:t>Optimal (</a:t>
                </a:r>
                <a:r>
                  <a:rPr lang="el-GR" dirty="0"/>
                  <a:t>α,</a:t>
                </a:r>
                <a:r>
                  <a:rPr lang="en-US" dirty="0" err="1"/>
                  <a:t>g,h</a:t>
                </a:r>
                <a:r>
                  <a:rPr lang="en-US" dirty="0"/>
                  <a:t>)-edge-surplus </a:t>
                </a:r>
                <a:r>
                  <a:rPr lang="en-US" dirty="0" smtClean="0"/>
                  <a:t>problem becomes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]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, which is the densest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problem.</a:t>
                </a:r>
              </a:p>
              <a:p>
                <a:r>
                  <a:rPr lang="en-US" dirty="0" smtClean="0"/>
                  <a:t>g(x)=x, h(x)=0 if x=k, o/w +∞ we get the k-densest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problem.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Edge-Surplus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When g(x)=x, h(x)=x(x-1)/2 then we obtain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≥2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l-GR" i="1">
                            <a:latin typeface="Cambria Math"/>
                          </a:rPr>
                          <m:t>𝛼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eqArr>
                          <m:eqAr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,  which we define as </a:t>
                </a:r>
                <a:br>
                  <a:rPr lang="en-US" dirty="0" smtClean="0"/>
                </a:br>
                <a:r>
                  <a:rPr lang="en-US" dirty="0" smtClean="0"/>
                  <a:t>the optimal </a:t>
                </a:r>
                <a:r>
                  <a:rPr lang="en-US" dirty="0" err="1" smtClean="0"/>
                  <a:t>quasiclique</a:t>
                </a:r>
                <a:r>
                  <a:rPr lang="en-US" dirty="0" smtClean="0"/>
                  <a:t> (OQC) problem.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Theorem 1: Let g(x)=x, h(x) concave. Then the optimal </a:t>
                </a:r>
                <a:r>
                  <a:rPr lang="en-US" dirty="0"/>
                  <a:t>(</a:t>
                </a:r>
                <a:r>
                  <a:rPr lang="el-GR" dirty="0"/>
                  <a:t>α,</a:t>
                </a:r>
                <a:r>
                  <a:rPr lang="en-US" dirty="0" err="1"/>
                  <a:t>g,h</a:t>
                </a:r>
                <a:r>
                  <a:rPr lang="en-US" dirty="0"/>
                  <a:t>)-edge-surplus </a:t>
                </a:r>
                <a:r>
                  <a:rPr lang="en-US" dirty="0" smtClean="0"/>
                  <a:t>problem is poly-time solvable. </a:t>
                </a:r>
              </a:p>
              <a:p>
                <a:pPr lvl="1"/>
                <a:r>
                  <a:rPr lang="en-US" dirty="0" smtClean="0"/>
                  <a:t>However, this family is not well suited for applications as it returns most of the graph.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8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of OQC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Conjecture: finding a planted clique C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l-GR" b="0" i="1" smtClean="0">
                            <a:latin typeface="Cambria Math"/>
                          </a:rPr>
                          <m:t>𝛿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in a random binomial graph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is hard. </a:t>
                </a:r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eqArr>
                      <m:eqArrPr>
                        <m:ctrlPr>
                          <a:rPr lang="en-US" i="1" dirty="0">
                            <a:latin typeface="Cambria Math"/>
                          </a:rPr>
                        </m:ctrlPr>
                      </m:eqArr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</m:eqAr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 Then,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𝛿</m:t>
                                </m:r>
                              </m:sup>
                            </m:sSup>
                          </m:e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&gt;0,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118872" indent="0">
                  <a:buNone/>
                </a:pPr>
                <a:r>
                  <a:rPr lang="en-US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&lt;0.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Multiplicative 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in general the optimal value can be negative.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can obtain guarantees for a shifted objective but introduces large additive error making the algorithm </a:t>
            </a:r>
            <a:r>
              <a:rPr lang="en-US" i="1" dirty="0" smtClean="0">
                <a:solidFill>
                  <a:srgbClr val="FF0000"/>
                </a:solidFill>
              </a:rPr>
              <a:t>almost</a:t>
            </a:r>
            <a:r>
              <a:rPr lang="en-US" dirty="0" smtClean="0"/>
              <a:t> useless, i.e., </a:t>
            </a:r>
            <a:r>
              <a:rPr lang="en-US" i="1" dirty="0" smtClean="0">
                <a:solidFill>
                  <a:srgbClr val="FF0000"/>
                </a:solidFill>
              </a:rPr>
              <a:t>except for very special graphs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Other type of guarantees more suitable.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</a:t>
            </a:r>
            <a:r>
              <a:rPr lang="en-US" dirty="0" err="1" smtClean="0"/>
              <a:t>Quasicliques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Additive error approximation algorithm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←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←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/>
                    </m:sSub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downto</a:t>
                </a:r>
                <a:r>
                  <a:rPr lang="en-US" dirty="0"/>
                  <a:t> 1</a:t>
                </a:r>
              </a:p>
              <a:p>
                <a:pPr lvl="2"/>
                <a:r>
                  <a:rPr lang="en-US" dirty="0"/>
                  <a:t>Let v be the smallest degree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−{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←</m:t>
                    </m:r>
                    <m:r>
                      <a:rPr lang="en-US" b="0" i="1" dirty="0" smtClean="0">
                        <a:latin typeface="Cambria Math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1≤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≤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4800600"/>
                <a:ext cx="8445710" cy="173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b="0" i="0" dirty="0" smtClean="0">
                            <a:latin typeface="Cambria Math"/>
                          </a:rPr>
                          <m:t>α</m:t>
                        </m:r>
                      </m:sub>
                    </m:sSub>
                    <m:d>
                      <m:dPr>
                        <m:ctrlPr>
                          <a:rPr lang="el-GR" sz="3200" b="0" i="1" dirty="0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l-GR" sz="3200" b="0" i="1" dirty="0" smtClean="0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l-GR" sz="3200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3200" b="0" i="1" dirty="0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l-GR" sz="32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"</m:t>
                    </m:r>
                    <m:r>
                      <a:rPr lang="en-US" sz="3200" b="0" i="1" dirty="0" smtClean="0">
                        <a:latin typeface="Cambria Math"/>
                      </a:rPr>
                      <m:t>𝑠𝑚𝑎𝑙𝑙</m:t>
                    </m:r>
                    <m:r>
                      <a:rPr lang="en-US" sz="3200" b="0" i="1" dirty="0" smtClean="0">
                        <a:latin typeface="Cambria Math"/>
                      </a:rPr>
                      <m:t>"× 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br>
                  <a:rPr lang="en-US" sz="3200" dirty="0" smtClean="0"/>
                </a:br>
                <a:r>
                  <a:rPr lang="en-US" sz="3200" dirty="0" smtClean="0"/>
                  <a:t>Running time: O(</a:t>
                </a:r>
                <a:r>
                  <a:rPr lang="en-US" sz="3200" dirty="0" err="1" smtClean="0"/>
                  <a:t>n+m</a:t>
                </a:r>
                <a:r>
                  <a:rPr lang="en-US" sz="3200" dirty="0" smtClean="0"/>
                  <a:t>). However it would be nice </a:t>
                </a:r>
                <a:br>
                  <a:rPr lang="en-US" sz="3200" dirty="0" smtClean="0"/>
                </a:br>
                <a:r>
                  <a:rPr lang="en-US" sz="3200" dirty="0" smtClean="0"/>
                  <a:t>to have running time O(|output|).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00600"/>
                <a:ext cx="8445710" cy="1733551"/>
              </a:xfrm>
              <a:prstGeom prst="rect">
                <a:avLst/>
              </a:prstGeom>
              <a:blipFill rotWithShape="1">
                <a:blip r:embed="rId3"/>
                <a:stretch>
                  <a:fillRect l="-1877" t="-704" r="-866"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1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2066925" cy="20669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2082800" cy="208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20574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98276"/>
            <a:ext cx="1390650" cy="2095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168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Francesco </a:t>
            </a:r>
            <a:r>
              <a:rPr lang="en-US" sz="2000" b="1" dirty="0" err="1" smtClean="0"/>
              <a:t>Bonchi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Yahoo! Research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07090" y="4159622"/>
            <a:ext cx="197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Aristides </a:t>
            </a:r>
            <a:r>
              <a:rPr lang="en-US" sz="2000" b="1" dirty="0" err="1" smtClean="0"/>
              <a:t>Gionis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>Aalto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9276" y="4159622"/>
            <a:ext cx="2024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Francesco </a:t>
            </a:r>
            <a:r>
              <a:rPr lang="en-US" sz="2000" b="1" dirty="0" err="1" smtClean="0"/>
              <a:t>Gullo</a:t>
            </a:r>
            <a:endParaRPr lang="en-US" sz="2000" b="1" dirty="0" smtClean="0"/>
          </a:p>
          <a:p>
            <a:pPr algn="ctr"/>
            <a:r>
              <a:rPr lang="en-US" sz="2000" b="1" dirty="0"/>
              <a:t>Yahoo! Research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1245" y="4182361"/>
            <a:ext cx="1654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Maria </a:t>
            </a:r>
            <a:r>
              <a:rPr lang="en-US" sz="2000" b="1" dirty="0" err="1" smtClean="0"/>
              <a:t>Tsiarli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University of </a:t>
            </a:r>
          </a:p>
          <a:p>
            <a:pPr algn="ctr"/>
            <a:r>
              <a:rPr lang="en-US" sz="2000" b="1" dirty="0" smtClean="0"/>
              <a:t>Pittsburgh</a:t>
            </a:r>
          </a:p>
        </p:txBody>
      </p:sp>
    </p:spTree>
    <p:extLst>
      <p:ext uri="{BB962C8B-B14F-4D97-AF65-F5344CB8AC3E}">
        <p14:creationId xmlns:p14="http://schemas.microsoft.com/office/powerpoint/2010/main" val="30372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</a:t>
            </a:r>
            <a:r>
              <a:rPr lang="en-US" dirty="0" err="1" smtClean="0"/>
              <a:t>Quasicliques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 Search Heuristic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33222" indent="-514350">
                  <a:buFont typeface="+mj-lt"/>
                  <a:buAutoNum type="arabicPeriod"/>
                </a:pPr>
                <a:r>
                  <a:rPr lang="en-US" dirty="0" smtClean="0"/>
                  <a:t>Initialize S with a random vertex.</a:t>
                </a:r>
              </a:p>
              <a:p>
                <a:pPr marL="633222" indent="-514350">
                  <a:buFont typeface="+mj-lt"/>
                  <a:buAutoNum type="arabicPeriod"/>
                </a:pPr>
                <a:r>
                  <a:rPr lang="en-US" dirty="0" smtClean="0"/>
                  <a:t>For t=1 to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max</a:t>
                </a:r>
                <a:endParaRPr lang="en-US" baseline="-25000" dirty="0" smtClean="0"/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 smtClean="0"/>
                  <a:t>Keep expanding S by adding at each time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∉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25830" lvl="1" indent="-514350">
                  <a:buFont typeface="+mj-lt"/>
                  <a:buAutoNum type="arabicPeriod"/>
                </a:pPr>
                <a:r>
                  <a:rPr lang="en-US" dirty="0" smtClean="0"/>
                  <a:t>If not possible see whether there exist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 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−{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> </a:t>
                </a:r>
              </a:p>
              <a:p>
                <a:pPr marL="1236726" lvl="2" indent="-514350">
                  <a:buFont typeface="+mj-lt"/>
                  <a:buAutoNum type="arabicPeriod"/>
                </a:pPr>
                <a:r>
                  <a:rPr lang="en-US" dirty="0" smtClean="0"/>
                  <a:t>If yes, remove it. Go back to previous step. </a:t>
                </a:r>
              </a:p>
              <a:p>
                <a:pPr marL="1236726" lvl="2" indent="-514350">
                  <a:buFont typeface="+mj-lt"/>
                  <a:buAutoNum type="arabicPeriod"/>
                </a:pPr>
                <a:r>
                  <a:rPr lang="en-US" dirty="0" smtClean="0"/>
                  <a:t>If not, stop and output 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75"/>
            <a:ext cx="642458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71151" cy="29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10526"/>
              </p:ext>
            </p:extLst>
          </p:nvPr>
        </p:nvGraphicFramePr>
        <p:xfrm>
          <a:off x="152402" y="4800600"/>
          <a:ext cx="8915398" cy="157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362"/>
                <a:gridCol w="651753"/>
                <a:gridCol w="651753"/>
                <a:gridCol w="651753"/>
                <a:gridCol w="651753"/>
                <a:gridCol w="651753"/>
                <a:gridCol w="651753"/>
                <a:gridCol w="651753"/>
                <a:gridCol w="651753"/>
                <a:gridCol w="651753"/>
                <a:gridCol w="651753"/>
                <a:gridCol w="651753"/>
                <a:gridCol w="651753"/>
              </a:tblGrid>
              <a:tr h="3412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</a:tr>
              <a:tr h="841472">
                <a:tc>
                  <a:txBody>
                    <a:bodyPr/>
                    <a:lstStyle/>
                    <a:p>
                      <a:r>
                        <a:rPr lang="en-US" dirty="0" smtClean="0"/>
                        <a:t>Wiki ‘05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.11</a:t>
                      </a:r>
                      <a:endParaRPr lang="en-US" dirty="0"/>
                    </a:p>
                  </a:txBody>
                  <a:tcPr/>
                </a:tc>
              </a:tr>
              <a:tr h="3412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Youtube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8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Top-k densest </a:t>
            </a:r>
            <a:r>
              <a:rPr lang="en-US" dirty="0" err="1" smtClean="0"/>
              <a:t>subgraphs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1648566"/>
            <a:ext cx="4642104" cy="3761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566"/>
            <a:ext cx="4468492" cy="37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Constrained Optimal </a:t>
            </a:r>
            <a:r>
              <a:rPr lang="en-US" dirty="0" err="1" smtClean="0"/>
              <a:t>Quasicliques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set of vertices Q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Q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=</m:t>
                        </m:r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Q</m:t>
                            </m:r>
                            <m:r>
                              <a:rPr lang="en-US" i="1">
                                <a:latin typeface="Cambria Math"/>
                              </a:rPr>
                              <m:t>⊆</m:t>
                            </m:r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⊆</m:t>
                            </m:r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l-GR" i="1">
                            <a:latin typeface="Cambria Math"/>
                          </a:rPr>
                          <m:t>𝛼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eqArr>
                          <m:eqAr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Lemma: NP-hard problem.</a:t>
                </a:r>
              </a:p>
              <a:p>
                <a:r>
                  <a:rPr lang="en-US" dirty="0" smtClean="0"/>
                  <a:t>Observation: Easy to adapt our efficient algorithms to this setting.</a:t>
                </a:r>
              </a:p>
              <a:p>
                <a:pPr lvl="1"/>
                <a:r>
                  <a:rPr lang="en-US" dirty="0" smtClean="0"/>
                  <a:t>Local Search: Initialize S with Q and never remove a vertex if it belongs to Q</a:t>
                </a:r>
              </a:p>
              <a:p>
                <a:pPr lvl="1"/>
                <a:r>
                  <a:rPr lang="en-US" dirty="0" smtClean="0"/>
                  <a:t>Greedy: Never peel off a vertex from Q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a set Q of scientists wants to organize a workshop. How do they invite other scientists to participate in the workshop so that the set of all participants, including Q, have similar interests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1, </a:t>
            </a:r>
            <a:br>
              <a:rPr lang="en-US" dirty="0" smtClean="0"/>
            </a:br>
            <a:r>
              <a:rPr lang="en-US" dirty="0" smtClean="0"/>
              <a:t>Papadimitriou and </a:t>
            </a:r>
            <a:r>
              <a:rPr lang="en-US" dirty="0" err="1" smtClean="0"/>
              <a:t>Abiteboul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26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5257800" cy="49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1981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34 vertices</a:t>
            </a:r>
            <a:r>
              <a:rPr lang="en-US" sz="2800" dirty="0"/>
              <a:t> , </a:t>
            </a:r>
            <a:r>
              <a:rPr lang="el-GR" sz="2800" dirty="0"/>
              <a:t>δ(</a:t>
            </a:r>
            <a:r>
              <a:rPr lang="en-US" sz="2800" dirty="0"/>
              <a:t>S)= </a:t>
            </a:r>
            <a:r>
              <a:rPr lang="en-US" sz="2800" dirty="0" smtClean="0"/>
              <a:t>0.81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6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2,</a:t>
            </a:r>
            <a:br>
              <a:rPr lang="en-US" dirty="0" smtClean="0"/>
            </a:br>
            <a:r>
              <a:rPr lang="en-US" dirty="0" smtClean="0"/>
              <a:t>Papadimitriou and Blum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345272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1981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13 vertices, </a:t>
            </a:r>
            <a:r>
              <a:rPr lang="el-GR" sz="2800" dirty="0" smtClean="0"/>
              <a:t>δ(</a:t>
            </a:r>
            <a:r>
              <a:rPr lang="en-US" sz="2800" dirty="0" smtClean="0"/>
              <a:t>S)=0.49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57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a microarray dataset and a set of genes Q, find a set of genes S that includes Q and they are all highly correlated. </a:t>
            </a:r>
            <a:endParaRPr lang="en-US" dirty="0"/>
          </a:p>
          <a:p>
            <a:r>
              <a:rPr lang="en-US" dirty="0"/>
              <a:t>Co-expression network</a:t>
            </a:r>
          </a:p>
          <a:p>
            <a:pPr lvl="1"/>
            <a:r>
              <a:rPr lang="en-US" dirty="0" smtClean="0"/>
              <a:t>Measure gene expression across multiple samples </a:t>
            </a:r>
          </a:p>
          <a:p>
            <a:pPr lvl="1"/>
            <a:r>
              <a:rPr lang="en-US" dirty="0" smtClean="0"/>
              <a:t>Create correlation matrix </a:t>
            </a:r>
          </a:p>
          <a:p>
            <a:pPr lvl="1"/>
            <a:r>
              <a:rPr lang="en-US" dirty="0" smtClean="0"/>
              <a:t>Edges between genes if their correlation is &gt;</a:t>
            </a:r>
            <a:r>
              <a:rPr lang="el-GR" dirty="0" smtClean="0"/>
              <a:t> ρ.</a:t>
            </a:r>
            <a:endParaRPr lang="en-US" dirty="0" smtClean="0"/>
          </a:p>
          <a:p>
            <a:r>
              <a:rPr lang="en-US" dirty="0" smtClean="0"/>
              <a:t>A dense </a:t>
            </a:r>
            <a:r>
              <a:rPr lang="en-US" dirty="0" err="1" smtClean="0"/>
              <a:t>subgraph</a:t>
            </a:r>
            <a:r>
              <a:rPr lang="en-US" dirty="0" smtClean="0"/>
              <a:t> in a co-expression network corresponds to a set of highly correlated genes.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Query, p53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8082"/>
            <a:ext cx="4413326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60" y="3124200"/>
            <a:ext cx="4264840" cy="209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9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Denser than the densest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Densest </a:t>
            </a:r>
            <a:r>
              <a:rPr lang="en-US" dirty="0" err="1" smtClean="0"/>
              <a:t>subgraph</a:t>
            </a:r>
            <a:r>
              <a:rPr lang="en-US" dirty="0" smtClean="0"/>
              <a:t> problem is very popular in practice. However, not what we want for many applications.</a:t>
            </a:r>
          </a:p>
          <a:p>
            <a:r>
              <a:rPr lang="el-GR" sz="3100" dirty="0" smtClean="0"/>
              <a:t>δ=</a:t>
            </a:r>
            <a:r>
              <a:rPr lang="en-US" sz="3100" dirty="0" smtClean="0"/>
              <a:t>edge </a:t>
            </a:r>
            <a:r>
              <a:rPr lang="en-US" sz="3100" dirty="0" err="1" smtClean="0"/>
              <a:t>density,D</a:t>
            </a:r>
            <a:r>
              <a:rPr lang="en-US" sz="3100" dirty="0" smtClean="0"/>
              <a:t>=diameter,</a:t>
            </a:r>
            <a:r>
              <a:rPr lang="el-GR" sz="3100" dirty="0" smtClean="0"/>
              <a:t>τ=</a:t>
            </a:r>
            <a:r>
              <a:rPr lang="en-US" sz="3100" dirty="0" smtClean="0"/>
              <a:t>triangle density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305800" cy="227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8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Hardness </a:t>
                </a:r>
              </a:p>
              <a:p>
                <a:r>
                  <a:rPr lang="en-GB" dirty="0" smtClean="0"/>
                  <a:t>Analysis of local search algorithm </a:t>
                </a:r>
              </a:p>
              <a:p>
                <a:r>
                  <a:rPr lang="en-GB" dirty="0" smtClean="0"/>
                  <a:t>Other algorithms with additive approximation guarantees </a:t>
                </a:r>
              </a:p>
              <a:p>
                <a:r>
                  <a:rPr lang="en-GB" dirty="0" smtClean="0"/>
                  <a:t>Study the natural family of objectives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⊆</m:t>
                            </m:r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≥2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l-GR" i="1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l-GR" b="0" i="1" smtClean="0">
                                <a:latin typeface="Cambria Math"/>
                              </a:rPr>
                              <m:t>𝛾</m:t>
                            </m:r>
                          </m:sup>
                        </m:sSup>
                      </m:e>
                    </m:func>
                    <m:r>
                      <a:rPr lang="el-GR" b="0" i="1" dirty="0" smtClean="0">
                        <a:latin typeface="Cambria Math"/>
                      </a:rPr>
                      <m:t>, </m:t>
                    </m:r>
                    <m:r>
                      <a:rPr lang="el-GR" b="0" i="1" dirty="0" smtClean="0">
                        <a:latin typeface="Cambria Math"/>
                      </a:rPr>
                      <m:t>𝛾</m:t>
                    </m:r>
                    <m:r>
                      <a:rPr lang="en-US" b="0" i="1" dirty="0" smtClean="0">
                        <a:latin typeface="Cambria Math"/>
                      </a:rPr>
                      <m:t>&gt;1</m:t>
                    </m:r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mining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Thematic communities and spam </a:t>
            </a:r>
            <a:r>
              <a:rPr lang="en-US" dirty="0"/>
              <a:t>l</a:t>
            </a:r>
            <a:r>
              <a:rPr lang="en-US" dirty="0" smtClean="0"/>
              <a:t>ink </a:t>
            </a:r>
            <a:r>
              <a:rPr lang="en-US" dirty="0"/>
              <a:t>f</a:t>
            </a:r>
            <a:r>
              <a:rPr lang="en-US" dirty="0" smtClean="0"/>
              <a:t>arms</a:t>
            </a:r>
            <a:br>
              <a:rPr lang="en-US" dirty="0" smtClean="0"/>
            </a:br>
            <a:r>
              <a:rPr lang="en-US" dirty="0" smtClean="0"/>
              <a:t>[Gibson, Kumar, Tomkins ‘05]</a:t>
            </a:r>
          </a:p>
          <a:p>
            <a:r>
              <a:rPr lang="en-US" dirty="0"/>
              <a:t>Graph </a:t>
            </a:r>
            <a:r>
              <a:rPr lang="en-US" dirty="0" smtClean="0"/>
              <a:t>visualization[Alvarez-Hamelin etal.’05]</a:t>
            </a:r>
          </a:p>
          <a:p>
            <a:r>
              <a:rPr lang="en-US" dirty="0" smtClean="0"/>
              <a:t>Real </a:t>
            </a:r>
            <a:r>
              <a:rPr lang="en-US" dirty="0"/>
              <a:t>time story identification </a:t>
            </a:r>
            <a:r>
              <a:rPr lang="en-US" dirty="0" smtClean="0"/>
              <a:t>[Angel et al. ’12]</a:t>
            </a:r>
          </a:p>
          <a:p>
            <a:r>
              <a:rPr lang="en-US" dirty="0"/>
              <a:t>Motif detection [</a:t>
            </a:r>
            <a:r>
              <a:rPr lang="en-US" dirty="0" err="1"/>
              <a:t>Batzoglou</a:t>
            </a:r>
            <a:r>
              <a:rPr lang="en-US" dirty="0"/>
              <a:t> Lab ‘06] </a:t>
            </a:r>
          </a:p>
          <a:p>
            <a:r>
              <a:rPr lang="en-US" dirty="0" smtClean="0"/>
              <a:t>Epilepsy </a:t>
            </a:r>
            <a:r>
              <a:rPr lang="en-US" dirty="0"/>
              <a:t>prediction [</a:t>
            </a:r>
            <a:r>
              <a:rPr lang="en-US" dirty="0" err="1"/>
              <a:t>Iasemidis</a:t>
            </a:r>
            <a:r>
              <a:rPr lang="en-US" dirty="0"/>
              <a:t> et al.  ‘01] </a:t>
            </a:r>
          </a:p>
          <a:p>
            <a:r>
              <a:rPr lang="en-US" dirty="0"/>
              <a:t>Finding </a:t>
            </a:r>
            <a:r>
              <a:rPr lang="en-US" dirty="0" smtClean="0"/>
              <a:t>correlated </a:t>
            </a:r>
            <a:r>
              <a:rPr lang="en-US" dirty="0"/>
              <a:t>g</a:t>
            </a:r>
            <a:r>
              <a:rPr lang="en-US" dirty="0" smtClean="0"/>
              <a:t>enes </a:t>
            </a:r>
            <a:r>
              <a:rPr lang="en-US" dirty="0"/>
              <a:t>[Horvath et al.] </a:t>
            </a:r>
          </a:p>
          <a:p>
            <a:r>
              <a:rPr lang="en-US" dirty="0"/>
              <a:t>Many more ..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Clique: each vertex in S connects to every other vertex in S.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l-GR" dirty="0" smtClean="0"/>
              <a:t>α-</a:t>
            </a:r>
            <a:r>
              <a:rPr lang="en-US" dirty="0" smtClean="0"/>
              <a:t>Quasi-clique: </a:t>
            </a:r>
            <a:br>
              <a:rPr lang="en-US" dirty="0" smtClean="0"/>
            </a:br>
            <a:r>
              <a:rPr lang="en-US" dirty="0" smtClean="0"/>
              <a:t>the set S</a:t>
            </a:r>
            <a:r>
              <a:rPr lang="el-GR" dirty="0" smtClean="0"/>
              <a:t> </a:t>
            </a:r>
            <a:r>
              <a:rPr lang="en-US" dirty="0" smtClean="0"/>
              <a:t>has at least </a:t>
            </a:r>
            <a:r>
              <a:rPr lang="el-GR" dirty="0" smtClean="0"/>
              <a:t>α</a:t>
            </a:r>
            <a:r>
              <a:rPr lang="en-US" dirty="0" smtClean="0"/>
              <a:t>|S|(|S|-1)/2 edges.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k-core: every vertex connects to at least k other vertices in 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</a:t>
            </a:fld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153400" y="255494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153400" y="179294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467600" y="316454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915400" y="316454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1" idx="4"/>
            <a:endCxn id="50" idx="0"/>
          </p:cNvCxnSpPr>
          <p:nvPr/>
        </p:nvCxnSpPr>
        <p:spPr>
          <a:xfrm>
            <a:off x="8267700" y="2021541"/>
            <a:ext cx="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3"/>
            <a:endCxn id="52" idx="7"/>
          </p:cNvCxnSpPr>
          <p:nvPr/>
        </p:nvCxnSpPr>
        <p:spPr>
          <a:xfrm flipH="1">
            <a:off x="7662722" y="2750063"/>
            <a:ext cx="524156" cy="447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5"/>
            <a:endCxn id="53" idx="1"/>
          </p:cNvCxnSpPr>
          <p:nvPr/>
        </p:nvCxnSpPr>
        <p:spPr>
          <a:xfrm>
            <a:off x="8348522" y="2750063"/>
            <a:ext cx="600356" cy="447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6"/>
            <a:endCxn id="53" idx="2"/>
          </p:cNvCxnSpPr>
          <p:nvPr/>
        </p:nvCxnSpPr>
        <p:spPr>
          <a:xfrm>
            <a:off x="7696200" y="3278841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0"/>
            <a:endCxn id="51" idx="3"/>
          </p:cNvCxnSpPr>
          <p:nvPr/>
        </p:nvCxnSpPr>
        <p:spPr>
          <a:xfrm flipV="1">
            <a:off x="7581900" y="1988063"/>
            <a:ext cx="604978" cy="1176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0"/>
            <a:endCxn id="51" idx="5"/>
          </p:cNvCxnSpPr>
          <p:nvPr/>
        </p:nvCxnSpPr>
        <p:spPr>
          <a:xfrm flipH="1" flipV="1">
            <a:off x="8348522" y="1988063"/>
            <a:ext cx="681178" cy="1176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528126" y="1792941"/>
            <a:ext cx="6158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K4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409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1676400"/>
                <a:ext cx="8229600" cy="4625609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δ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dirty="0" smtClean="0"/>
                      <m:t>S</m:t>
                    </m:r>
                    <m:r>
                      <m:rPr>
                        <m:nor/>
                      </m:rPr>
                      <a:rPr lang="en-US" dirty="0" smtClean="0"/>
                      <m:t>)=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eqArr>
                          <m:eqArr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eqArr>
                          <m:eqAr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eqAr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118872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118872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1676400"/>
                <a:ext cx="8229600" cy="462560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0" y="2984212"/>
            <a:ext cx="2720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Average degree</a:t>
            </a: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752599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Density</a:t>
            </a: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5290" y="3960330"/>
            <a:ext cx="2846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Triangle Density</a:t>
            </a: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 framework which subsumes popular density functions.</a:t>
            </a:r>
          </a:p>
          <a:p>
            <a:endParaRPr lang="en-US" dirty="0" smtClean="0"/>
          </a:p>
          <a:p>
            <a:r>
              <a:rPr lang="en-US" dirty="0" smtClean="0"/>
              <a:t>Optimal quasi-cliques.</a:t>
            </a:r>
          </a:p>
          <a:p>
            <a:endParaRPr lang="en-US" dirty="0" smtClean="0"/>
          </a:p>
          <a:p>
            <a:r>
              <a:rPr lang="en-US" dirty="0" smtClean="0"/>
              <a:t>An algorithm with additive error guarantees and a local-search heuristic.</a:t>
            </a:r>
          </a:p>
          <a:p>
            <a:endParaRPr lang="en-US" dirty="0" smtClean="0"/>
          </a:p>
          <a:p>
            <a:r>
              <a:rPr lang="en-US" dirty="0" smtClean="0"/>
              <a:t>Variants </a:t>
            </a:r>
          </a:p>
          <a:p>
            <a:pPr lvl="1"/>
            <a:r>
              <a:rPr lang="en-US" dirty="0" smtClean="0"/>
              <a:t>Top-k optimal quasi-cliques</a:t>
            </a:r>
          </a:p>
          <a:p>
            <a:pPr lvl="1"/>
            <a:r>
              <a:rPr lang="en-US" dirty="0" smtClean="0"/>
              <a:t>Successful team 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evaluation</a:t>
            </a:r>
          </a:p>
          <a:p>
            <a:pPr lvl="1"/>
            <a:r>
              <a:rPr lang="en-US" dirty="0" smtClean="0"/>
              <a:t>Synthetic graphs</a:t>
            </a:r>
          </a:p>
          <a:p>
            <a:pPr lvl="1"/>
            <a:r>
              <a:rPr lang="en-US" dirty="0" smtClean="0"/>
              <a:t>Real graphs</a:t>
            </a:r>
          </a:p>
          <a:p>
            <a:pPr lvl="1"/>
            <a:endParaRPr lang="en-US" dirty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Successful team formation of computer scientists </a:t>
            </a:r>
          </a:p>
          <a:p>
            <a:pPr lvl="1"/>
            <a:r>
              <a:rPr lang="en-US" dirty="0" smtClean="0"/>
              <a:t>Highly-correlated genes from microarray datasets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5611905"/>
            <a:ext cx="5949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First, some related work.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KDD'13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2438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24800" y="1676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86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4"/>
            <a:endCxn id="6" idx="0"/>
          </p:cNvCxnSpPr>
          <p:nvPr/>
        </p:nvCxnSpPr>
        <p:spPr>
          <a:xfrm>
            <a:off x="8039100" y="1905000"/>
            <a:ext cx="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8" idx="7"/>
          </p:cNvCxnSpPr>
          <p:nvPr/>
        </p:nvCxnSpPr>
        <p:spPr>
          <a:xfrm flipH="1">
            <a:off x="7434122" y="2633522"/>
            <a:ext cx="524156" cy="447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9" idx="1"/>
          </p:cNvCxnSpPr>
          <p:nvPr/>
        </p:nvCxnSpPr>
        <p:spPr>
          <a:xfrm>
            <a:off x="8119922" y="2633522"/>
            <a:ext cx="600356" cy="447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6"/>
            <a:endCxn id="9" idx="2"/>
          </p:cNvCxnSpPr>
          <p:nvPr/>
        </p:nvCxnSpPr>
        <p:spPr>
          <a:xfrm>
            <a:off x="7467600" y="31623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0"/>
            <a:endCxn id="7" idx="3"/>
          </p:cNvCxnSpPr>
          <p:nvPr/>
        </p:nvCxnSpPr>
        <p:spPr>
          <a:xfrm flipV="1">
            <a:off x="7353300" y="1871522"/>
            <a:ext cx="604978" cy="1176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7" idx="5"/>
          </p:cNvCxnSpPr>
          <p:nvPr/>
        </p:nvCxnSpPr>
        <p:spPr>
          <a:xfrm flipH="1" flipV="1">
            <a:off x="8119922" y="1871522"/>
            <a:ext cx="681178" cy="1176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31163" y="3276600"/>
            <a:ext cx="6158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K4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8229600" cy="4625609"/>
              </a:xfrm>
            </p:spPr>
            <p:txBody>
              <a:bodyPr/>
              <a:lstStyle/>
              <a:p>
                <a:r>
                  <a:rPr lang="en-US" dirty="0" smtClean="0"/>
                  <a:t>Maximum clique problem: </a:t>
                </a:r>
                <a:br>
                  <a:rPr lang="en-US" dirty="0" smtClean="0"/>
                </a:br>
                <a:r>
                  <a:rPr lang="en-US" dirty="0" smtClean="0"/>
                  <a:t>find clique of maximum possible size.</a:t>
                </a:r>
                <a:br>
                  <a:rPr lang="en-US" dirty="0" smtClean="0"/>
                </a:br>
                <a:r>
                  <a:rPr lang="en-US" dirty="0" smtClean="0"/>
                  <a:t>NP-complete problem</a:t>
                </a:r>
                <a:endParaRPr lang="el-GR" dirty="0" smtClean="0"/>
              </a:p>
              <a:p>
                <a:r>
                  <a:rPr lang="en-US" dirty="0" smtClean="0"/>
                  <a:t>Unless P=NP, there cannot be a 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polynomial time algorithm that </a:t>
                </a:r>
                <a:br>
                  <a:rPr lang="en-US" dirty="0" smtClean="0"/>
                </a:br>
                <a:r>
                  <a:rPr lang="en-US" dirty="0" smtClean="0"/>
                  <a:t>    approximates the maximum clique </a:t>
                </a:r>
                <a:br>
                  <a:rPr lang="en-US" dirty="0" smtClean="0"/>
                </a:br>
                <a:r>
                  <a:rPr lang="en-US" dirty="0" smtClean="0"/>
                  <a:t>    problem within a factor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l-GR" b="0" i="1" smtClean="0">
                            <a:latin typeface="Cambria Math"/>
                          </a:rPr>
                          <m:t>𝜀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pPr marL="11887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for any </a:t>
                </a:r>
                <a:r>
                  <a:rPr lang="el-GR" dirty="0" smtClean="0"/>
                  <a:t>ε&gt;0</a:t>
                </a:r>
                <a:r>
                  <a:rPr lang="en-US" dirty="0"/>
                  <a:t> [</a:t>
                </a:r>
                <a:r>
                  <a:rPr lang="en-US" dirty="0" err="1" smtClean="0"/>
                  <a:t>Håstad</a:t>
                </a:r>
                <a:r>
                  <a:rPr lang="en-US" dirty="0" smtClean="0"/>
                  <a:t> ‘</a:t>
                </a:r>
                <a:r>
                  <a:rPr lang="en-US" dirty="0"/>
                  <a:t>99</a:t>
                </a:r>
                <a:r>
                  <a:rPr lang="en-US" dirty="0" smtClean="0"/>
                  <a:t>]</a:t>
                </a:r>
                <a:r>
                  <a:rPr lang="el-GR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8229600" cy="4625609"/>
              </a:xfrm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7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11691</TotalTime>
  <Words>1129</Words>
  <Application>Microsoft Office PowerPoint</Application>
  <PresentationFormat>On-screen Show (4:3)</PresentationFormat>
  <Paragraphs>267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Denser than the Densest Subgraph: Extracting Optimal Quasi-Cliques with Quality Guarantees</vt:lpstr>
      <vt:lpstr>PowerPoint Presentation</vt:lpstr>
      <vt:lpstr>Denser than the densest</vt:lpstr>
      <vt:lpstr>Graph mining applications</vt:lpstr>
      <vt:lpstr>Measures</vt:lpstr>
      <vt:lpstr>Measures</vt:lpstr>
      <vt:lpstr>Contributions</vt:lpstr>
      <vt:lpstr>Contributions</vt:lpstr>
      <vt:lpstr>Cliques</vt:lpstr>
      <vt:lpstr>(Some) Density Functions</vt:lpstr>
      <vt:lpstr>Densest Subgraph Problem</vt:lpstr>
      <vt:lpstr>k-Densest subgraph</vt:lpstr>
      <vt:lpstr>Quasicliques</vt:lpstr>
      <vt:lpstr>Edge-Surplus Framework</vt:lpstr>
      <vt:lpstr>Edge-Surplus Framework</vt:lpstr>
      <vt:lpstr>Edge-Surplus Framework</vt:lpstr>
      <vt:lpstr>Hardness of OQC</vt:lpstr>
      <vt:lpstr>Multiplicative approximation algorithms</vt:lpstr>
      <vt:lpstr>Optimal Quasicliques</vt:lpstr>
      <vt:lpstr>Optimal Quasicliques Local Search Heuristic</vt:lpstr>
      <vt:lpstr>Experiments</vt:lpstr>
      <vt:lpstr>Experiments</vt:lpstr>
      <vt:lpstr>Top-k densest subgraphs</vt:lpstr>
      <vt:lpstr>Constrained Optimal Quasicliques</vt:lpstr>
      <vt:lpstr>Application 1</vt:lpstr>
      <vt:lpstr>Query 1,  Papadimitriou and Abiteboul</vt:lpstr>
      <vt:lpstr>Query 2, Papadimitriou and Blum</vt:lpstr>
      <vt:lpstr>Application 2</vt:lpstr>
      <vt:lpstr>Query, p53</vt:lpstr>
      <vt:lpstr>Future Work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Triangle Counting in Large Graphs via Degree-based partitioning</dc:title>
  <dc:creator>tsourolampis</dc:creator>
  <cp:lastModifiedBy>tsourolampis</cp:lastModifiedBy>
  <cp:revision>276</cp:revision>
  <dcterms:created xsi:type="dcterms:W3CDTF">2010-12-06T02:43:29Z</dcterms:created>
  <dcterms:modified xsi:type="dcterms:W3CDTF">2013-08-19T20:45:53Z</dcterms:modified>
</cp:coreProperties>
</file>