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Layouts/slideLayout15.xml" ContentType="application/vnd.openxmlformats-officedocument.presentationml.slideLayout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Default Extension="jpeg" ContentType="image/jpeg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22.xml" ContentType="application/vnd.openxmlformats-officedocument.presentationml.slide+xml"/>
  <Override PartName="/ppt/slides/slide30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slideLayouts/slideLayout16.xml" ContentType="application/vnd.openxmlformats-officedocument.presentationml.slideLayout+xml"/>
  <Override PartName="/ppt/tableStyles.xml" ContentType="application/vnd.openxmlformats-officedocument.presentationml.tableStyles+xml"/>
  <Override PartName="/ppt/notesSlides/notesSlide5.xml" ContentType="application/vnd.openxmlformats-officedocument.presentationml.notesSlide+xml"/>
  <Override PartName="/ppt/slides/slide15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7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16.xml" ContentType="application/vnd.openxmlformats-officedocument.presentationml.slide+xml"/>
  <Override PartName="/ppt/slideLayouts/slideLayout13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20.xml" ContentType="application/vnd.openxmlformats-officedocument.presentationml.slide+xml"/>
  <Override PartName="/ppt/slideLayouts/slideLayout18.xml" ContentType="application/vnd.openxmlformats-officedocument.presentationml.slideLayout+xml"/>
  <Override PartName="/ppt/notesSlides/notesSlide7.xml" ContentType="application/vnd.openxmlformats-officedocument.presentationml.notesSlide+xml"/>
  <Override PartName="/ppt/slides/slide17.xml" ContentType="application/vnd.openxmlformats-officedocument.presentationml.slide+xml"/>
  <Override PartName="/ppt/slideLayouts/slideLayout14.xml" ContentType="application/vnd.openxmlformats-officedocument.presentationml.slideLayout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29.xml" ContentType="application/vnd.openxmlformats-officedocument.presentationml.slide+xml"/>
  <Override PartName="/ppt/notesSlides/notesSlide8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63" r:id="rId2"/>
    <p:sldId id="265" r:id="rId3"/>
    <p:sldId id="266" r:id="rId4"/>
    <p:sldId id="267" r:id="rId5"/>
    <p:sldId id="277" r:id="rId6"/>
    <p:sldId id="285" r:id="rId7"/>
    <p:sldId id="269" r:id="rId8"/>
    <p:sldId id="296" r:id="rId9"/>
    <p:sldId id="286" r:id="rId10"/>
    <p:sldId id="295" r:id="rId11"/>
    <p:sldId id="297" r:id="rId12"/>
    <p:sldId id="291" r:id="rId13"/>
    <p:sldId id="292" r:id="rId14"/>
    <p:sldId id="293" r:id="rId15"/>
    <p:sldId id="287" r:id="rId16"/>
    <p:sldId id="288" r:id="rId17"/>
    <p:sldId id="310" r:id="rId18"/>
    <p:sldId id="289" r:id="rId19"/>
    <p:sldId id="298" r:id="rId20"/>
    <p:sldId id="299" r:id="rId21"/>
    <p:sldId id="303" r:id="rId22"/>
    <p:sldId id="306" r:id="rId23"/>
    <p:sldId id="309" r:id="rId24"/>
    <p:sldId id="308" r:id="rId25"/>
    <p:sldId id="307" r:id="rId26"/>
    <p:sldId id="301" r:id="rId27"/>
    <p:sldId id="290" r:id="rId28"/>
    <p:sldId id="300" r:id="rId29"/>
    <p:sldId id="312" r:id="rId30"/>
    <p:sldId id="313" r:id="rId31"/>
    <p:sldId id="311" r:id="rId32"/>
    <p:sldId id="273" r:id="rId33"/>
    <p:sldId id="260" r:id="rId34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84A4B1"/>
    <a:srgbClr val="302D2D"/>
    <a:srgbClr val="A9A637"/>
    <a:srgbClr val="5A5B5D"/>
    <a:srgbClr val="616164"/>
    <a:srgbClr val="A9BFC9"/>
    <a:srgbClr val="231F20"/>
    <a:srgbClr val="B31E22"/>
  </p:clrMru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142" d="100"/>
          <a:sy n="142" d="100"/>
        </p:scale>
        <p:origin x="-1392" y="-104"/>
      </p:cViewPr>
      <p:guideLst>
        <p:guide orient="horz" pos="3259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interSettings" Target="printerSettings/printerSettings1.bin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13.png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44500" y="8564563"/>
            <a:ext cx="977900" cy="241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3521223-FB6B-8B43-B0D6-562CF9E1BA95}" type="datetime1">
              <a:rPr lang="en-US"/>
              <a:pPr>
                <a:defRPr/>
              </a:pPr>
              <a:t>4/9/12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1739900" y="8564563"/>
            <a:ext cx="4673600" cy="242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639D274-591E-B644-8B7E-C6463EE8F42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20484" name="Picture 5" descr="EberlyLogo.pd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37100" y="174625"/>
            <a:ext cx="1658938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86722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0F4ECF8-7C26-454A-9EC7-000DB63E8E97}" type="datetime1">
              <a:rPr lang="en-US"/>
              <a:pPr>
                <a:defRPr/>
              </a:pPr>
              <a:t>4/9/12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38B2064-A31D-C444-89CA-D3BCAC6749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436227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indent="-274320" eaLnBrk="1" hangingPunct="1">
              <a:buFont typeface="Arial"/>
              <a:buChar char="•"/>
            </a:pPr>
            <a:r>
              <a:rPr lang="en-US" dirty="0" smtClean="0">
                <a:latin typeface="Helvetica Neue Light" charset="0"/>
              </a:rPr>
              <a:t>Worried you don’t know enough about teaching?</a:t>
            </a:r>
          </a:p>
          <a:p>
            <a:pPr lvl="1" indent="-274320" eaLnBrk="1" hangingPunct="1">
              <a:buFont typeface="Arial"/>
              <a:buChar char="•"/>
            </a:pPr>
            <a:r>
              <a:rPr lang="en-US" dirty="0" smtClean="0">
                <a:latin typeface="Helvetica Neue Light" charset="0"/>
              </a:rPr>
              <a:t>Feel that you don’t yet</a:t>
            </a:r>
            <a:r>
              <a:rPr lang="en-US" baseline="0" dirty="0" smtClean="0">
                <a:latin typeface="Helvetica Neue Light" charset="0"/>
              </a:rPr>
              <a:t> have the expertise in your field?</a:t>
            </a:r>
            <a:endParaRPr lang="en-US" dirty="0" smtClean="0">
              <a:latin typeface="Helvetica Neue Light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8B2064-A31D-C444-89CA-D3BCAC674926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indent="-274320" eaLnBrk="1" hangingPunct="1">
              <a:buFont typeface="Arial"/>
              <a:buChar char="•"/>
            </a:pPr>
            <a:r>
              <a:rPr lang="en-US" dirty="0" smtClean="0">
                <a:latin typeface="Helvetica Neue Light" charset="0"/>
              </a:rPr>
              <a:t>Worried you don’t know enough about teaching?</a:t>
            </a:r>
          </a:p>
          <a:p>
            <a:pPr lvl="1" indent="-274320" eaLnBrk="1" hangingPunct="1">
              <a:buFont typeface="Arial"/>
              <a:buChar char="•"/>
            </a:pPr>
            <a:r>
              <a:rPr lang="en-US" dirty="0" smtClean="0">
                <a:latin typeface="Helvetica Neue Light" charset="0"/>
              </a:rPr>
              <a:t>Feel that you don’t yet</a:t>
            </a:r>
            <a:r>
              <a:rPr lang="en-US" baseline="0" dirty="0" smtClean="0">
                <a:latin typeface="Helvetica Neue Light" charset="0"/>
              </a:rPr>
              <a:t> have the expertise in your field?</a:t>
            </a:r>
            <a:endParaRPr lang="en-US" dirty="0" smtClean="0">
              <a:latin typeface="Helvetica Neue Light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8B2064-A31D-C444-89CA-D3BCAC674926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According</a:t>
            </a:r>
            <a:r>
              <a:rPr lang="en-US" baseline="0" dirty="0" smtClean="0"/>
              <a:t> to Wolfram, computers have liberated math from calculating, so we can focus more on problem formulation.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8B2064-A31D-C444-89CA-D3BCAC674926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Helvetica Neue Light" charset="0"/>
              </a:rPr>
              <a:t>Ex. On July 1, 1940, the Tacoma Narrows Bridge opened in Washington state.  Four months after it was built, it collapsed. Why did it collapse? This is a question that can be solved using </a:t>
            </a:r>
            <a:r>
              <a:rPr lang="en-US" dirty="0" err="1" smtClean="0">
                <a:latin typeface="Helvetica Neue Light" charset="0"/>
              </a:rPr>
              <a:t>eigenvalues</a:t>
            </a:r>
            <a:r>
              <a:rPr lang="en-US" dirty="0" smtClean="0">
                <a:latin typeface="Helvetica Neue Light" charset="0"/>
              </a:rPr>
              <a:t>...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8B2064-A31D-C444-89CA-D3BCAC674926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908050"/>
            <a:ext cx="4572000" cy="3429000"/>
          </a:xfrm>
          <a:ln/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 Narrow" charset="0"/>
              <a:ea typeface="ＭＳ Ｐゴシック" charset="-128"/>
            </a:endParaRPr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0975913-0E5A-CF4E-BE7F-E51284F22C94}" type="slidenum">
              <a:rPr lang="en-US">
                <a:latin typeface="Arial Narrow" charset="0"/>
                <a:ea typeface="Arial Narrow" charset="0"/>
                <a:cs typeface="Arial Narrow" charset="0"/>
              </a:rPr>
              <a:pPr/>
              <a:t>13</a:t>
            </a:fld>
            <a:endParaRPr lang="en-US">
              <a:latin typeface="Arial Narrow" charset="0"/>
              <a:ea typeface="Arial Narrow" charset="0"/>
              <a:cs typeface="Arial Narrow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-128"/>
              </a:rPr>
              <a:t>Office hours: Aha moments!</a:t>
            </a:r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25AE4AD4-52BD-6B4A-A419-83646458896D}" type="slidenum">
              <a:rPr lang="en-US">
                <a:latin typeface="Arial Narrow" charset="0"/>
                <a:ea typeface="Arial Narrow" charset="0"/>
                <a:cs typeface="Arial Narrow" charset="0"/>
              </a:rPr>
              <a:pPr/>
              <a:t>14</a:t>
            </a:fld>
            <a:endParaRPr lang="en-US"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103429" name="Date Placeholder 4"/>
          <p:cNvSpPr>
            <a:spLocks noGrp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>
                <a:latin typeface="Arial Narrow" charset="0"/>
                <a:ea typeface="Arial Narrow" charset="0"/>
                <a:cs typeface="Arial Narrow" charset="0"/>
              </a:rPr>
              <a:t>8/18/10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-128"/>
                <a:cs typeface="ＭＳ Ｐゴシック" charset="-128"/>
              </a:rPr>
              <a:t>Does this sound familiar?? </a:t>
            </a: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fld id="{E5B20593-8417-704C-98ED-1ADB4CC1E593}" type="slidenum">
              <a:rPr lang="en-US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Must be</a:t>
            </a:r>
            <a:r>
              <a:rPr lang="en-US" baseline="0" dirty="0" smtClean="0"/>
              <a:t> clear, without distractions, to be useful.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8B2064-A31D-C444-89CA-D3BCAC674926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Custom Layou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1_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7413625" y="2081213"/>
            <a:ext cx="357188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600" b="1" dirty="0">
                <a:latin typeface="Helvetica Neue"/>
                <a:cs typeface="Helvetica Neue"/>
              </a:rPr>
              <a:t>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444" y="947732"/>
            <a:ext cx="232450" cy="3184363"/>
          </a:xfrm>
        </p:spPr>
        <p:txBody>
          <a:bodyPr/>
          <a:lstStyle>
            <a:lvl1pPr>
              <a:buNone/>
              <a:defRPr sz="3600" b="1" i="0" baseline="0">
                <a:solidFill>
                  <a:srgbClr val="231F20"/>
                </a:solidFill>
                <a:latin typeface="Helvetica Neue"/>
                <a:cs typeface="Helvetica Neue"/>
              </a:defRPr>
            </a:lvl1pPr>
            <a:lvl2pPr>
              <a:buNone/>
              <a:defRPr>
                <a:solidFill>
                  <a:srgbClr val="231F20"/>
                </a:solidFill>
              </a:defRPr>
            </a:lvl2pPr>
            <a:lvl3pPr>
              <a:buNone/>
              <a:defRPr>
                <a:solidFill>
                  <a:srgbClr val="231F20"/>
                </a:solidFill>
              </a:defRPr>
            </a:lvl3pPr>
            <a:lvl4pPr>
              <a:buNone/>
              <a:defRPr>
                <a:solidFill>
                  <a:srgbClr val="231F20"/>
                </a:solidFill>
              </a:defRPr>
            </a:lvl4pPr>
            <a:lvl5pPr>
              <a:buNone/>
              <a:defRPr>
                <a:solidFill>
                  <a:srgbClr val="231F2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1165806" y="1061459"/>
            <a:ext cx="6236592" cy="1734340"/>
          </a:xfrm>
        </p:spPr>
        <p:txBody>
          <a:bodyPr/>
          <a:lstStyle>
            <a:lvl1pPr>
              <a:lnSpc>
                <a:spcPts val="3000"/>
              </a:lnSpc>
              <a:buNone/>
              <a:defRPr sz="2100">
                <a:solidFill>
                  <a:srgbClr val="231F20"/>
                </a:solidFill>
              </a:defRPr>
            </a:lvl1pPr>
            <a:lvl2pPr>
              <a:buNone/>
              <a:defRPr/>
            </a:lvl2pPr>
            <a:lvl3pPr>
              <a:buFont typeface="Arial"/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165225" y="2795588"/>
            <a:ext cx="6237288" cy="673100"/>
          </a:xfrm>
        </p:spPr>
        <p:txBody>
          <a:bodyPr/>
          <a:lstStyle>
            <a:lvl1pPr>
              <a:buNone/>
              <a:defRPr sz="1400">
                <a:solidFill>
                  <a:srgbClr val="5A5B5D"/>
                </a:solidFill>
              </a:defRPr>
            </a:lvl1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98FC86-53C9-0D42-A746-2C0758AE6E73}" type="datetime1">
              <a:rPr lang="en-US"/>
              <a:pPr>
                <a:defRPr/>
              </a:pPr>
              <a:t>4/9/12</a:t>
            </a:fld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1C8A74-16C9-6B4C-B04A-589B22D0021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laceholderpic-principle2.gif"/>
          <p:cNvPicPr>
            <a:picLocks noChangeAspect="1"/>
          </p:cNvPicPr>
          <p:nvPr userDrawn="1"/>
        </p:nvPicPr>
        <p:blipFill>
          <a:blip r:embed="rId3"/>
          <a:srcRect t="2625"/>
          <a:stretch>
            <a:fillRect/>
          </a:stretch>
        </p:blipFill>
        <p:spPr bwMode="auto">
          <a:xfrm>
            <a:off x="1330325" y="1279525"/>
            <a:ext cx="6388100" cy="441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39800" y="457201"/>
            <a:ext cx="7298267" cy="813134"/>
          </a:xfrm>
        </p:spPr>
        <p:txBody>
          <a:bodyPr/>
          <a:lstStyle>
            <a:lvl1pPr marL="457200" indent="-457200" algn="l">
              <a:lnSpc>
                <a:spcPct val="100000"/>
              </a:lnSpc>
              <a:buFont typeface="+mj-lt"/>
              <a:buAutoNum type="arabicPeriod"/>
              <a:defRPr sz="2100" b="1" i="0" baseline="0">
                <a:solidFill>
                  <a:srgbClr val="231F20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18"/>
          <p:cNvSpPr>
            <a:spLocks noGrp="1"/>
          </p:cNvSpPr>
          <p:nvPr>
            <p:ph type="body" sz="quarter" idx="17"/>
          </p:nvPr>
        </p:nvSpPr>
        <p:spPr>
          <a:xfrm>
            <a:off x="1330538" y="5695849"/>
            <a:ext cx="6907529" cy="559150"/>
          </a:xfrm>
        </p:spPr>
        <p:txBody>
          <a:bodyPr/>
          <a:lstStyle>
            <a:lvl1pPr>
              <a:lnSpc>
                <a:spcPts val="1800"/>
              </a:lnSpc>
              <a:spcBef>
                <a:spcPts val="0"/>
              </a:spcBef>
              <a:buNone/>
              <a:defRPr sz="1600">
                <a:solidFill>
                  <a:srgbClr val="231F20"/>
                </a:solidFill>
              </a:defRPr>
            </a:lvl1pPr>
            <a:lvl3pPr>
              <a:buNone/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1_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39800" y="457201"/>
            <a:ext cx="7298267" cy="813134"/>
          </a:xfrm>
        </p:spPr>
        <p:txBody>
          <a:bodyPr/>
          <a:lstStyle>
            <a:lvl1pPr marL="457200" indent="-457200" algn="l">
              <a:lnSpc>
                <a:spcPct val="100000"/>
              </a:lnSpc>
              <a:buFont typeface="+mj-lt"/>
              <a:buAutoNum type="arabicPeriod"/>
              <a:defRPr sz="2100" b="1" i="0">
                <a:solidFill>
                  <a:srgbClr val="231F20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18"/>
          <p:cNvSpPr>
            <a:spLocks noGrp="1"/>
          </p:cNvSpPr>
          <p:nvPr>
            <p:ph type="body" sz="quarter" idx="17"/>
          </p:nvPr>
        </p:nvSpPr>
        <p:spPr>
          <a:xfrm>
            <a:off x="1330538" y="5695849"/>
            <a:ext cx="6907529" cy="559150"/>
          </a:xfrm>
        </p:spPr>
        <p:txBody>
          <a:bodyPr/>
          <a:lstStyle>
            <a:lvl1pPr>
              <a:lnSpc>
                <a:spcPts val="1800"/>
              </a:lnSpc>
              <a:spcBef>
                <a:spcPts val="0"/>
              </a:spcBef>
              <a:buNone/>
              <a:defRPr sz="1600">
                <a:solidFill>
                  <a:srgbClr val="231F20"/>
                </a:solidFill>
              </a:defRPr>
            </a:lvl1pPr>
            <a:lvl3pPr>
              <a:buNone/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939800" y="546099"/>
            <a:ext cx="7296672" cy="401629"/>
          </a:xfrm>
        </p:spPr>
        <p:txBody>
          <a:bodyPr/>
          <a:lstStyle>
            <a:lvl1pPr>
              <a:defRPr sz="2100" b="1" i="0">
                <a:solidFill>
                  <a:srgbClr val="231F20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7"/>
          </p:nvPr>
        </p:nvSpPr>
        <p:spPr>
          <a:xfrm>
            <a:off x="939800" y="947738"/>
            <a:ext cx="7296672" cy="559150"/>
          </a:xfrm>
        </p:spPr>
        <p:txBody>
          <a:bodyPr/>
          <a:lstStyle>
            <a:lvl1pPr>
              <a:lnSpc>
                <a:spcPts val="1800"/>
              </a:lnSpc>
              <a:spcBef>
                <a:spcPts val="0"/>
              </a:spcBef>
              <a:buNone/>
              <a:defRPr sz="1600" baseline="0">
                <a:solidFill>
                  <a:srgbClr val="231F20"/>
                </a:solidFill>
              </a:defRPr>
            </a:lvl1pPr>
            <a:lvl3pPr>
              <a:buNone/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8"/>
          </p:nvPr>
        </p:nvSpPr>
        <p:spPr>
          <a:xfrm>
            <a:off x="939800" y="1630363"/>
            <a:ext cx="5457825" cy="3743325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BAFE6-E8E4-FB49-852D-6DB5881B0FB6}" type="datetime1">
              <a:rPr lang="en-US"/>
              <a:pPr>
                <a:defRPr/>
              </a:pPr>
              <a:t>4/9/12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EA4236-8861-7641-BCC5-C2CF8DF942D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3_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5781641" y="1241521"/>
            <a:ext cx="2905159" cy="464657"/>
          </a:xfrm>
        </p:spPr>
        <p:txBody>
          <a:bodyPr/>
          <a:lstStyle>
            <a:lvl1pPr>
              <a:defRPr sz="2100" b="1" i="0">
                <a:solidFill>
                  <a:srgbClr val="231F20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8"/>
          </p:nvPr>
        </p:nvSpPr>
        <p:spPr>
          <a:xfrm>
            <a:off x="939800" y="0"/>
            <a:ext cx="4623847" cy="6857999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5781641" y="1933365"/>
            <a:ext cx="2905159" cy="2085355"/>
          </a:xfrm>
        </p:spPr>
        <p:txBody>
          <a:bodyPr/>
          <a:lstStyle>
            <a:lvl1pPr marL="0" indent="0">
              <a:buNone/>
              <a:defRPr>
                <a:solidFill>
                  <a:srgbClr val="231F2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E12DD7-EB8A-064D-9353-AEB26ED9B645}" type="datetime1">
              <a:rPr lang="en-US"/>
              <a:pPr>
                <a:defRPr/>
              </a:pPr>
              <a:t>4/9/12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3E9113-7E26-1E45-8B33-D3C90C09221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2_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/>
          <p:cNvSpPr>
            <a:spLocks noGrp="1"/>
          </p:cNvSpPr>
          <p:nvPr>
            <p:ph type="pic" sz="quarter" idx="18"/>
          </p:nvPr>
        </p:nvSpPr>
        <p:spPr>
          <a:xfrm>
            <a:off x="1127893" y="786615"/>
            <a:ext cx="3412117" cy="2454615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8" name="Picture Placeholder 20"/>
          <p:cNvSpPr>
            <a:spLocks noGrp="1"/>
          </p:cNvSpPr>
          <p:nvPr>
            <p:ph type="pic" sz="quarter" idx="19"/>
          </p:nvPr>
        </p:nvSpPr>
        <p:spPr>
          <a:xfrm>
            <a:off x="4662618" y="786615"/>
            <a:ext cx="3412726" cy="2454615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11" name="Picture Placeholder 20"/>
          <p:cNvSpPr>
            <a:spLocks noGrp="1"/>
          </p:cNvSpPr>
          <p:nvPr>
            <p:ph type="pic" sz="quarter" idx="20"/>
          </p:nvPr>
        </p:nvSpPr>
        <p:spPr>
          <a:xfrm>
            <a:off x="1118415" y="3373913"/>
            <a:ext cx="3412117" cy="2454615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12" name="Picture Placeholder 20"/>
          <p:cNvSpPr>
            <a:spLocks noGrp="1"/>
          </p:cNvSpPr>
          <p:nvPr>
            <p:ph type="pic" sz="quarter" idx="21"/>
          </p:nvPr>
        </p:nvSpPr>
        <p:spPr>
          <a:xfrm>
            <a:off x="4653140" y="3373913"/>
            <a:ext cx="3412726" cy="2454615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B9E63D-CB71-C745-8EBA-30CA0539A95A}" type="datetime1">
              <a:rPr lang="en-US"/>
              <a:pPr>
                <a:defRPr/>
              </a:pPr>
              <a:t>4/9/12</a:t>
            </a:fld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28D8B2-EAE8-3D49-9606-583410BBCF0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46099"/>
            <a:ext cx="7454900" cy="520701"/>
          </a:xfrm>
        </p:spPr>
        <p:txBody>
          <a:bodyPr/>
          <a:lstStyle>
            <a:lvl1pPr>
              <a:defRPr sz="2400">
                <a:solidFill>
                  <a:srgbClr val="231F2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105400"/>
            <a:ext cx="7454900" cy="454025"/>
          </a:xfrm>
        </p:spPr>
        <p:txBody>
          <a:bodyPr/>
          <a:lstStyle>
            <a:lvl1pPr marL="0" indent="0">
              <a:buNone/>
              <a:defRPr sz="1400">
                <a:solidFill>
                  <a:srgbClr val="231F2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1"/>
          </p:nvPr>
        </p:nvSpPr>
        <p:spPr>
          <a:xfrm>
            <a:off x="914400" y="1066799"/>
            <a:ext cx="7454900" cy="4038601"/>
          </a:xfrm>
        </p:spPr>
        <p:txBody>
          <a:bodyPr rtlCol="0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DCC4FA-7276-2749-BB2C-E9D57DD02C32}" type="datetime1">
              <a:rPr lang="en-US"/>
              <a:pPr>
                <a:defRPr/>
              </a:pPr>
              <a:t>4/9/12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FC301D-9627-C247-9211-98EA5FECE12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939800" y="546099"/>
            <a:ext cx="7296672" cy="457201"/>
          </a:xfrm>
        </p:spPr>
        <p:txBody>
          <a:bodyPr/>
          <a:lstStyle>
            <a:lvl1pPr>
              <a:defRPr sz="2100" b="1" i="0">
                <a:solidFill>
                  <a:srgbClr val="231F20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Media Placeholder 7"/>
          <p:cNvSpPr>
            <a:spLocks noGrp="1"/>
          </p:cNvSpPr>
          <p:nvPr>
            <p:ph type="media" sz="quarter" idx="15"/>
          </p:nvPr>
        </p:nvSpPr>
        <p:spPr>
          <a:xfrm>
            <a:off x="939800" y="1431070"/>
            <a:ext cx="5981700" cy="4000500"/>
          </a:xfrm>
          <a:effectLst>
            <a:outerShdw blurRad="50800" dist="38100" dir="2700000" algn="br">
              <a:srgbClr val="000000">
                <a:alpha val="43000"/>
              </a:srgbClr>
            </a:outerShdw>
          </a:effectLst>
        </p:spPr>
        <p:txBody>
          <a:bodyPr rtlCol="0">
            <a:noAutofit/>
          </a:bodyPr>
          <a:lstStyle/>
          <a:p>
            <a:pPr lvl="0"/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4D36D2-D98B-9945-B63F-374FB6A6439A}" type="datetime1">
              <a:rPr lang="en-US"/>
              <a:pPr>
                <a:defRPr/>
              </a:pPr>
              <a:t>4/9/12</a:t>
            </a:fld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45821A-C55F-3942-9F9F-9235D92966B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46099"/>
            <a:ext cx="7454900" cy="520701"/>
          </a:xfrm>
        </p:spPr>
        <p:txBody>
          <a:bodyPr/>
          <a:lstStyle>
            <a:lvl1pPr>
              <a:defRPr sz="2400">
                <a:solidFill>
                  <a:srgbClr val="231F2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Media Placeholder 6"/>
          <p:cNvSpPr>
            <a:spLocks noGrp="1"/>
          </p:cNvSpPr>
          <p:nvPr>
            <p:ph type="media" sz="quarter" idx="13"/>
          </p:nvPr>
        </p:nvSpPr>
        <p:spPr>
          <a:xfrm>
            <a:off x="914400" y="1066800"/>
            <a:ext cx="7454900" cy="4013200"/>
          </a:xfrm>
        </p:spPr>
        <p:txBody>
          <a:bodyPr rtlCol="0">
            <a:noAutofit/>
          </a:bodyPr>
          <a:lstStyle/>
          <a:p>
            <a:pPr lvl="0"/>
            <a:endParaRPr lang="en-US" noProof="0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105400"/>
            <a:ext cx="7454900" cy="454025"/>
          </a:xfrm>
        </p:spPr>
        <p:txBody>
          <a:bodyPr/>
          <a:lstStyle>
            <a:lvl1pPr marL="0" indent="0">
              <a:buNone/>
              <a:defRPr sz="1400">
                <a:solidFill>
                  <a:srgbClr val="231F2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E0464B-88D1-DE49-9C67-DBDC852A6B5B}" type="datetime1">
              <a:rPr lang="en-US"/>
              <a:pPr>
                <a:defRPr/>
              </a:pPr>
              <a:t>4/9/12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CBFC3F-BE3F-3941-B72E-1345F66674E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1_Custom Layou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3_Custom Layou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4_Custom Layou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928688" y="2880784"/>
            <a:ext cx="5251035" cy="322983"/>
          </a:xfrm>
        </p:spPr>
        <p:txBody>
          <a:bodyPr/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800">
                <a:solidFill>
                  <a:srgbClr val="84A4B1"/>
                </a:solidFill>
              </a:defRPr>
            </a:lvl1pPr>
            <a:lvl2pPr marL="0" indent="0">
              <a:lnSpc>
                <a:spcPts val="1600"/>
              </a:lnSpc>
              <a:spcBef>
                <a:spcPts val="0"/>
              </a:spcBef>
              <a:buNone/>
              <a:defRPr/>
            </a:lvl2pPr>
            <a:lvl3pPr marL="0" indent="0">
              <a:lnSpc>
                <a:spcPts val="1600"/>
              </a:lnSpc>
              <a:spcBef>
                <a:spcPts val="0"/>
              </a:spcBef>
              <a:buNone/>
              <a:defRPr/>
            </a:lvl3pPr>
            <a:lvl4pPr marL="0" indent="0">
              <a:lnSpc>
                <a:spcPts val="1600"/>
              </a:lnSpc>
              <a:spcBef>
                <a:spcPts val="0"/>
              </a:spcBef>
              <a:buNone/>
              <a:defRPr/>
            </a:lvl4pPr>
            <a:lvl5pPr marL="0" indent="0">
              <a:lnSpc>
                <a:spcPts val="1400"/>
              </a:lnSpc>
              <a:spcBef>
                <a:spcPts val="400"/>
              </a:spcBef>
              <a:buNone/>
              <a:defRPr sz="1400">
                <a:solidFill>
                  <a:srgbClr val="84A4B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928688" y="3203767"/>
            <a:ext cx="5251450" cy="1373188"/>
          </a:xfrm>
        </p:spPr>
        <p:txBody>
          <a:bodyPr/>
          <a:lstStyle>
            <a:lvl1pPr marL="0" marR="0" indent="0" algn="l" defTabSz="457200" rtl="0" eaLnBrk="1" fontAlgn="base" latinLnBrk="0" hangingPunct="1">
              <a:lnSpc>
                <a:spcPts val="14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200">
                <a:solidFill>
                  <a:srgbClr val="84A4B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6_Custom Layou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928688" y="1108555"/>
            <a:ext cx="6672751" cy="1203325"/>
          </a:xfrm>
        </p:spPr>
        <p:txBody>
          <a:bodyPr/>
          <a:lstStyle>
            <a:lvl1pPr>
              <a:buNone/>
              <a:defRPr sz="3600" baseline="0">
                <a:solidFill>
                  <a:srgbClr val="B31E2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928688" y="2880784"/>
            <a:ext cx="5251035" cy="322983"/>
          </a:xfrm>
        </p:spPr>
        <p:txBody>
          <a:bodyPr/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800">
                <a:solidFill>
                  <a:srgbClr val="84A4B1"/>
                </a:solidFill>
              </a:defRPr>
            </a:lvl1pPr>
            <a:lvl2pPr marL="0" indent="0">
              <a:lnSpc>
                <a:spcPts val="1600"/>
              </a:lnSpc>
              <a:spcBef>
                <a:spcPts val="0"/>
              </a:spcBef>
              <a:buNone/>
              <a:defRPr/>
            </a:lvl2pPr>
            <a:lvl3pPr marL="0" indent="0">
              <a:lnSpc>
                <a:spcPts val="1600"/>
              </a:lnSpc>
              <a:spcBef>
                <a:spcPts val="0"/>
              </a:spcBef>
              <a:buNone/>
              <a:defRPr/>
            </a:lvl3pPr>
            <a:lvl4pPr marL="0" indent="0">
              <a:lnSpc>
                <a:spcPts val="1600"/>
              </a:lnSpc>
              <a:spcBef>
                <a:spcPts val="0"/>
              </a:spcBef>
              <a:buNone/>
              <a:defRPr/>
            </a:lvl4pPr>
            <a:lvl5pPr marL="0" indent="0">
              <a:lnSpc>
                <a:spcPts val="1400"/>
              </a:lnSpc>
              <a:spcBef>
                <a:spcPts val="400"/>
              </a:spcBef>
              <a:buNone/>
              <a:defRPr sz="1400">
                <a:solidFill>
                  <a:srgbClr val="84A4B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928688" y="3203767"/>
            <a:ext cx="5251450" cy="1373188"/>
          </a:xfrm>
        </p:spPr>
        <p:txBody>
          <a:bodyPr/>
          <a:lstStyle>
            <a:lvl1pPr marL="0" marR="0" indent="0" algn="l" defTabSz="457200" rtl="0" eaLnBrk="1" fontAlgn="base" latinLnBrk="0" hangingPunct="1">
              <a:lnSpc>
                <a:spcPts val="14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200">
                <a:solidFill>
                  <a:srgbClr val="84A4B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2_Custom Layou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5_Custom Layou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919163" y="2265651"/>
            <a:ext cx="7373937" cy="1373187"/>
          </a:xfrm>
        </p:spPr>
        <p:txBody>
          <a:bodyPr/>
          <a:lstStyle>
            <a:lvl1pPr>
              <a:buNone/>
              <a:defRPr sz="3600">
                <a:solidFill>
                  <a:srgbClr val="B31E2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914400" y="546100"/>
            <a:ext cx="7332133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914400" y="1371600"/>
            <a:ext cx="7332663" cy="42100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2092B2-C902-BD4A-80ED-B6C4B8898F36}" type="datetime1">
              <a:rPr lang="en-US"/>
              <a:pPr>
                <a:defRPr/>
              </a:pPr>
              <a:t>4/9/12</a:t>
            </a:fld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7949FC-7E7D-F44D-A10C-650C8AAB93B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399" y="1371599"/>
            <a:ext cx="7332133" cy="4174067"/>
          </a:xfrm>
        </p:spPr>
        <p:txBody>
          <a:bodyPr/>
          <a:lstStyle>
            <a:lvl1pPr>
              <a:defRPr baseline="0">
                <a:solidFill>
                  <a:srgbClr val="231F20"/>
                </a:solidFill>
              </a:defRPr>
            </a:lvl1pPr>
            <a:lvl2pPr>
              <a:defRPr>
                <a:solidFill>
                  <a:srgbClr val="231F20"/>
                </a:solidFill>
              </a:defRPr>
            </a:lvl2pPr>
            <a:lvl3pPr>
              <a:defRPr>
                <a:solidFill>
                  <a:srgbClr val="231F20"/>
                </a:solidFill>
              </a:defRPr>
            </a:lvl3pPr>
            <a:lvl4pPr>
              <a:defRPr>
                <a:solidFill>
                  <a:srgbClr val="231F20"/>
                </a:solidFill>
              </a:defRPr>
            </a:lvl4pPr>
            <a:lvl5pPr>
              <a:defRPr>
                <a:solidFill>
                  <a:srgbClr val="231F2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914400" y="546100"/>
            <a:ext cx="7332133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rgbClr val="231F20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D12C1C-26F6-E147-8DED-20D7C7B59B51}" type="datetime1">
              <a:rPr lang="en-US"/>
              <a:pPr>
                <a:defRPr/>
              </a:pPr>
              <a:t>4/9/12</a:t>
            </a:fld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57DBF-A8FB-1045-9ECD-8C3DF9C22A1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2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914400" y="546100"/>
            <a:ext cx="7332663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Enter Title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14400" y="1371600"/>
            <a:ext cx="7332663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enter Text</a:t>
            </a:r>
          </a:p>
          <a:p>
            <a:pPr lvl="1"/>
            <a:r>
              <a:rPr lang="en-US" dirty="0" smtClean="0"/>
              <a:t>First level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5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86700" y="6038850"/>
            <a:ext cx="800100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baseline="0">
                <a:solidFill>
                  <a:srgbClr val="84A4B1"/>
                </a:solidFill>
                <a:latin typeface="Helvetica LT Std Condensed"/>
                <a:ea typeface="+mn-ea"/>
                <a:cs typeface="+mn-cs"/>
              </a:defRPr>
            </a:lvl1pPr>
          </a:lstStyle>
          <a:p>
            <a:pPr>
              <a:defRPr/>
            </a:pPr>
            <a:fld id="{C4638AF3-8D48-6A4A-8574-2AED622A0697}" type="datetime1">
              <a:rPr lang="en-US"/>
              <a:pPr>
                <a:defRPr/>
              </a:pPr>
              <a:t>4/9/12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038850"/>
            <a:ext cx="711200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rgbClr val="84A4B1"/>
                </a:solidFill>
                <a:latin typeface="Helvetica LT Std Condensed"/>
                <a:ea typeface="+mn-ea"/>
                <a:cs typeface="+mn-cs"/>
              </a:defRPr>
            </a:lvl1pPr>
          </a:lstStyle>
          <a:p>
            <a:pPr>
              <a:defRPr/>
            </a:pPr>
            <a:fld id="{B363D468-D0BB-224F-9168-05CF6DA121B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695" r:id="rId8"/>
    <p:sldLayoutId id="2147483696" r:id="rId9"/>
    <p:sldLayoutId id="2147483708" r:id="rId10"/>
    <p:sldLayoutId id="2147483709" r:id="rId11"/>
    <p:sldLayoutId id="2147483710" r:id="rId12"/>
    <p:sldLayoutId id="2147483697" r:id="rId13"/>
    <p:sldLayoutId id="2147483711" r:id="rId14"/>
    <p:sldLayoutId id="2147483712" r:id="rId15"/>
    <p:sldLayoutId id="2147483698" r:id="rId16"/>
    <p:sldLayoutId id="2147483699" r:id="rId17"/>
    <p:sldLayoutId id="2147483700" r:id="rId18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000" b="1" kern="1200">
          <a:solidFill>
            <a:srgbClr val="231F20"/>
          </a:solidFill>
          <a:latin typeface="Helvetica Neue"/>
          <a:ea typeface="ＭＳ Ｐゴシック" charset="-128"/>
          <a:cs typeface="Helvetica Neue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231F20"/>
          </a:solidFill>
          <a:latin typeface="Helvetica Neue" charset="0"/>
          <a:ea typeface="ＭＳ Ｐゴシック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231F20"/>
          </a:solidFill>
          <a:latin typeface="Helvetica Neue" charset="0"/>
          <a:ea typeface="ＭＳ Ｐゴシック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231F20"/>
          </a:solidFill>
          <a:latin typeface="Helvetica Neue" charset="0"/>
          <a:ea typeface="ＭＳ Ｐゴシック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231F20"/>
          </a:solidFill>
          <a:latin typeface="Helvetica Neue" charset="0"/>
          <a:ea typeface="ＭＳ Ｐゴシック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000" b="1">
          <a:solidFill>
            <a:srgbClr val="302D2D"/>
          </a:solidFill>
          <a:latin typeface="Helvetica Neue" charset="0"/>
          <a:ea typeface="ＭＳ Ｐゴシック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000" b="1">
          <a:solidFill>
            <a:srgbClr val="302D2D"/>
          </a:solidFill>
          <a:latin typeface="Helvetica Neue" charset="0"/>
          <a:ea typeface="ＭＳ Ｐゴシック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000" b="1">
          <a:solidFill>
            <a:srgbClr val="302D2D"/>
          </a:solidFill>
          <a:latin typeface="Helvetica Neue" charset="0"/>
          <a:ea typeface="ＭＳ Ｐゴシック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000" b="1">
          <a:solidFill>
            <a:srgbClr val="302D2D"/>
          </a:solidFill>
          <a:latin typeface="Helvetica Neue" charset="0"/>
          <a:ea typeface="ＭＳ Ｐゴシック" charset="-128"/>
        </a:defRPr>
      </a:lvl9pPr>
    </p:titleStyle>
    <p:bodyStyle>
      <a:lvl1pPr algn="l" defTabSz="457200" rtl="0" eaLnBrk="0" fontAlgn="base" hangingPunct="0">
        <a:spcBef>
          <a:spcPct val="20000"/>
        </a:spcBef>
        <a:spcAft>
          <a:spcPct val="0"/>
        </a:spcAft>
        <a:buClr>
          <a:srgbClr val="231F20"/>
        </a:buClr>
        <a:defRPr sz="2400" kern="1200">
          <a:solidFill>
            <a:srgbClr val="231F20"/>
          </a:solidFill>
          <a:latin typeface="Helvetica Neue Light"/>
          <a:ea typeface="ＭＳ Ｐゴシック" charset="-128"/>
          <a:cs typeface="Helvetica Neue Light"/>
        </a:defRPr>
      </a:lvl1pPr>
      <a:lvl2pPr marL="365125" indent="319088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200" kern="1200">
          <a:solidFill>
            <a:srgbClr val="231F20"/>
          </a:solidFill>
          <a:latin typeface="Helvetica Neue Light"/>
          <a:ea typeface="ＭＳ Ｐゴシック" charset="-128"/>
          <a:cs typeface="Helvetica Neue Light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Lucida Grande" charset="0"/>
        <a:buChar char="–"/>
        <a:defRPr sz="2000" kern="1200">
          <a:solidFill>
            <a:srgbClr val="231F20"/>
          </a:solidFill>
          <a:latin typeface="Helvetica Neue Light"/>
          <a:ea typeface="ＭＳ Ｐゴシック" charset="-128"/>
          <a:cs typeface="Helvetica Neue Light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Lucida Grande" charset="0"/>
        <a:buChar char="»"/>
        <a:defRPr kern="1200">
          <a:solidFill>
            <a:srgbClr val="231F20"/>
          </a:solidFill>
          <a:latin typeface="Helvetica Neue Light"/>
          <a:ea typeface="ＭＳ Ｐゴシック" charset="-128"/>
          <a:cs typeface="Helvetica Neue Light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Wingdings" charset="2"/>
        <a:buChar char="§"/>
        <a:defRPr sz="1600" kern="1200">
          <a:solidFill>
            <a:srgbClr val="231F20"/>
          </a:solidFill>
          <a:latin typeface="Helvetica Neue Light"/>
          <a:ea typeface="ＭＳ Ｐゴシック" charset="-128"/>
          <a:cs typeface="Helvetica Neue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1400" b="0" i="0" kern="1200">
          <a:solidFill>
            <a:schemeClr val="tx1"/>
          </a:solidFill>
          <a:latin typeface="Helvetica Neue Light"/>
          <a:ea typeface="+mn-ea"/>
          <a:cs typeface="Helvetica Neue Light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hyperlink" Target="http://www.youtube.com/watch?v=BlvKWEvKSi8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928687" y="1466350"/>
            <a:ext cx="7111862" cy="1091704"/>
          </a:xfrm>
        </p:spPr>
        <p:txBody>
          <a:bodyPr/>
          <a:lstStyle/>
          <a:p>
            <a:pPr eaLnBrk="1" hangingPunct="1"/>
            <a:r>
              <a:rPr lang="en-US" sz="3200" dirty="0" smtClean="0">
                <a:latin typeface="Helvetica Neue Light" charset="0"/>
              </a:rPr>
              <a:t>Teaching Problem Solving</a:t>
            </a:r>
            <a:endParaRPr lang="en-US" sz="3200" dirty="0">
              <a:latin typeface="Helvetica Neue Light" charset="0"/>
            </a:endParaRPr>
          </a:p>
        </p:txBody>
      </p:sp>
      <p:sp>
        <p:nvSpPr>
          <p:cNvPr id="25603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928688" y="2881313"/>
            <a:ext cx="5251450" cy="322262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Helvetica Neue Light" charset="0"/>
              </a:rPr>
              <a:t>Marie Norman, PhD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Helvetica Neue Light" charset="0"/>
            </a:endParaRPr>
          </a:p>
        </p:txBody>
      </p:sp>
      <p:sp>
        <p:nvSpPr>
          <p:cNvPr id="25604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928686" y="3203575"/>
            <a:ext cx="5251451" cy="714004"/>
          </a:xfrm>
        </p:spPr>
        <p:txBody>
          <a:bodyPr/>
          <a:lstStyle/>
          <a:p>
            <a:pPr>
              <a:buFontTx/>
              <a:buNone/>
            </a:pPr>
            <a:r>
              <a:rPr lang="en-US" dirty="0" smtClean="0">
                <a:solidFill>
                  <a:srgbClr val="254061"/>
                </a:solidFill>
                <a:latin typeface="Helvetica Neue Light" charset="0"/>
              </a:rPr>
              <a:t>Associate Director and Coordinator of Graduate Student Programs</a:t>
            </a:r>
          </a:p>
          <a:p>
            <a:pPr>
              <a:buFontTx/>
              <a:buNone/>
            </a:pPr>
            <a:r>
              <a:rPr lang="en-US" dirty="0" smtClean="0">
                <a:solidFill>
                  <a:srgbClr val="254061"/>
                </a:solidFill>
                <a:latin typeface="Helvetica Neue Light" charset="0"/>
              </a:rPr>
              <a:t>Eberly Center for Teaching Excellence</a:t>
            </a:r>
          </a:p>
          <a:p>
            <a:pPr>
              <a:buFontTx/>
              <a:buNone/>
            </a:pPr>
            <a:r>
              <a:rPr lang="en-US" dirty="0" err="1" smtClean="0">
                <a:solidFill>
                  <a:srgbClr val="254061"/>
                </a:solidFill>
                <a:latin typeface="Helvetica Neue Light" charset="0"/>
              </a:rPr>
              <a:t>mnorman@andrew.cmu.edu</a:t>
            </a:r>
            <a:endParaRPr lang="en-US" dirty="0">
              <a:solidFill>
                <a:srgbClr val="254061"/>
              </a:solidFill>
              <a:latin typeface="Helvetica Neue Light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Show how math creates efficiencies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Highlight when problem solving would be inefficient and laborious </a:t>
            </a:r>
            <a:r>
              <a:rPr lang="en-US" i="1" dirty="0" smtClean="0"/>
              <a:t>without</a:t>
            </a:r>
            <a:r>
              <a:rPr lang="en-US" dirty="0" smtClean="0"/>
              <a:t> mathematical modeling.</a:t>
            </a:r>
          </a:p>
          <a:p>
            <a:endParaRPr lang="en-US" dirty="0" smtClean="0"/>
          </a:p>
          <a:p>
            <a:r>
              <a:rPr lang="en-US" i="1" dirty="0" smtClean="0"/>
              <a:t>“We could watch the tank fill for 6 hours to get the answer, </a:t>
            </a:r>
            <a:r>
              <a:rPr lang="en-US" dirty="0" smtClean="0"/>
              <a:t>or</a:t>
            </a:r>
            <a:r>
              <a:rPr lang="en-US" i="1" dirty="0" smtClean="0"/>
              <a:t> we could solve it mathematically...”</a:t>
            </a:r>
          </a:p>
          <a:p>
            <a:endParaRPr lang="en-US" i="1" dirty="0" smtClean="0"/>
          </a:p>
          <a:p>
            <a:r>
              <a:rPr lang="en-US" i="1" dirty="0" smtClean="0"/>
              <a:t>“We could add up every one of these columns and rows by </a:t>
            </a:r>
            <a:r>
              <a:rPr lang="en-US" i="1" dirty="0" smtClean="0"/>
              <a:t>hand,</a:t>
            </a:r>
            <a:r>
              <a:rPr lang="en-US" dirty="0" smtClean="0"/>
              <a:t> </a:t>
            </a:r>
            <a:r>
              <a:rPr lang="en-US" dirty="0" smtClean="0"/>
              <a:t>or </a:t>
            </a:r>
            <a:r>
              <a:rPr lang="en-US" i="1" dirty="0" smtClean="0"/>
              <a:t>we could just...”</a:t>
            </a:r>
          </a:p>
          <a:p>
            <a:r>
              <a:rPr lang="en-US" dirty="0" smtClean="0"/>
              <a:t> </a:t>
            </a:r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38410"/>
            <a:ext cx="7332133" cy="825500"/>
          </a:xfrm>
        </p:spPr>
        <p:txBody>
          <a:bodyPr/>
          <a:lstStyle/>
          <a:p>
            <a:pPr algn="ctr"/>
            <a:r>
              <a:rPr lang="en-US" dirty="0" smtClean="0"/>
              <a:t>2 useful </a:t>
            </a:r>
            <a:r>
              <a:rPr lang="en-US" dirty="0" smtClean="0"/>
              <a:t>things </a:t>
            </a:r>
            <a:br>
              <a:rPr lang="en-US" dirty="0" smtClean="0"/>
            </a:br>
            <a:r>
              <a:rPr lang="en-US" dirty="0" smtClean="0"/>
              <a:t>to keep in mind...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itle 4"/>
          <p:cNvSpPr>
            <a:spLocks noGrp="1"/>
          </p:cNvSpPr>
          <p:nvPr>
            <p:ph type="title"/>
          </p:nvPr>
        </p:nvSpPr>
        <p:spPr>
          <a:xfrm>
            <a:off x="514435" y="457200"/>
            <a:ext cx="7332663" cy="825500"/>
          </a:xfrm>
        </p:spPr>
        <p:txBody>
          <a:bodyPr/>
          <a:lstStyle/>
          <a:p>
            <a:r>
              <a:rPr lang="en-US" dirty="0" smtClean="0">
                <a:latin typeface="Helvetica Neue" charset="0"/>
              </a:rPr>
              <a:t>#1. Expert </a:t>
            </a:r>
            <a:r>
              <a:rPr lang="en-US" dirty="0" smtClean="0">
                <a:latin typeface="Helvetica Neue" charset="0"/>
              </a:rPr>
              <a:t>blind spot</a:t>
            </a:r>
          </a:p>
        </p:txBody>
      </p:sp>
      <p:sp>
        <p:nvSpPr>
          <p:cNvPr id="99331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711200" y="1335088"/>
            <a:ext cx="3860800" cy="3548470"/>
          </a:xfrm>
        </p:spPr>
        <p:txBody>
          <a:bodyPr/>
          <a:lstStyle/>
          <a:p>
            <a:pPr marL="0">
              <a:buFontTx/>
              <a:buNone/>
            </a:pPr>
            <a:r>
              <a:rPr lang="en-US" dirty="0" smtClean="0">
                <a:latin typeface="Helvetica Neue Light" charset="0"/>
              </a:rPr>
              <a:t>Imagine you are a novice cook...</a:t>
            </a:r>
          </a:p>
          <a:p>
            <a:pPr marL="0">
              <a:buFontTx/>
              <a:buNone/>
            </a:pPr>
            <a:endParaRPr lang="en-US" dirty="0" smtClean="0">
              <a:latin typeface="Helvetica Neue Light" charset="0"/>
            </a:endParaRPr>
          </a:p>
          <a:p>
            <a:pPr marL="0">
              <a:buFontTx/>
              <a:buNone/>
            </a:pPr>
            <a:r>
              <a:rPr lang="en-US" dirty="0" smtClean="0">
                <a:latin typeface="Helvetica Neue Light" charset="0"/>
              </a:rPr>
              <a:t>How helpful is it if an experienced chef gives you instructions like: “add spices until it tastes right” and “cook until the sauce looks done”?</a:t>
            </a:r>
          </a:p>
        </p:txBody>
      </p:sp>
      <p:pic>
        <p:nvPicPr>
          <p:cNvPr id="99332" name="Picture 7" descr="spice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49838" y="1143000"/>
            <a:ext cx="3216275" cy="517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itle 3"/>
          <p:cNvSpPr>
            <a:spLocks noGrp="1"/>
          </p:cNvSpPr>
          <p:nvPr>
            <p:ph type="ctrTitle"/>
          </p:nvPr>
        </p:nvSpPr>
        <p:spPr>
          <a:xfrm>
            <a:off x="649288" y="673100"/>
            <a:ext cx="8051800" cy="812800"/>
          </a:xfrm>
        </p:spPr>
        <p:txBody>
          <a:bodyPr/>
          <a:lstStyle/>
          <a:p>
            <a:pPr marL="0" indent="0" eaLnBrk="1" hangingPunct="1">
              <a:buFont typeface="+mj-lt" charset="0"/>
              <a:buNone/>
            </a:pPr>
            <a:r>
              <a:rPr lang="en-US" sz="2800" smtClean="0">
                <a:solidFill>
                  <a:srgbClr val="000000"/>
                </a:solidFill>
                <a:latin typeface="Helvetica Neue" charset="0"/>
              </a:rPr>
              <a:t>The development of expertise</a:t>
            </a:r>
            <a:endParaRPr lang="en-US" sz="2800">
              <a:solidFill>
                <a:srgbClr val="000000"/>
              </a:solidFill>
              <a:latin typeface="Helvetica Neue" charset="0"/>
            </a:endParaRPr>
          </a:p>
        </p:txBody>
      </p:sp>
      <p:pic>
        <p:nvPicPr>
          <p:cNvPr id="100355" name="Picture Placeholder 4" descr="Principle-Mastery-2.pdf"/>
          <p:cNvPicPr>
            <a:picLocks noGrp="1" noChangeAspect="1"/>
          </p:cNvPicPr>
          <p:nvPr>
            <p:ph type="media" sz="quarter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179388" y="-225425"/>
            <a:ext cx="9521825" cy="66659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itle 1"/>
          <p:cNvSpPr>
            <a:spLocks noGrp="1"/>
          </p:cNvSpPr>
          <p:nvPr>
            <p:ph type="title"/>
          </p:nvPr>
        </p:nvSpPr>
        <p:spPr>
          <a:xfrm>
            <a:off x="676275" y="546100"/>
            <a:ext cx="7332663" cy="825500"/>
          </a:xfrm>
        </p:spPr>
        <p:txBody>
          <a:bodyPr/>
          <a:lstStyle/>
          <a:p>
            <a:r>
              <a:rPr lang="en-US" dirty="0" smtClean="0">
                <a:latin typeface="Helvetica Neue" charset="0"/>
              </a:rPr>
              <a:t>Expert blind spot =</a:t>
            </a:r>
            <a:r>
              <a:rPr lang="en-US" dirty="0" smtClean="0">
                <a:latin typeface="Helvetica Neue" charset="0"/>
              </a:rPr>
              <a:t> ENEMY </a:t>
            </a:r>
            <a:r>
              <a:rPr lang="en-US" dirty="0" smtClean="0">
                <a:latin typeface="Helvetica Neue" charset="0"/>
              </a:rPr>
              <a:t>#1!</a:t>
            </a:r>
          </a:p>
        </p:txBody>
      </p:sp>
      <p:sp>
        <p:nvSpPr>
          <p:cNvPr id="10240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676275" y="1509713"/>
            <a:ext cx="7332663" cy="421005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smtClean="0">
                <a:latin typeface="Helvetica Neue Light" charset="0"/>
              </a:rPr>
              <a:t>Experts often…</a:t>
            </a:r>
          </a:p>
          <a:p>
            <a:pPr marL="90488" lvl="1" indent="317500">
              <a:buClr>
                <a:srgbClr val="231F20"/>
              </a:buClr>
              <a:buFontTx/>
              <a:buChar char="•"/>
            </a:pPr>
            <a:r>
              <a:rPr lang="en-US" sz="2400" smtClean="0">
                <a:latin typeface="Helvetica Neue Light" charset="0"/>
                <a:ea typeface="Helvetica Neue Light" charset="0"/>
                <a:cs typeface="Helvetica Neue Light" charset="0"/>
              </a:rPr>
              <a:t>Over-estimate what novices know and can do</a:t>
            </a:r>
          </a:p>
          <a:p>
            <a:pPr marL="90488" lvl="1" indent="317500">
              <a:buClr>
                <a:srgbClr val="231F20"/>
              </a:buClr>
              <a:buFontTx/>
              <a:buChar char="•"/>
            </a:pPr>
            <a:r>
              <a:rPr lang="en-US" sz="2400" smtClean="0">
                <a:latin typeface="Helvetica Neue Light" charset="0"/>
                <a:ea typeface="Helvetica Neue Light" charset="0"/>
                <a:cs typeface="Helvetica Neue Light" charset="0"/>
              </a:rPr>
              <a:t>Under-estimate how long novices will take</a:t>
            </a:r>
          </a:p>
          <a:p>
            <a:pPr marL="90488" lvl="1" indent="317500">
              <a:buClr>
                <a:srgbClr val="231F20"/>
              </a:buClr>
              <a:buFontTx/>
              <a:buChar char="•"/>
            </a:pPr>
            <a:r>
              <a:rPr lang="en-US" sz="2400" smtClean="0">
                <a:latin typeface="Helvetica Neue Light" charset="0"/>
                <a:ea typeface="Helvetica Neue Light" charset="0"/>
                <a:cs typeface="Helvetica Neue Light" charset="0"/>
              </a:rPr>
              <a:t>Don’t see the steps/pieces novices must learn</a:t>
            </a:r>
          </a:p>
          <a:p>
            <a:pPr marL="90488" lvl="1" indent="317500">
              <a:buClr>
                <a:srgbClr val="231F20"/>
              </a:buClr>
              <a:buFontTx/>
              <a:buChar char="•"/>
            </a:pPr>
            <a:r>
              <a:rPr lang="en-US" sz="2400" smtClean="0">
                <a:latin typeface="Helvetica Neue Light" charset="0"/>
                <a:ea typeface="Helvetica Neue Light" charset="0"/>
                <a:cs typeface="Helvetica Neue Light" charset="0"/>
              </a:rPr>
              <a:t>Mis-predict where novices will have difficulty</a:t>
            </a:r>
          </a:p>
          <a:p>
            <a:pPr marL="90488" lvl="1" indent="317500">
              <a:buClr>
                <a:srgbClr val="231F20"/>
              </a:buClr>
              <a:buFontTx/>
              <a:buChar char="•"/>
            </a:pPr>
            <a:r>
              <a:rPr lang="en-US" sz="2400" smtClean="0">
                <a:latin typeface="Helvetica Neue Light" charset="0"/>
                <a:ea typeface="Helvetica Neue Light" charset="0"/>
                <a:cs typeface="Helvetica Neue Light" charset="0"/>
              </a:rPr>
              <a:t>Presume that novices do things the way they do</a:t>
            </a:r>
          </a:p>
          <a:p>
            <a:pPr marL="90488" lvl="1" indent="317500"/>
            <a:endParaRPr lang="en-US" sz="2400" smtClean="0">
              <a:latin typeface="Helvetica Neue Light" charset="0"/>
              <a:ea typeface="Helvetica Neue Light" charset="0"/>
              <a:cs typeface="Helvetica Neue Light" charset="0"/>
            </a:endParaRPr>
          </a:p>
          <a:p>
            <a:pPr marL="0" indent="0">
              <a:buFontTx/>
              <a:buNone/>
            </a:pPr>
            <a:endParaRPr lang="en-US" b="1" u="sng">
              <a:latin typeface="Helvetica Neue Light" charset="0"/>
            </a:endParaRPr>
          </a:p>
        </p:txBody>
      </p:sp>
      <p:sp>
        <p:nvSpPr>
          <p:cNvPr id="102404" name="Rectangle 3"/>
          <p:cNvSpPr>
            <a:spLocks noChangeArrowheads="1"/>
          </p:cNvSpPr>
          <p:nvPr/>
        </p:nvSpPr>
        <p:spPr bwMode="auto">
          <a:xfrm>
            <a:off x="4953000" y="5135563"/>
            <a:ext cx="34163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>
            <a:prstTxWarp prst="textNoShape">
              <a:avLst/>
            </a:prstTxWarp>
            <a:spAutoFit/>
          </a:bodyPr>
          <a:lstStyle/>
          <a:p>
            <a:pPr algn="r"/>
            <a:r>
              <a:rPr lang="en-US" sz="1600">
                <a:latin typeface="Helvetica Neue Light" charset="0"/>
              </a:rPr>
              <a:t>Hinds (1999); Nathan &amp; Koedinger (2000); Nickerson (1999)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ctrTitle"/>
          </p:nvPr>
        </p:nvSpPr>
        <p:spPr>
          <a:xfrm>
            <a:off x="677863" y="555625"/>
            <a:ext cx="7627937" cy="815975"/>
          </a:xfrm>
        </p:spPr>
        <p:txBody>
          <a:bodyPr/>
          <a:lstStyle/>
          <a:p>
            <a:pPr marL="24161750" indent="-24161750">
              <a:buFontTx/>
              <a:buNone/>
              <a:defRPr/>
            </a:pP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elvetica Neue" charset="0"/>
              </a:rPr>
              <a:t>#2: Types 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elvetica Neue" charset="0"/>
              </a:rPr>
              <a:t>of knowledge</a:t>
            </a:r>
          </a:p>
        </p:txBody>
      </p:sp>
      <p:sp>
        <p:nvSpPr>
          <p:cNvPr id="32771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381000" y="1371600"/>
            <a:ext cx="8001000" cy="4800600"/>
          </a:xfrm>
        </p:spPr>
        <p:txBody>
          <a:bodyPr/>
          <a:lstStyle/>
          <a:p>
            <a:pPr marL="0" lvl="1" indent="0">
              <a:buFont typeface="Arial" charset="0"/>
              <a:buNone/>
            </a:pPr>
            <a:r>
              <a:rPr lang="en-US" sz="2400" dirty="0" smtClean="0">
                <a:latin typeface="Helvetica Neue Light" charset="0"/>
              </a:rPr>
              <a:t>	Knowing </a:t>
            </a:r>
            <a:r>
              <a:rPr lang="en-US" sz="2400" b="1" dirty="0" smtClean="0">
                <a:latin typeface="Calibri" charset="0"/>
              </a:rPr>
              <a:t>what: </a:t>
            </a:r>
            <a:r>
              <a:rPr lang="en-US" sz="2400" dirty="0" smtClean="0">
                <a:latin typeface="Helvetica Neue Light" charset="0"/>
              </a:rPr>
              <a:t>facts, definitions, formulae </a:t>
            </a:r>
          </a:p>
          <a:p>
            <a:pPr marL="0" lvl="1" indent="0">
              <a:buFont typeface="Arial" charset="0"/>
              <a:buNone/>
            </a:pPr>
            <a:endParaRPr lang="en-US" sz="2400" dirty="0" smtClean="0">
              <a:latin typeface="Helvetica Neue Light" charset="0"/>
            </a:endParaRPr>
          </a:p>
          <a:p>
            <a:pPr marL="0" lvl="1" indent="0">
              <a:buFont typeface="Arial" charset="0"/>
              <a:buNone/>
            </a:pPr>
            <a:r>
              <a:rPr lang="en-US" sz="2400" dirty="0" smtClean="0">
                <a:latin typeface="Helvetica Neue Light" charset="0"/>
              </a:rPr>
              <a:t>	Knowing </a:t>
            </a:r>
            <a:r>
              <a:rPr lang="en-US" sz="2400" b="1" dirty="0" smtClean="0">
                <a:latin typeface="Calibri" charset="0"/>
              </a:rPr>
              <a:t>why: </a:t>
            </a:r>
            <a:r>
              <a:rPr lang="en-US" sz="2400" dirty="0" smtClean="0">
                <a:latin typeface="Helvetica Neue Light" charset="0"/>
              </a:rPr>
              <a:t>concepts, relationships </a:t>
            </a:r>
          </a:p>
          <a:p>
            <a:pPr marL="0" lvl="1" indent="0">
              <a:buFont typeface="Arial" charset="0"/>
              <a:buNone/>
            </a:pPr>
            <a:r>
              <a:rPr lang="en-US" sz="2400" dirty="0" smtClean="0">
                <a:latin typeface="Helvetica Neue Light" charset="0"/>
              </a:rPr>
              <a:t>									   				</a:t>
            </a:r>
          </a:p>
          <a:p>
            <a:pPr marL="0" lvl="1" indent="0">
              <a:buFont typeface="Arial" charset="0"/>
              <a:buNone/>
            </a:pPr>
            <a:r>
              <a:rPr lang="en-US" sz="2400" dirty="0" smtClean="0">
                <a:latin typeface="Helvetica Neue Light" charset="0"/>
              </a:rPr>
              <a:t>	Knowing </a:t>
            </a:r>
            <a:r>
              <a:rPr lang="en-US" sz="2400" b="1" dirty="0" smtClean="0">
                <a:latin typeface="Calibri" charset="0"/>
              </a:rPr>
              <a:t>how: </a:t>
            </a:r>
            <a:r>
              <a:rPr lang="en-US" sz="2400" dirty="0" smtClean="0">
                <a:latin typeface="Helvetica Neue Light" charset="0"/>
              </a:rPr>
              <a:t>procedures, methods, steps</a:t>
            </a:r>
            <a:endParaRPr lang="en-US" sz="2400" b="1" dirty="0" smtClean="0">
              <a:latin typeface="Calibri" charset="0"/>
            </a:endParaRPr>
          </a:p>
          <a:p>
            <a:pPr marL="0" lvl="1" indent="0">
              <a:buFont typeface="Arial" charset="0"/>
              <a:buNone/>
            </a:pPr>
            <a:endParaRPr lang="en-US" sz="2400" dirty="0" smtClean="0">
              <a:latin typeface="Helvetica Neue Light" charset="0"/>
            </a:endParaRPr>
          </a:p>
          <a:p>
            <a:pPr marL="0" lvl="1" indent="0">
              <a:buFont typeface="Arial" charset="0"/>
              <a:buNone/>
            </a:pPr>
            <a:r>
              <a:rPr lang="en-US" sz="2400" dirty="0" smtClean="0">
                <a:latin typeface="Helvetica Neue Light" charset="0"/>
              </a:rPr>
              <a:t>	Knowing </a:t>
            </a:r>
            <a:r>
              <a:rPr lang="en-US" sz="2400" b="1" dirty="0" smtClean="0">
                <a:latin typeface="Calibri" charset="0"/>
              </a:rPr>
              <a:t>when: </a:t>
            </a:r>
            <a:r>
              <a:rPr lang="en-US" sz="2400" dirty="0" smtClean="0">
                <a:latin typeface="Helvetica Neue Light" charset="0"/>
              </a:rPr>
              <a:t>conditions of applicability</a:t>
            </a:r>
          </a:p>
          <a:p>
            <a:pPr marL="0" lvl="1" indent="0">
              <a:buFont typeface="Arial" charset="0"/>
              <a:buNone/>
            </a:pPr>
            <a:endParaRPr lang="en-US" sz="2400" dirty="0" smtClean="0">
              <a:latin typeface="Helvetica Neue Light" charset="0"/>
            </a:endParaRPr>
          </a:p>
          <a:p>
            <a:pPr marL="0" lvl="1" indent="0" algn="ctr">
              <a:buFont typeface="Arial" charset="0"/>
              <a:buNone/>
            </a:pPr>
            <a:r>
              <a:rPr lang="en-US" sz="2800" b="1" dirty="0" smtClean="0">
                <a:latin typeface="Calibri" charset="0"/>
              </a:rPr>
              <a:t>Not the same!</a:t>
            </a:r>
          </a:p>
          <a:p>
            <a:pPr marL="0" lvl="1" indent="0">
              <a:buFont typeface="Arial" charset="0"/>
              <a:buNone/>
            </a:pPr>
            <a:endParaRPr lang="en-US" sz="2400" dirty="0" smtClean="0">
              <a:latin typeface="Helvetica Neue Light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7" descr="juggling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8500" y="1270000"/>
            <a:ext cx="4318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687388" y="1854200"/>
            <a:ext cx="3987800" cy="1171575"/>
            <a:chOff x="419100" y="1308100"/>
            <a:chExt cx="3987800" cy="1171418"/>
          </a:xfrm>
        </p:grpSpPr>
        <p:sp>
          <p:nvSpPr>
            <p:cNvPr id="34821" name="TextBox 6"/>
            <p:cNvSpPr txBox="1">
              <a:spLocks noChangeArrowheads="1"/>
            </p:cNvSpPr>
            <p:nvPr/>
          </p:nvSpPr>
          <p:spPr bwMode="auto">
            <a:xfrm>
              <a:off x="673100" y="1371596"/>
              <a:ext cx="3733800" cy="11079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latin typeface="Calibri" charset="0"/>
                  <a:ea typeface="Helvetica Neue Light" charset="0"/>
                  <a:cs typeface="Helvetica Neue Light" charset="0"/>
                </a:rPr>
                <a:t>Juggling theorem:</a:t>
              </a:r>
            </a:p>
            <a:p>
              <a:r>
                <a:rPr lang="en-US">
                  <a:latin typeface="Calibri" charset="0"/>
                  <a:ea typeface="Helvetica Neue Light" charset="0"/>
                  <a:cs typeface="Helvetica Neue Light" charset="0"/>
                </a:rPr>
                <a:t>b/h = (d+f)/(d+e)</a:t>
              </a:r>
            </a:p>
            <a:p>
              <a:endParaRPr lang="en-US" sz="1800">
                <a:latin typeface="Calibri" charset="0"/>
                <a:ea typeface="Helvetica Neue Light" charset="0"/>
                <a:cs typeface="Helvetica Neue Light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19100" y="1308100"/>
              <a:ext cx="2870200" cy="1092054"/>
            </a:xfrm>
            <a:prstGeom prst="rect">
              <a:avLst/>
            </a:pr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6" name="Not Equal 5"/>
          <p:cNvSpPr/>
          <p:nvPr/>
        </p:nvSpPr>
        <p:spPr>
          <a:xfrm>
            <a:off x="3670300" y="2044700"/>
            <a:ext cx="660400" cy="457200"/>
          </a:xfrm>
          <a:prstGeom prst="mathNotEqual">
            <a:avLst/>
          </a:prstGeom>
          <a:solidFill>
            <a:schemeClr val="tx1"/>
          </a:solidFill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ctrTitle"/>
          </p:nvPr>
        </p:nvSpPr>
        <p:spPr>
          <a:xfrm>
            <a:off x="677863" y="555625"/>
            <a:ext cx="7627937" cy="815975"/>
          </a:xfrm>
        </p:spPr>
        <p:txBody>
          <a:bodyPr/>
          <a:lstStyle/>
          <a:p>
            <a:pPr marL="24161750" indent="-24161750">
              <a:buFontTx/>
              <a:buNone/>
              <a:defRPr/>
            </a:pP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elvetica Neue" charset="0"/>
              </a:rPr>
              <a:t>#2: Types 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elvetica Neue" charset="0"/>
              </a:rPr>
              <a:t>of knowledge</a:t>
            </a:r>
          </a:p>
        </p:txBody>
      </p:sp>
      <p:sp>
        <p:nvSpPr>
          <p:cNvPr id="32771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381000" y="1371600"/>
            <a:ext cx="8001000" cy="4800600"/>
          </a:xfrm>
        </p:spPr>
        <p:txBody>
          <a:bodyPr/>
          <a:lstStyle/>
          <a:p>
            <a:pPr marL="0" lvl="1" indent="0">
              <a:buFont typeface="Arial" charset="0"/>
              <a:buNone/>
            </a:pPr>
            <a:r>
              <a:rPr lang="en-US" sz="2400" dirty="0" smtClean="0">
                <a:latin typeface="Helvetica Neue Light" charset="0"/>
              </a:rPr>
              <a:t>	Knowing </a:t>
            </a:r>
            <a:r>
              <a:rPr lang="en-US" sz="2400" b="1" dirty="0" smtClean="0">
                <a:latin typeface="Calibri" charset="0"/>
              </a:rPr>
              <a:t>what: </a:t>
            </a:r>
            <a:r>
              <a:rPr lang="en-US" sz="2400" dirty="0" smtClean="0">
                <a:latin typeface="Helvetica Neue Light" charset="0"/>
              </a:rPr>
              <a:t>facts, definitions, formulae </a:t>
            </a:r>
          </a:p>
          <a:p>
            <a:pPr marL="0" lvl="1" indent="0">
              <a:buFont typeface="Arial" charset="0"/>
              <a:buNone/>
            </a:pPr>
            <a:endParaRPr lang="en-US" sz="2400" dirty="0" smtClean="0">
              <a:latin typeface="Helvetica Neue Light" charset="0"/>
            </a:endParaRPr>
          </a:p>
          <a:p>
            <a:pPr marL="0" lvl="1" indent="0">
              <a:buFont typeface="Arial" charset="0"/>
              <a:buNone/>
            </a:pPr>
            <a:r>
              <a:rPr lang="en-US" sz="2400" dirty="0" smtClean="0">
                <a:latin typeface="Helvetica Neue Light" charset="0"/>
              </a:rPr>
              <a:t>	Knowing </a:t>
            </a:r>
            <a:r>
              <a:rPr lang="en-US" sz="2400" b="1" dirty="0" smtClean="0">
                <a:latin typeface="Calibri" charset="0"/>
              </a:rPr>
              <a:t>why: </a:t>
            </a:r>
            <a:r>
              <a:rPr lang="en-US" sz="2400" dirty="0" smtClean="0">
                <a:latin typeface="Helvetica Neue Light" charset="0"/>
              </a:rPr>
              <a:t>concepts, relationships </a:t>
            </a:r>
          </a:p>
          <a:p>
            <a:pPr marL="0" lvl="1" indent="0">
              <a:buFont typeface="Arial" charset="0"/>
              <a:buNone/>
            </a:pPr>
            <a:r>
              <a:rPr lang="en-US" sz="2400" dirty="0" smtClean="0">
                <a:latin typeface="Helvetica Neue Light" charset="0"/>
              </a:rPr>
              <a:t>									   				</a:t>
            </a:r>
          </a:p>
          <a:p>
            <a:pPr marL="0" lvl="1" indent="0">
              <a:buFont typeface="Arial" charset="0"/>
              <a:buNone/>
            </a:pPr>
            <a:r>
              <a:rPr lang="en-US" sz="2400" dirty="0" smtClean="0">
                <a:latin typeface="Helvetica Neue Light" charset="0"/>
              </a:rPr>
              <a:t>	Knowing </a:t>
            </a:r>
            <a:r>
              <a:rPr lang="en-US" sz="2400" b="1" dirty="0" smtClean="0">
                <a:latin typeface="Calibri" charset="0"/>
              </a:rPr>
              <a:t>how: </a:t>
            </a:r>
            <a:r>
              <a:rPr lang="en-US" sz="2400" dirty="0" smtClean="0">
                <a:latin typeface="Helvetica Neue Light" charset="0"/>
              </a:rPr>
              <a:t>procedures, methods, steps</a:t>
            </a:r>
            <a:endParaRPr lang="en-US" sz="2400" b="1" dirty="0" smtClean="0">
              <a:latin typeface="Calibri" charset="0"/>
            </a:endParaRPr>
          </a:p>
          <a:p>
            <a:pPr marL="0" lvl="1" indent="0">
              <a:buFont typeface="Arial" charset="0"/>
              <a:buNone/>
            </a:pPr>
            <a:endParaRPr lang="en-US" sz="2400" dirty="0" smtClean="0">
              <a:latin typeface="Helvetica Neue Light" charset="0"/>
            </a:endParaRPr>
          </a:p>
          <a:p>
            <a:pPr marL="0" lvl="1" indent="0">
              <a:buFont typeface="Arial" charset="0"/>
              <a:buNone/>
            </a:pPr>
            <a:r>
              <a:rPr lang="en-US" sz="2400" dirty="0" smtClean="0">
                <a:latin typeface="Helvetica Neue Light" charset="0"/>
              </a:rPr>
              <a:t>	Knowing </a:t>
            </a:r>
            <a:r>
              <a:rPr lang="en-US" sz="2400" b="1" dirty="0" smtClean="0">
                <a:latin typeface="Calibri" charset="0"/>
              </a:rPr>
              <a:t>when: </a:t>
            </a:r>
            <a:r>
              <a:rPr lang="en-US" sz="2400" dirty="0" smtClean="0">
                <a:latin typeface="Helvetica Neue Light" charset="0"/>
              </a:rPr>
              <a:t>conditions of applicability</a:t>
            </a:r>
          </a:p>
          <a:p>
            <a:pPr marL="0" lvl="1" indent="0">
              <a:buFont typeface="Arial" charset="0"/>
              <a:buNone/>
            </a:pPr>
            <a:endParaRPr lang="en-US" sz="2400" dirty="0" smtClean="0">
              <a:latin typeface="Helvetica Neue Light" charset="0"/>
            </a:endParaRPr>
          </a:p>
          <a:p>
            <a:pPr marL="0" lvl="1" indent="0" algn="ctr">
              <a:buFont typeface="Arial" charset="0"/>
              <a:buNone/>
            </a:pPr>
            <a:endParaRPr lang="en-US" sz="2400" dirty="0" smtClean="0"/>
          </a:p>
          <a:p>
            <a:pPr marL="0" lvl="1" indent="0" algn="ctr">
              <a:buFont typeface="Arial" charset="0"/>
              <a:buNone/>
            </a:pPr>
            <a:r>
              <a:rPr lang="en-US" sz="2400" dirty="0" smtClean="0"/>
              <a:t>Which do you think get the most emphasis in math </a:t>
            </a:r>
            <a:r>
              <a:rPr lang="en-US" sz="2400" dirty="0" err="1" smtClean="0"/>
              <a:t>ed</a:t>
            </a:r>
            <a:r>
              <a:rPr lang="en-US" sz="2400" dirty="0" smtClean="0"/>
              <a:t>?</a:t>
            </a:r>
            <a:endParaRPr lang="en-US" sz="2400" dirty="0" smtClean="0"/>
          </a:p>
          <a:p>
            <a:pPr marL="0" lvl="1" indent="0">
              <a:buFont typeface="Arial" charset="0"/>
              <a:buNone/>
            </a:pPr>
            <a:endParaRPr lang="en-US" sz="2400" dirty="0" smtClean="0">
              <a:latin typeface="Helvetica Neue Light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3"/>
          <p:cNvSpPr>
            <a:spLocks noGrp="1"/>
          </p:cNvSpPr>
          <p:nvPr>
            <p:ph type="title"/>
          </p:nvPr>
        </p:nvSpPr>
        <p:spPr>
          <a:xfrm>
            <a:off x="914400" y="546100"/>
            <a:ext cx="7332663" cy="825500"/>
          </a:xfrm>
        </p:spPr>
        <p:txBody>
          <a:bodyPr/>
          <a:lstStyle/>
          <a:p>
            <a:r>
              <a:rPr lang="en-US" dirty="0" smtClean="0">
                <a:latin typeface="Helvetica Neue" charset="0"/>
              </a:rPr>
              <a:t>If </a:t>
            </a:r>
            <a:r>
              <a:rPr lang="en-US" dirty="0" smtClean="0">
                <a:latin typeface="Helvetica Neue" charset="0"/>
              </a:rPr>
              <a:t>we don’t teach all four types...</a:t>
            </a:r>
            <a:endParaRPr lang="en-US" dirty="0">
              <a:latin typeface="Helvetica Neue" charset="0"/>
            </a:endParaRPr>
          </a:p>
        </p:txBody>
      </p:sp>
      <p:sp>
        <p:nvSpPr>
          <p:cNvPr id="35843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457200" lvl="1" indent="-457200">
              <a:buNone/>
            </a:pPr>
            <a:r>
              <a:rPr lang="en-US" sz="2400" dirty="0" smtClean="0">
                <a:latin typeface="Helvetica Neue Light" charset="0"/>
              </a:rPr>
              <a:t>Students may be able to...</a:t>
            </a:r>
          </a:p>
          <a:p>
            <a:pPr marL="457200" lvl="1" indent="-457200"/>
            <a:r>
              <a:rPr lang="en-US" sz="2400" dirty="0" smtClean="0">
                <a:latin typeface="Helvetica Neue Light" charset="0"/>
              </a:rPr>
              <a:t>apply </a:t>
            </a:r>
            <a:r>
              <a:rPr lang="en-US" sz="2400" dirty="0" smtClean="0">
                <a:latin typeface="Helvetica Neue Light" charset="0"/>
              </a:rPr>
              <a:t>a formula, but not explain the concept from which it is derived (how but not why). </a:t>
            </a:r>
          </a:p>
          <a:p>
            <a:pPr marL="457200" lvl="1" indent="-457200"/>
            <a:r>
              <a:rPr lang="en-US" sz="2400" dirty="0" smtClean="0">
                <a:latin typeface="Helvetica Neue Light" charset="0"/>
              </a:rPr>
              <a:t>state a theorem but not know when or where to apply it (what but not when).</a:t>
            </a:r>
          </a:p>
          <a:p>
            <a:pPr marL="457200" lvl="1" indent="-457200"/>
            <a:r>
              <a:rPr lang="en-US" sz="2400" dirty="0" smtClean="0">
                <a:latin typeface="Helvetica Neue Light" charset="0"/>
              </a:rPr>
              <a:t>explain a procedure but not perform it (why but not how</a:t>
            </a:r>
            <a:r>
              <a:rPr lang="en-US" sz="2400" dirty="0" smtClean="0">
                <a:latin typeface="Helvetica Neue Light" charset="0"/>
              </a:rPr>
              <a:t>)</a:t>
            </a:r>
          </a:p>
          <a:p>
            <a:pPr marL="457200" lvl="1" indent="-457200"/>
            <a:endParaRPr lang="en-US" sz="2400" dirty="0" smtClean="0">
              <a:latin typeface="Helvetica Neue Light" charset="0"/>
            </a:endParaRPr>
          </a:p>
          <a:p>
            <a:pPr marL="457200" lvl="1" indent="-457200">
              <a:buNone/>
            </a:pPr>
            <a:r>
              <a:rPr lang="en-US" sz="2400" dirty="0" smtClean="0">
                <a:latin typeface="Helvetica Neue Light" charset="0"/>
              </a:rPr>
              <a:t>Sound familiar?</a:t>
            </a:r>
          </a:p>
          <a:p>
            <a:pPr marL="457200" lvl="1" indent="-457200">
              <a:buFont typeface="Arial" charset="0"/>
              <a:buNone/>
            </a:pPr>
            <a:endParaRPr lang="en-US" sz="2400" dirty="0" smtClean="0">
              <a:latin typeface="Helvetica Neue Light" charset="0"/>
            </a:endParaRPr>
          </a:p>
          <a:p>
            <a:pPr marL="457200" lvl="1" indent="-457200"/>
            <a:endParaRPr lang="en-US" sz="2400" dirty="0" smtClean="0">
              <a:latin typeface="Helvetica Neue Light" charset="0"/>
            </a:endParaRPr>
          </a:p>
          <a:p>
            <a:pPr marL="457200" lvl="1" indent="-457200"/>
            <a:endParaRPr lang="en-US" sz="2400" dirty="0" smtClean="0">
              <a:latin typeface="Helvetica Neue Light" charset="0"/>
            </a:endParaRPr>
          </a:p>
          <a:p>
            <a:pPr marL="457200" lvl="1" indent="-457200"/>
            <a:endParaRPr lang="en-US" dirty="0" smtClean="0">
              <a:solidFill>
                <a:srgbClr val="9EA12D"/>
              </a:solidFill>
              <a:latin typeface="Helvetica Neue Light" charset="0"/>
            </a:endParaRPr>
          </a:p>
          <a:p>
            <a:pPr marL="0" indent="0">
              <a:spcBef>
                <a:spcPct val="0"/>
              </a:spcBef>
            </a:pPr>
            <a:endParaRPr lang="en-US" dirty="0" smtClean="0">
              <a:latin typeface="Helvetica Neue Light" charset="0"/>
            </a:endParaRPr>
          </a:p>
          <a:p>
            <a:pPr marL="0" indent="0"/>
            <a:endParaRPr lang="en-US" dirty="0" smtClean="0">
              <a:latin typeface="Helvetica Neue Light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1371600"/>
            <a:ext cx="7332133" cy="104334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046433" y="1452096"/>
            <a:ext cx="71374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Helvetica Neue Light"/>
                <a:cs typeface="Helvetica Neue Light"/>
              </a:rPr>
              <a:t>What</a:t>
            </a:r>
            <a:r>
              <a:rPr lang="en-US" sz="2400" dirty="0" smtClean="0">
                <a:latin typeface="Helvetica Neue Light"/>
                <a:cs typeface="Helvetica Neue Light"/>
              </a:rPr>
              <a:t> are some things you can do to </a:t>
            </a:r>
            <a:r>
              <a:rPr lang="en-US" sz="2400" dirty="0" smtClean="0">
                <a:latin typeface="Helvetica Neue Light"/>
                <a:cs typeface="Helvetica Neue Light"/>
              </a:rPr>
              <a:t>guard against expert blind spot?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9"/>
          <p:cNvSpPr>
            <a:spLocks noGrp="1"/>
          </p:cNvSpPr>
          <p:nvPr>
            <p:ph type="title"/>
          </p:nvPr>
        </p:nvSpPr>
        <p:spPr>
          <a:xfrm>
            <a:off x="914400" y="546100"/>
            <a:ext cx="7332663" cy="8255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latin typeface="Helvetica Neue" charset="0"/>
              </a:rPr>
              <a:t>Mathematical problem solving: 4 steps</a:t>
            </a:r>
          </a:p>
        </p:txBody>
      </p:sp>
      <p:sp>
        <p:nvSpPr>
          <p:cNvPr id="26627" name="Text Placeholder 10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457200" indent="-457200" eaLnBrk="1" hangingPunct="1">
              <a:buFont typeface="+mj-lt"/>
              <a:buAutoNum type="arabicPeriod"/>
            </a:pPr>
            <a:r>
              <a:rPr lang="en-US" dirty="0" smtClean="0">
                <a:latin typeface="Helvetica Neue Light" charset="0"/>
              </a:rPr>
              <a:t>Posing the right question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dirty="0" smtClean="0">
                <a:latin typeface="Helvetica Neue Light" charset="0"/>
              </a:rPr>
              <a:t>Translating a real-world problem into math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dirty="0" smtClean="0">
                <a:latin typeface="Helvetica Neue Light" charset="0"/>
              </a:rPr>
              <a:t>Computation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dirty="0" smtClean="0">
                <a:latin typeface="Helvetica Neue Light" charset="0"/>
              </a:rPr>
              <a:t>Translating math back into the real world</a:t>
            </a:r>
          </a:p>
          <a:p>
            <a:pPr marL="457200" indent="-457200" eaLnBrk="1" hangingPunct="1">
              <a:buFont typeface="+mj-lt"/>
              <a:buAutoNum type="arabicPeriod"/>
            </a:pPr>
            <a:endParaRPr lang="en-US" dirty="0">
              <a:latin typeface="Helvetica Neue Light" charset="0"/>
            </a:endParaRPr>
          </a:p>
          <a:p>
            <a:pPr eaLnBrk="1" hangingPunct="1"/>
            <a:endParaRPr lang="en-US" dirty="0" smtClean="0">
              <a:latin typeface="Helvetica Neue Light" charset="0"/>
            </a:endParaRPr>
          </a:p>
          <a:p>
            <a:pPr eaLnBrk="1" hangingPunct="1"/>
            <a:endParaRPr lang="en-US" dirty="0" smtClean="0">
              <a:latin typeface="Helvetica Neue Light" charset="0"/>
            </a:endParaRPr>
          </a:p>
          <a:p>
            <a:pPr eaLnBrk="1" hangingPunct="1"/>
            <a:endParaRPr lang="en-US" dirty="0">
              <a:latin typeface="Helvetica Neue Light" charset="0"/>
            </a:endParaRPr>
          </a:p>
          <a:p>
            <a:pPr eaLnBrk="1" hangingPunct="1"/>
            <a:r>
              <a:rPr lang="en-US" dirty="0" smtClean="0">
                <a:latin typeface="Helvetica Neue Light" charset="0"/>
              </a:rPr>
              <a:t>Conrad Wolfram, </a:t>
            </a:r>
            <a:r>
              <a:rPr lang="en-US" dirty="0">
                <a:latin typeface="Helvetica Neue Light" charset="0"/>
              </a:rPr>
              <a:t>TED Talks: http://</a:t>
            </a:r>
            <a:r>
              <a:rPr lang="en-US" dirty="0" err="1">
                <a:latin typeface="Helvetica Neue Light" charset="0"/>
              </a:rPr>
              <a:t>www.youtube.com</a:t>
            </a:r>
            <a:r>
              <a:rPr lang="en-US" dirty="0">
                <a:latin typeface="Helvetica Neue Light" charset="0"/>
              </a:rPr>
              <a:t>/</a:t>
            </a:r>
            <a:r>
              <a:rPr lang="en-US" dirty="0" err="1">
                <a:latin typeface="Helvetica Neue Light" charset="0"/>
              </a:rPr>
              <a:t>watch?v</a:t>
            </a:r>
            <a:r>
              <a:rPr lang="en-US" dirty="0">
                <a:latin typeface="Helvetica Neue Light" charset="0"/>
              </a:rPr>
              <a:t>=60OVlfAUPJg</a:t>
            </a:r>
            <a:endParaRPr lang="en-US" dirty="0" smtClean="0">
              <a:latin typeface="Helvetica Neue Light" charset="0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718078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9215" y="581376"/>
            <a:ext cx="7332133" cy="825500"/>
          </a:xfrm>
        </p:spPr>
        <p:txBody>
          <a:bodyPr/>
          <a:lstStyle/>
          <a:p>
            <a:r>
              <a:rPr lang="en-US" dirty="0" smtClean="0"/>
              <a:t>Break down skills and steps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598685" y="1406876"/>
            <a:ext cx="7332663" cy="4210050"/>
          </a:xfrm>
        </p:spPr>
        <p:txBody>
          <a:bodyPr/>
          <a:lstStyle/>
          <a:p>
            <a:r>
              <a:rPr lang="en-US" dirty="0" smtClean="0"/>
              <a:t>Identify</a:t>
            </a:r>
            <a:r>
              <a:rPr lang="en-US" dirty="0" smtClean="0"/>
              <a:t> all the </a:t>
            </a:r>
            <a:r>
              <a:rPr lang="en-US" dirty="0" smtClean="0"/>
              <a:t>components of</a:t>
            </a:r>
            <a:r>
              <a:rPr lang="en-US" dirty="0" smtClean="0"/>
              <a:t> a complex skill.</a:t>
            </a:r>
          </a:p>
          <a:p>
            <a:r>
              <a:rPr lang="en-US" dirty="0" smtClean="0"/>
              <a:t>Teach them systematically and slowly.</a:t>
            </a:r>
          </a:p>
          <a:p>
            <a:r>
              <a:rPr lang="en-US" dirty="0" smtClean="0"/>
              <a:t>Spell out (and number, if appropriate) steps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See Khan Academy videos for excellent examples of step by step teaching: </a:t>
            </a:r>
            <a:r>
              <a:rPr lang="en-US" dirty="0" smtClean="0"/>
              <a:t>http</a:t>
            </a:r>
            <a:r>
              <a:rPr lang="en-US" dirty="0" smtClean="0"/>
              <a:t>://</a:t>
            </a:r>
            <a:r>
              <a:rPr lang="en-US" dirty="0" err="1" smtClean="0"/>
              <a:t>www.khanacademy.org</a:t>
            </a:r>
            <a:r>
              <a:rPr lang="en-US" dirty="0" smtClean="0"/>
              <a:t>/</a:t>
            </a: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3240352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9215" y="581376"/>
            <a:ext cx="7332133" cy="825500"/>
          </a:xfrm>
        </p:spPr>
        <p:txBody>
          <a:bodyPr/>
          <a:lstStyle/>
          <a:p>
            <a:r>
              <a:rPr lang="en-US" dirty="0" smtClean="0"/>
              <a:t>Give students targeted practice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596167" y="1252194"/>
            <a:ext cx="8133061" cy="5250272"/>
          </a:xfrm>
        </p:spPr>
        <p:txBody>
          <a:bodyPr/>
          <a:lstStyle/>
          <a:p>
            <a:r>
              <a:rPr lang="en-US" dirty="0" smtClean="0"/>
              <a:t>Sometimes the best way to teach problem solving </a:t>
            </a:r>
            <a:r>
              <a:rPr lang="en-US" i="1" dirty="0" smtClean="0"/>
              <a:t>isn’t to solve</a:t>
            </a:r>
            <a:r>
              <a:rPr lang="en-US" i="1" dirty="0" smtClean="0"/>
              <a:t> whole problems.</a:t>
            </a:r>
          </a:p>
          <a:p>
            <a:endParaRPr lang="en-US" i="1" dirty="0" smtClean="0"/>
          </a:p>
          <a:p>
            <a:r>
              <a:rPr lang="en-US" dirty="0" smtClean="0"/>
              <a:t>Instead (or in addition), consider doing the following...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3240352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 “worked problems”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914401" y="1371600"/>
            <a:ext cx="7698556" cy="4960926"/>
          </a:xfrm>
        </p:spPr>
        <p:txBody>
          <a:bodyPr/>
          <a:lstStyle/>
          <a:p>
            <a:pPr marL="342900" indent="-342900"/>
            <a:r>
              <a:rPr lang="en-US" dirty="0" smtClean="0"/>
              <a:t>Give students </a:t>
            </a:r>
            <a:r>
              <a:rPr lang="en-US" dirty="0" smtClean="0"/>
              <a:t>step-by-step solutions to study </a:t>
            </a:r>
            <a:r>
              <a:rPr lang="en-US" dirty="0" smtClean="0"/>
              <a:t>before they attempt similar </a:t>
            </a:r>
            <a:r>
              <a:rPr lang="en-US" dirty="0" smtClean="0"/>
              <a:t>problems.</a:t>
            </a:r>
            <a:r>
              <a:rPr lang="en-US" dirty="0" smtClean="0"/>
              <a:t> </a:t>
            </a:r>
          </a:p>
          <a:p>
            <a:pPr marL="342900" indent="-342900"/>
            <a:endParaRPr lang="en-US" b="1" dirty="0" smtClean="0"/>
          </a:p>
          <a:p>
            <a:pPr marL="342900" indent="-342900"/>
            <a:r>
              <a:rPr lang="en-US" dirty="0" err="1" smtClean="0"/>
              <a:t>Sweller</a:t>
            </a:r>
            <a:r>
              <a:rPr lang="en-US" dirty="0" smtClean="0"/>
              <a:t> </a:t>
            </a:r>
            <a:r>
              <a:rPr lang="en-US" dirty="0" smtClean="0"/>
              <a:t>&amp; Cooper, </a:t>
            </a:r>
            <a:r>
              <a:rPr lang="en-US" dirty="0" smtClean="0"/>
              <a:t>1987: students who studied worked examples perform significantly better than students who just solved problems.</a:t>
            </a:r>
          </a:p>
          <a:p>
            <a:pPr marL="342900" indent="-342900"/>
            <a:endParaRPr lang="en-US" dirty="0" smtClean="0"/>
          </a:p>
          <a:p>
            <a:pPr marL="342900" indent="-342900"/>
            <a:r>
              <a:rPr lang="en-US" dirty="0" smtClean="0"/>
              <a:t>Most effective with novice students, where text and diagrams are effectively integrated (or animated.)</a:t>
            </a:r>
          </a:p>
          <a:p>
            <a:pPr marL="708025" lvl="1" indent="-342900">
              <a:buNone/>
            </a:pPr>
            <a:endParaRPr lang="en-US" sz="1400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 partially worked problems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Give </a:t>
            </a:r>
            <a:r>
              <a:rPr lang="en-US" dirty="0" smtClean="0"/>
              <a:t>students</a:t>
            </a:r>
            <a:r>
              <a:rPr lang="en-US" dirty="0" smtClean="0"/>
              <a:t> worked </a:t>
            </a:r>
            <a:r>
              <a:rPr lang="en-US" dirty="0" smtClean="0"/>
              <a:t>problems with blanks for missing steps and have them complete</a:t>
            </a:r>
            <a:r>
              <a:rPr lang="en-US" dirty="0" smtClean="0"/>
              <a:t> just those </a:t>
            </a:r>
            <a:r>
              <a:rPr lang="en-US" dirty="0" smtClean="0"/>
              <a:t>steps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Focus on steps they struggle with or often omit. 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Have students plan solution strategies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342900" indent="-342900"/>
            <a:r>
              <a:rPr lang="en-US" dirty="0" smtClean="0"/>
              <a:t>Have </a:t>
            </a:r>
            <a:r>
              <a:rPr lang="en-US" dirty="0" smtClean="0"/>
              <a:t>students plan</a:t>
            </a:r>
            <a:r>
              <a:rPr lang="en-US" dirty="0" smtClean="0"/>
              <a:t> solution </a:t>
            </a:r>
            <a:r>
              <a:rPr lang="en-US" dirty="0" smtClean="0"/>
              <a:t>strategies</a:t>
            </a:r>
            <a:r>
              <a:rPr lang="en-US" dirty="0" smtClean="0"/>
              <a:t> for multiple problems </a:t>
            </a:r>
            <a:r>
              <a:rPr lang="en-US" i="1" dirty="0" smtClean="0"/>
              <a:t>without</a:t>
            </a:r>
            <a:r>
              <a:rPr lang="en-US" dirty="0" smtClean="0"/>
              <a:t> </a:t>
            </a:r>
            <a:r>
              <a:rPr lang="en-US" dirty="0" smtClean="0"/>
              <a:t>implementing them</a:t>
            </a:r>
            <a:r>
              <a:rPr lang="en-US" dirty="0" smtClean="0"/>
              <a:t>.</a:t>
            </a:r>
          </a:p>
          <a:p>
            <a:pPr marL="342900" indent="-342900"/>
            <a:endParaRPr lang="en-US" dirty="0" smtClean="0"/>
          </a:p>
          <a:p>
            <a:pPr marL="342900" indent="-342900"/>
            <a:r>
              <a:rPr lang="en-US" dirty="0" smtClean="0"/>
              <a:t>This gives them targeted practice with planning, a step they generally neglect (experts generally spend far more time planning a solution and less time executing it, while novices do the reverse.)</a:t>
            </a:r>
          </a:p>
          <a:p>
            <a:pPr marL="342900" indent="-342900"/>
            <a:endParaRPr lang="en-US" dirty="0" smtClean="0"/>
          </a:p>
          <a:p>
            <a:pPr marL="342900" indent="-342900"/>
            <a:endParaRPr lang="en-US" dirty="0" smtClean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Have students find errors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342900" indent="-342900"/>
            <a:r>
              <a:rPr lang="en-US" dirty="0" smtClean="0"/>
              <a:t>Give </a:t>
            </a:r>
            <a:r>
              <a:rPr lang="en-US" dirty="0" smtClean="0"/>
              <a:t>students</a:t>
            </a:r>
            <a:r>
              <a:rPr lang="en-US" dirty="0" smtClean="0"/>
              <a:t> solutions that they know contain </a:t>
            </a:r>
            <a:r>
              <a:rPr lang="en-US" dirty="0" smtClean="0"/>
              <a:t>errors</a:t>
            </a:r>
            <a:r>
              <a:rPr lang="en-US" dirty="0" smtClean="0"/>
              <a:t> and </a:t>
            </a:r>
            <a:r>
              <a:rPr lang="en-US" dirty="0" smtClean="0"/>
              <a:t>ask them to identify</a:t>
            </a:r>
            <a:r>
              <a:rPr lang="en-US" dirty="0" smtClean="0"/>
              <a:t> and fix the errors</a:t>
            </a:r>
          </a:p>
          <a:p>
            <a:pPr marL="342900" indent="-342900"/>
            <a:endParaRPr lang="en-US" dirty="0" smtClean="0"/>
          </a:p>
          <a:p>
            <a:pPr marL="342900" indent="-342900"/>
            <a:r>
              <a:rPr lang="en-US" dirty="0" smtClean="0"/>
              <a:t>This requires a deep understanding of the problem and all its steps.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2585" y="1371600"/>
            <a:ext cx="5856118" cy="14029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627784" y="1574187"/>
            <a:ext cx="5625703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2400" dirty="0" smtClean="0">
                <a:latin typeface="Helvetica Neue Light"/>
                <a:cs typeface="Helvetica Neue Light"/>
              </a:rPr>
              <a:t>What can you do to reinforce key types of knowledge (e.g., why/</a:t>
            </a:r>
            <a:r>
              <a:rPr lang="en-US" sz="2400" dirty="0" smtClean="0">
                <a:latin typeface="Helvetica Neue Light"/>
                <a:cs typeface="Helvetica Neue Light"/>
              </a:rPr>
              <a:t>when/how)</a:t>
            </a:r>
            <a:r>
              <a:rPr lang="en-US" sz="2400" dirty="0" smtClean="0">
                <a:latin typeface="Helvetica Neue Light"/>
                <a:cs typeface="Helvetica Neue Light"/>
              </a:rPr>
              <a:t>?</a:t>
            </a:r>
          </a:p>
          <a:p>
            <a:endParaRPr lang="en-US" sz="2400" dirty="0" smtClean="0">
              <a:latin typeface="Helvetica Neue Light"/>
              <a:cs typeface="Helvetica Neue Light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 students to explain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Never accept an answer without an explanation. Instead, ask: How did you get that</a:t>
            </a:r>
            <a:r>
              <a:rPr lang="en-US" dirty="0" smtClean="0"/>
              <a:t>?</a:t>
            </a:r>
          </a:p>
          <a:p>
            <a:endParaRPr lang="en-US" dirty="0" smtClean="0"/>
          </a:p>
          <a:p>
            <a:r>
              <a:rPr lang="en-US" dirty="0" smtClean="0"/>
              <a:t>This reinforces “conceptual knowledge” (knowing why).</a:t>
            </a: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Reinforce skill of selection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914400" y="1371600"/>
            <a:ext cx="7448128" cy="4210050"/>
          </a:xfrm>
        </p:spPr>
        <p:txBody>
          <a:bodyPr/>
          <a:lstStyle/>
          <a:p>
            <a:r>
              <a:rPr lang="en-US" dirty="0" smtClean="0"/>
              <a:t>Ask students to sort problems by solution type.</a:t>
            </a:r>
          </a:p>
          <a:p>
            <a:r>
              <a:rPr lang="en-US" dirty="0" smtClean="0"/>
              <a:t>Have students generate a range of solution </a:t>
            </a:r>
            <a:r>
              <a:rPr lang="en-US" dirty="0" smtClean="0"/>
              <a:t>strategies and </a:t>
            </a:r>
            <a:r>
              <a:rPr lang="en-US" dirty="0" smtClean="0"/>
              <a:t>compare/evaluate</a:t>
            </a:r>
            <a:r>
              <a:rPr lang="en-US" dirty="0" smtClean="0"/>
              <a:t> them.</a:t>
            </a:r>
            <a:endParaRPr lang="en-US" dirty="0" smtClean="0"/>
          </a:p>
          <a:p>
            <a:r>
              <a:rPr lang="en-US" dirty="0" smtClean="0"/>
              <a:t>Discuss “conditions of applicability”: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Would you use ANOVA here? Why or why not?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Would you use algebra or calculus to solve this</a:t>
            </a:r>
            <a:r>
              <a:rPr lang="en-US" dirty="0" smtClean="0"/>
              <a:t>?</a:t>
            </a:r>
          </a:p>
          <a:p>
            <a:pPr lvl="1">
              <a:buFont typeface="Arial"/>
              <a:buChar char="•"/>
            </a:pPr>
            <a:endParaRPr lang="en-US" dirty="0" smtClean="0"/>
          </a:p>
          <a:p>
            <a:r>
              <a:rPr lang="en-US" dirty="0" smtClean="0"/>
              <a:t>This reinforces “conditional knowledge” (knowing when). </a:t>
            </a:r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Teach heuristics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Identify short-cuts and rules of thumb that you (an expert) use, e.g. “When I see a complicated problem, I try to think of a simpler, analogous problem...</a:t>
            </a:r>
            <a:r>
              <a:rPr lang="en-US" dirty="0" smtClean="0"/>
              <a:t>”</a:t>
            </a:r>
          </a:p>
          <a:p>
            <a:endParaRPr lang="en-US" dirty="0" smtClean="0"/>
          </a:p>
          <a:p>
            <a:r>
              <a:rPr lang="en-US" dirty="0" smtClean="0"/>
              <a:t>This reinforces “procedural knowledge” (knowing how).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05933" y="4266405"/>
            <a:ext cx="7332133" cy="12973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06246" y="4472124"/>
            <a:ext cx="69315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Helvetica Neue Light"/>
                <a:cs typeface="Helvetica Neue Light"/>
              </a:rPr>
              <a:t>What heuristics do you use that would be useful for your students to know? Jot one or two down.</a:t>
            </a:r>
            <a:endParaRPr lang="en-US" sz="2400" dirty="0">
              <a:latin typeface="Helvetica Neue Light"/>
              <a:cs typeface="Helvetica Neue Ligh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9"/>
          <p:cNvSpPr>
            <a:spLocks noGrp="1"/>
          </p:cNvSpPr>
          <p:nvPr>
            <p:ph type="title"/>
          </p:nvPr>
        </p:nvSpPr>
        <p:spPr>
          <a:xfrm>
            <a:off x="914400" y="546100"/>
            <a:ext cx="7332663" cy="8255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latin typeface="Helvetica Neue" charset="0"/>
              </a:rPr>
              <a:t>Mathematical problem solving: 4 steps</a:t>
            </a:r>
            <a:endParaRPr lang="en-US" sz="2800" dirty="0">
              <a:latin typeface="Helvetica Neue" charset="0"/>
            </a:endParaRPr>
          </a:p>
        </p:txBody>
      </p:sp>
      <p:sp>
        <p:nvSpPr>
          <p:cNvPr id="26627" name="Text Placeholder 10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457200" indent="-457200" eaLnBrk="1" hangingPunct="1">
              <a:buFont typeface="+mj-lt"/>
              <a:buAutoNum type="arabicPeriod"/>
            </a:pPr>
            <a:r>
              <a:rPr lang="en-US" dirty="0" smtClean="0">
                <a:latin typeface="Helvetica Neue Light" charset="0"/>
              </a:rPr>
              <a:t>Posing the right question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dirty="0" smtClean="0">
                <a:latin typeface="Helvetica Neue Light" charset="0"/>
              </a:rPr>
              <a:t>Translating a real-world problem into math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  <a:latin typeface="Helvetica Neue Light" charset="0"/>
              </a:rPr>
              <a:t>Computation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dirty="0" smtClean="0">
                <a:latin typeface="Helvetica Neue Light" charset="0"/>
              </a:rPr>
              <a:t>Translating math back into the real world</a:t>
            </a:r>
          </a:p>
          <a:p>
            <a:pPr marL="457200" indent="-457200" eaLnBrk="1" hangingPunct="1">
              <a:buFont typeface="+mj-lt"/>
              <a:buAutoNum type="arabicPeriod"/>
            </a:pPr>
            <a:endParaRPr lang="en-US" dirty="0">
              <a:latin typeface="Helvetica Neue Light" charset="0"/>
            </a:endParaRPr>
          </a:p>
          <a:p>
            <a:pPr eaLnBrk="1" hangingPunct="1"/>
            <a:endParaRPr lang="en-US" dirty="0">
              <a:latin typeface="Helvetica Neue Light" charset="0"/>
            </a:endParaRPr>
          </a:p>
          <a:p>
            <a:pPr eaLnBrk="1" hangingPunct="1"/>
            <a:r>
              <a:rPr lang="en-US" dirty="0" smtClean="0">
                <a:latin typeface="Helvetica Neue Light" charset="0"/>
              </a:rPr>
              <a:t>80% of math teaching focuses on this step.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584472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Heuristics (examples)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Sketch it out</a:t>
            </a:r>
          </a:p>
          <a:p>
            <a:r>
              <a:rPr lang="en-US" dirty="0" smtClean="0"/>
              <a:t>Look for patterns</a:t>
            </a:r>
          </a:p>
          <a:p>
            <a:r>
              <a:rPr lang="en-US" dirty="0" smtClean="0"/>
              <a:t>Work backwards</a:t>
            </a:r>
          </a:p>
          <a:p>
            <a:r>
              <a:rPr lang="en-US" dirty="0" smtClean="0"/>
              <a:t>Make a guess and check</a:t>
            </a:r>
          </a:p>
          <a:p>
            <a:r>
              <a:rPr lang="en-US" dirty="0" smtClean="0"/>
              <a:t>Restate the problem in another way</a:t>
            </a:r>
          </a:p>
          <a:p>
            <a:r>
              <a:rPr lang="en-US" dirty="0" smtClean="0"/>
              <a:t>Simplify the problem (e.g., use whole numbers)</a:t>
            </a:r>
          </a:p>
          <a:p>
            <a:r>
              <a:rPr lang="en-US" dirty="0" smtClean="0"/>
              <a:t>?? </a:t>
            </a: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Link math to the real world.</a:t>
            </a:r>
          </a:p>
          <a:p>
            <a:r>
              <a:rPr lang="en-US" dirty="0" smtClean="0"/>
              <a:t>Focus on reasoning.</a:t>
            </a:r>
          </a:p>
          <a:p>
            <a:r>
              <a:rPr lang="en-US" dirty="0" smtClean="0"/>
              <a:t>Watch out for expert blind spot</a:t>
            </a:r>
          </a:p>
          <a:p>
            <a:r>
              <a:rPr lang="en-US" dirty="0" smtClean="0"/>
              <a:t>Reinforce all four types of knowledge</a:t>
            </a:r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Mathy</a:t>
            </a:r>
            <a:r>
              <a:rPr lang="en-US" dirty="0" smtClean="0"/>
              <a:t> TED Talks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sz="2000" dirty="0" smtClean="0"/>
              <a:t>Geoffrey West: The Surprising Math of Cities and Corporations</a:t>
            </a:r>
          </a:p>
          <a:p>
            <a:r>
              <a:rPr lang="en-US" sz="2000" dirty="0" smtClean="0"/>
              <a:t>Margaret Wertheim: The Beautiful Math of Coral</a:t>
            </a:r>
          </a:p>
          <a:p>
            <a:r>
              <a:rPr lang="en-US" sz="2000" dirty="0" smtClean="0"/>
              <a:t>Kevin </a:t>
            </a:r>
            <a:r>
              <a:rPr lang="en-US" sz="2000" dirty="0" err="1" smtClean="0"/>
              <a:t>Slavin</a:t>
            </a:r>
            <a:r>
              <a:rPr lang="en-US" sz="2000" dirty="0" smtClean="0"/>
              <a:t>: How Algorithms Shape Our World</a:t>
            </a:r>
          </a:p>
          <a:p>
            <a:r>
              <a:rPr lang="en-US" sz="2000" dirty="0" smtClean="0"/>
              <a:t>Dan Myer: Math Class Needs a Makeover</a:t>
            </a:r>
          </a:p>
          <a:p>
            <a:r>
              <a:rPr lang="en-US" sz="2000" dirty="0" smtClean="0"/>
              <a:t>Conrad Wolfram: Teaching Kids Real Math with </a:t>
            </a:r>
            <a:r>
              <a:rPr lang="en-US" sz="2000" dirty="0" smtClean="0"/>
              <a:t>Computers</a:t>
            </a:r>
          </a:p>
          <a:p>
            <a:r>
              <a:rPr lang="en-US" sz="2000" dirty="0" smtClean="0"/>
              <a:t>Arthur Benjamin’s formula for changing math education</a:t>
            </a:r>
          </a:p>
          <a:p>
            <a:r>
              <a:rPr lang="en-US" sz="2000" dirty="0" smtClean="0"/>
              <a:t>Benoit Mandelbrot: Fractals and the Art of Roughness</a:t>
            </a:r>
            <a:endParaRPr lang="en-US" sz="2000" dirty="0" smtClean="0"/>
          </a:p>
          <a:p>
            <a:r>
              <a:rPr lang="en-US" sz="2000" dirty="0" smtClean="0"/>
              <a:t>Scott Rickard: The beautiful math behind the ugliest music</a:t>
            </a:r>
          </a:p>
          <a:p>
            <a:r>
              <a:rPr lang="en-US" sz="2000" dirty="0" smtClean="0"/>
              <a:t>Marcus Du </a:t>
            </a:r>
            <a:r>
              <a:rPr lang="en-US" sz="2000" dirty="0" err="1" smtClean="0"/>
              <a:t>Sautoy</a:t>
            </a:r>
            <a:r>
              <a:rPr lang="en-US" sz="2000" dirty="0" smtClean="0"/>
              <a:t>: Symmetry, reality’s riddle</a:t>
            </a:r>
          </a:p>
          <a:p>
            <a:r>
              <a:rPr lang="en-US" sz="2000" dirty="0" smtClean="0"/>
              <a:t>Ron </a:t>
            </a:r>
            <a:r>
              <a:rPr lang="en-US" sz="2000" dirty="0" err="1" smtClean="0"/>
              <a:t>Eglash</a:t>
            </a:r>
            <a:r>
              <a:rPr lang="en-US" sz="2000" dirty="0" smtClean="0"/>
              <a:t> on African fractals</a:t>
            </a:r>
          </a:p>
          <a:p>
            <a:endParaRPr lang="en-US" sz="2000" dirty="0" smtClean="0"/>
          </a:p>
          <a:p>
            <a:r>
              <a:rPr lang="en-US" sz="2000" dirty="0" smtClean="0"/>
              <a:t>For these and others, see </a:t>
            </a:r>
            <a:r>
              <a:rPr lang="en-US" sz="2000" dirty="0" smtClean="0"/>
              <a:t>http://</a:t>
            </a:r>
            <a:r>
              <a:rPr lang="en-US" sz="2000" dirty="0" err="1" smtClean="0"/>
              <a:t>www.ted.com</a:t>
            </a:r>
            <a:r>
              <a:rPr lang="en-US" sz="2000" dirty="0" smtClean="0"/>
              <a:t>/talks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7937453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9"/>
          <p:cNvSpPr>
            <a:spLocks noGrp="1"/>
          </p:cNvSpPr>
          <p:nvPr>
            <p:ph type="title"/>
          </p:nvPr>
        </p:nvSpPr>
        <p:spPr>
          <a:xfrm>
            <a:off x="914400" y="546100"/>
            <a:ext cx="7332663" cy="8255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latin typeface="Helvetica Neue" charset="0"/>
              </a:rPr>
              <a:t>Mathematical problem solving: 4 steps</a:t>
            </a:r>
            <a:endParaRPr lang="en-US" sz="2800" dirty="0">
              <a:latin typeface="Helvetica Neue" charset="0"/>
            </a:endParaRPr>
          </a:p>
        </p:txBody>
      </p:sp>
      <p:sp>
        <p:nvSpPr>
          <p:cNvPr id="26627" name="Text Placeholder 10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457200" indent="-457200" eaLnBrk="1" hangingPunct="1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  <a:latin typeface="Helvetica Neue Light" charset="0"/>
              </a:rPr>
              <a:t>Posing the right question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  <a:latin typeface="Helvetica Neue Light" charset="0"/>
              </a:rPr>
              <a:t>Translating a real-world problem into math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  <a:latin typeface="Helvetica Neue Light" charset="0"/>
              </a:rPr>
              <a:t>Computation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  <a:latin typeface="Helvetica Neue Light" charset="0"/>
              </a:rPr>
              <a:t>Translating math back into the real world</a:t>
            </a:r>
          </a:p>
          <a:p>
            <a:pPr marL="457200" indent="-457200" eaLnBrk="1" hangingPunct="1">
              <a:buFont typeface="+mj-lt"/>
              <a:buAutoNum type="arabicPeriod"/>
            </a:pPr>
            <a:endParaRPr lang="en-US" dirty="0">
              <a:latin typeface="Helvetica Neue Light" charset="0"/>
            </a:endParaRPr>
          </a:p>
          <a:p>
            <a:pPr eaLnBrk="1" hangingPunct="1"/>
            <a:endParaRPr lang="en-US" dirty="0" smtClean="0">
              <a:latin typeface="Helvetica Neue Light" charset="0"/>
            </a:endParaRPr>
          </a:p>
          <a:p>
            <a:pPr eaLnBrk="1" hangingPunct="1"/>
            <a:r>
              <a:rPr lang="en-US" dirty="0" smtClean="0">
                <a:latin typeface="Helvetica Neue Light" charset="0"/>
              </a:rPr>
              <a:t>These steps tend to be neglected.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94633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2904" y="546100"/>
            <a:ext cx="7594160" cy="825500"/>
          </a:xfrm>
        </p:spPr>
        <p:txBody>
          <a:bodyPr/>
          <a:lstStyle/>
          <a:p>
            <a:r>
              <a:rPr lang="en-US" dirty="0" smtClean="0"/>
              <a:t>Dan Myer: Math class needs a makeover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652904" y="1323975"/>
            <a:ext cx="7332663" cy="4210050"/>
          </a:xfrm>
        </p:spPr>
        <p:txBody>
          <a:bodyPr/>
          <a:lstStyle/>
          <a:p>
            <a:r>
              <a:rPr lang="en-US" dirty="0" smtClean="0"/>
              <a:t>TED talk, 2010</a:t>
            </a:r>
          </a:p>
          <a:p>
            <a:r>
              <a:rPr lang="en-US" dirty="0" smtClean="0">
                <a:hlinkClick r:id="rId2"/>
              </a:rPr>
              <a:t>http://www.youtube.com/watch?v=BlvKWEvKSi8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What exactly is Myer advocating?</a:t>
            </a:r>
          </a:p>
          <a:p>
            <a:r>
              <a:rPr lang="en-US" dirty="0" smtClean="0"/>
              <a:t>What ideas translate to your teaching context?</a:t>
            </a:r>
          </a:p>
          <a:p>
            <a:r>
              <a:rPr lang="en-US" dirty="0" smtClean="0"/>
              <a:t>What other strategies can help?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“Patient problem solving”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Begin with a real-world problem.</a:t>
            </a:r>
          </a:p>
          <a:p>
            <a:r>
              <a:rPr lang="en-US" dirty="0" smtClean="0"/>
              <a:t>Keep it messy (noise/missing info).</a:t>
            </a:r>
          </a:p>
          <a:p>
            <a:r>
              <a:rPr lang="en-US" dirty="0" smtClean="0"/>
              <a:t>Emphasize reasoning over calculation.</a:t>
            </a:r>
          </a:p>
          <a:p>
            <a:r>
              <a:rPr lang="en-US" dirty="0" smtClean="0"/>
              <a:t>Show how math creates efficiencies.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Begin with a real-world problem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905668" y="1371600"/>
            <a:ext cx="7332663" cy="4210050"/>
          </a:xfrm>
        </p:spPr>
        <p:txBody>
          <a:bodyPr/>
          <a:lstStyle/>
          <a:p>
            <a:r>
              <a:rPr lang="en-US" dirty="0" smtClean="0"/>
              <a:t>You don’t need to </a:t>
            </a:r>
            <a:r>
              <a:rPr lang="en-US" i="1" dirty="0" smtClean="0"/>
              <a:t>solve</a:t>
            </a:r>
            <a:r>
              <a:rPr lang="en-US" dirty="0" smtClean="0"/>
              <a:t> the</a:t>
            </a:r>
            <a:r>
              <a:rPr lang="en-US" dirty="0" smtClean="0"/>
              <a:t> real</a:t>
            </a:r>
            <a:r>
              <a:rPr lang="en-US" dirty="0" smtClean="0"/>
              <a:t>-world problem in order to highlight the usefulness of the math it involves.</a:t>
            </a:r>
          </a:p>
          <a:p>
            <a:endParaRPr lang="en-US" dirty="0" smtClean="0"/>
          </a:p>
          <a:p>
            <a:r>
              <a:rPr lang="en-US" dirty="0" smtClean="0"/>
              <a:t>Ex. Tacoma Narrows Bridge collapse </a:t>
            </a:r>
          </a:p>
        </p:txBody>
      </p:sp>
      <p:sp>
        <p:nvSpPr>
          <p:cNvPr id="4" name="Rectangle 3"/>
          <p:cNvSpPr/>
          <p:nvPr/>
        </p:nvSpPr>
        <p:spPr>
          <a:xfrm>
            <a:off x="788911" y="3304889"/>
            <a:ext cx="7332133" cy="274588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03057" y="3483773"/>
            <a:ext cx="709249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Helvetica Neue Light"/>
                <a:cs typeface="Helvetica Neue Light"/>
              </a:rPr>
              <a:t>Think of some of the mathematical skills you teach. </a:t>
            </a:r>
          </a:p>
          <a:p>
            <a:endParaRPr lang="en-US" sz="2400" dirty="0" smtClean="0">
              <a:latin typeface="Helvetica Neue Light"/>
              <a:cs typeface="Helvetica Neue Light"/>
            </a:endParaRPr>
          </a:p>
          <a:p>
            <a:r>
              <a:rPr lang="en-US" sz="2400" dirty="0" smtClean="0">
                <a:latin typeface="Helvetica Neue Light"/>
                <a:cs typeface="Helvetica Neue Light"/>
              </a:rPr>
              <a:t>What are some real-world uses for these skills? How could you highlight them for students?</a:t>
            </a:r>
          </a:p>
          <a:p>
            <a:endParaRPr lang="en-US" sz="2400" dirty="0" smtClean="0">
              <a:latin typeface="Helvetica Neue Light"/>
              <a:cs typeface="Helvetica Neue Light"/>
            </a:endParaRPr>
          </a:p>
          <a:p>
            <a:r>
              <a:rPr lang="en-US" sz="2400" dirty="0" smtClean="0">
                <a:latin typeface="Helvetica Neue Light"/>
                <a:cs typeface="Helvetica Neue Light"/>
              </a:rPr>
              <a:t>Take a minute and jot down some ideas.</a:t>
            </a:r>
            <a:endParaRPr lang="en-US" sz="2400" dirty="0">
              <a:latin typeface="Helvetica Neue Light"/>
              <a:cs typeface="Helvetica Neue Light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9911929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Keep it messy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Offer problems with irrelevant/missing information rather than nice, neat pieces, and ask questions like...</a:t>
            </a:r>
          </a:p>
          <a:p>
            <a:pPr lvl="1">
              <a:buFont typeface="Arial"/>
              <a:buChar char="•"/>
            </a:pPr>
            <a:r>
              <a:rPr lang="en-US" sz="2400" i="1" dirty="0" smtClean="0"/>
              <a:t>What information here is/isn’t relevant?</a:t>
            </a:r>
          </a:p>
          <a:p>
            <a:pPr lvl="1">
              <a:buFont typeface="Arial"/>
              <a:buChar char="•"/>
            </a:pPr>
            <a:r>
              <a:rPr lang="en-US" sz="2400" i="1" dirty="0" smtClean="0"/>
              <a:t>What additional information do you need?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9215" y="581376"/>
            <a:ext cx="7332133" cy="825500"/>
          </a:xfrm>
        </p:spPr>
        <p:txBody>
          <a:bodyPr/>
          <a:lstStyle/>
          <a:p>
            <a:r>
              <a:rPr lang="en-US" dirty="0" smtClean="0"/>
              <a:t>Emphasize reasoning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598685" y="1406876"/>
            <a:ext cx="7332663" cy="4210050"/>
          </a:xfrm>
        </p:spPr>
        <p:txBody>
          <a:bodyPr/>
          <a:lstStyle/>
          <a:p>
            <a:r>
              <a:rPr lang="en-US" dirty="0" smtClean="0"/>
              <a:t>Take time with problem formulation.</a:t>
            </a:r>
          </a:p>
          <a:p>
            <a:pPr lvl="1">
              <a:buFont typeface="Arial"/>
              <a:buChar char="•"/>
            </a:pPr>
            <a:r>
              <a:rPr lang="en-US" i="1" dirty="0" smtClean="0"/>
              <a:t>What are we trying to find out</a:t>
            </a:r>
            <a:r>
              <a:rPr lang="en-US" i="1" dirty="0" smtClean="0"/>
              <a:t>?</a:t>
            </a:r>
          </a:p>
          <a:p>
            <a:r>
              <a:rPr lang="en-US" dirty="0" smtClean="0"/>
              <a:t>Encourage students to draw on their intuition.</a:t>
            </a:r>
          </a:p>
          <a:p>
            <a:pPr lvl="1">
              <a:buFont typeface="Arial"/>
              <a:buChar char="•"/>
            </a:pPr>
            <a:r>
              <a:rPr lang="en-US" i="1" dirty="0" smtClean="0"/>
              <a:t>What are some possible solution strategies?</a:t>
            </a:r>
          </a:p>
          <a:p>
            <a:pPr lvl="1">
              <a:buFont typeface="Arial"/>
              <a:buChar char="•"/>
            </a:pPr>
            <a:r>
              <a:rPr lang="en-US" i="1" dirty="0" smtClean="0"/>
              <a:t>Where have we seen this kind of problem before</a:t>
            </a:r>
            <a:r>
              <a:rPr lang="en-US" i="1" dirty="0" smtClean="0"/>
              <a:t>?</a:t>
            </a:r>
          </a:p>
          <a:p>
            <a:pPr lvl="1">
              <a:buFont typeface="Arial"/>
              <a:buChar char="•"/>
            </a:pPr>
            <a:r>
              <a:rPr lang="en-US" i="1" dirty="0" smtClean="0"/>
              <a:t>Does that answer feel right to you? Why not?</a:t>
            </a:r>
            <a:endParaRPr lang="en-US" i="1" dirty="0" smtClean="0"/>
          </a:p>
          <a:p>
            <a:r>
              <a:rPr lang="en-US" dirty="0" smtClean="0"/>
              <a:t>Focus on thought processes, not right answers.</a:t>
            </a:r>
          </a:p>
          <a:p>
            <a:pPr lvl="1">
              <a:buFont typeface="Arial"/>
              <a:buChar char="•"/>
            </a:pPr>
            <a:r>
              <a:rPr lang="en-US" i="1" dirty="0" smtClean="0"/>
              <a:t>Require students to explain answers, right or wrong.</a:t>
            </a:r>
          </a:p>
          <a:p>
            <a:r>
              <a:rPr lang="en-US" dirty="0" smtClean="0"/>
              <a:t> 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324035211"/>
      </p:ext>
    </p:extLst>
  </p:cSld>
  <p:clrMapOvr>
    <a:masterClrMapping/>
  </p:clrMapOvr>
</p:sld>
</file>

<file path=ppt/theme/theme1.xml><?xml version="1.0" encoding="utf-8"?>
<a:theme xmlns:a="http://schemas.openxmlformats.org/drawingml/2006/main" name="EberlyTemplate201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EberlyTemplate2010.pot</Template>
  <TotalTime>2677</TotalTime>
  <Words>1574</Words>
  <Application>Microsoft Macintosh PowerPoint</Application>
  <PresentationFormat>On-screen Show (4:3)</PresentationFormat>
  <Paragraphs>212</Paragraphs>
  <Slides>33</Slides>
  <Notes>8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EberlyTemplate2010</vt:lpstr>
      <vt:lpstr>Slide 1</vt:lpstr>
      <vt:lpstr>Mathematical problem solving: 4 steps</vt:lpstr>
      <vt:lpstr>Mathematical problem solving: 4 steps</vt:lpstr>
      <vt:lpstr>Mathematical problem solving: 4 steps</vt:lpstr>
      <vt:lpstr>Dan Myer: Math class needs a makeover </vt:lpstr>
      <vt:lpstr>“Patient problem solving”</vt:lpstr>
      <vt:lpstr>Begin with a real-world problem</vt:lpstr>
      <vt:lpstr>Keep it messy</vt:lpstr>
      <vt:lpstr>Emphasize reasoning</vt:lpstr>
      <vt:lpstr>Show how math creates efficiencies</vt:lpstr>
      <vt:lpstr>2 useful things  to keep in mind...</vt:lpstr>
      <vt:lpstr>#1. Expert blind spot</vt:lpstr>
      <vt:lpstr>The development of expertise</vt:lpstr>
      <vt:lpstr>Expert blind spot = ENEMY #1!</vt:lpstr>
      <vt:lpstr>#2: Types of knowledge</vt:lpstr>
      <vt:lpstr>Slide 16</vt:lpstr>
      <vt:lpstr>#2: Types of knowledge</vt:lpstr>
      <vt:lpstr>If we don’t teach all four types...</vt:lpstr>
      <vt:lpstr>Slide 19</vt:lpstr>
      <vt:lpstr>Break down skills and steps</vt:lpstr>
      <vt:lpstr>Give students targeted practice</vt:lpstr>
      <vt:lpstr>Assign “worked problems”</vt:lpstr>
      <vt:lpstr>Assign partially worked problems</vt:lpstr>
      <vt:lpstr>Have students plan solution strategies</vt:lpstr>
      <vt:lpstr>Have students find errors</vt:lpstr>
      <vt:lpstr>Slide 26</vt:lpstr>
      <vt:lpstr>Require students to explain</vt:lpstr>
      <vt:lpstr>Reinforce skill of selection</vt:lpstr>
      <vt:lpstr>Teach heuristics</vt:lpstr>
      <vt:lpstr>Heuristics (examples)</vt:lpstr>
      <vt:lpstr>Summary</vt:lpstr>
      <vt:lpstr>Mathy TED Talks</vt:lpstr>
      <vt:lpstr>Slide 33</vt:lpstr>
    </vt:vector>
  </TitlesOfParts>
  <Manager/>
  <Company>Carnegie Mellon University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Presentation Template Design</dc:subject>
  <dc:creator>Hilary Franklin</dc:creator>
  <cp:keywords/>
  <dc:description/>
  <cp:lastModifiedBy>marie norman</cp:lastModifiedBy>
  <cp:revision>78</cp:revision>
  <dcterms:created xsi:type="dcterms:W3CDTF">2012-04-09T13:32:41Z</dcterms:created>
  <dcterms:modified xsi:type="dcterms:W3CDTF">2012-04-09T14:40:34Z</dcterms:modified>
  <cp:category/>
</cp:coreProperties>
</file>