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0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1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2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3.xml" ContentType="application/vnd.openxmlformats-officedocument.presentationml.notesSlide+xml"/>
  <Override PartName="/ppt/tags/tag42.xml" ContentType="application/vnd.openxmlformats-officedocument.presentationml.tags+xml"/>
  <Override PartName="/ppt/notesSlides/notesSlide14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5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16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17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18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19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20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21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22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23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notesSlides/notesSlide24.xml" ContentType="application/vnd.openxmlformats-officedocument.presentationml.notesSlide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notesSlides/notesSlide25.xml" ContentType="application/vnd.openxmlformats-officedocument.presentationml.notesSlid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notesSlides/notesSlide26.xml" ContentType="application/vnd.openxmlformats-officedocument.presentationml.notesSlide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27.xml" ContentType="application/vnd.openxmlformats-officedocument.presentationml.notesSlid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notesSlides/notesSlide28.xml" ContentType="application/vnd.openxmlformats-officedocument.presentationml.notesSlide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notesSlides/notesSlide29.xml" ContentType="application/vnd.openxmlformats-officedocument.presentationml.notesSlide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notesSlides/notesSlide30.xml" ContentType="application/vnd.openxmlformats-officedocument.presentationml.notesSlide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notesSlides/notesSlide31.xml" ContentType="application/vnd.openxmlformats-officedocument.presentationml.notesSlide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notesSlides/notesSlide32.xml" ContentType="application/vnd.openxmlformats-officedocument.presentationml.notesSlide+xml"/>
  <Override PartName="/ppt/tags/tag198.xml" ContentType="application/vnd.openxmlformats-officedocument.presentationml.tags+xml"/>
  <Override PartName="/ppt/notesSlides/notesSlide33.xml" ContentType="application/vnd.openxmlformats-officedocument.presentationml.notesSlide+xml"/>
  <Override PartName="/ppt/tags/tag199.xml" ContentType="application/vnd.openxmlformats-officedocument.presentationml.tags+xml"/>
  <Override PartName="/ppt/notesSlides/notesSlide34.xml" ContentType="application/vnd.openxmlformats-officedocument.presentationml.notesSlide+xml"/>
  <Override PartName="/ppt/tags/tag200.xml" ContentType="application/vnd.openxmlformats-officedocument.presentationml.tags+xml"/>
  <Override PartName="/ppt/notesSlides/notesSlide35.xml" ContentType="application/vnd.openxmlformats-officedocument.presentationml.notesSlide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notesSlides/notesSlide36.xml" ContentType="application/vnd.openxmlformats-officedocument.presentationml.notesSlide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>
  <p:sldMasterIdLst>
    <p:sldMasterId id="2147483897" r:id="rId1"/>
  </p:sldMasterIdLst>
  <p:notesMasterIdLst>
    <p:notesMasterId r:id="rId48"/>
  </p:notesMasterIdLst>
  <p:handoutMasterIdLst>
    <p:handoutMasterId r:id="rId49"/>
  </p:handoutMasterIdLst>
  <p:sldIdLst>
    <p:sldId id="688" r:id="rId2"/>
    <p:sldId id="781" r:id="rId3"/>
    <p:sldId id="782" r:id="rId4"/>
    <p:sldId id="783" r:id="rId5"/>
    <p:sldId id="741" r:id="rId6"/>
    <p:sldId id="742" r:id="rId7"/>
    <p:sldId id="744" r:id="rId8"/>
    <p:sldId id="743" r:id="rId9"/>
    <p:sldId id="745" r:id="rId10"/>
    <p:sldId id="746" r:id="rId11"/>
    <p:sldId id="749" r:id="rId12"/>
    <p:sldId id="750" r:id="rId13"/>
    <p:sldId id="751" r:id="rId14"/>
    <p:sldId id="761" r:id="rId15"/>
    <p:sldId id="747" r:id="rId16"/>
    <p:sldId id="748" r:id="rId17"/>
    <p:sldId id="752" r:id="rId18"/>
    <p:sldId id="764" r:id="rId19"/>
    <p:sldId id="763" r:id="rId20"/>
    <p:sldId id="753" r:id="rId21"/>
    <p:sldId id="762" r:id="rId22"/>
    <p:sldId id="754" r:id="rId23"/>
    <p:sldId id="779" r:id="rId24"/>
    <p:sldId id="755" r:id="rId25"/>
    <p:sldId id="757" r:id="rId26"/>
    <p:sldId id="771" r:id="rId27"/>
    <p:sldId id="758" r:id="rId28"/>
    <p:sldId id="759" r:id="rId29"/>
    <p:sldId id="760" r:id="rId30"/>
    <p:sldId id="774" r:id="rId31"/>
    <p:sldId id="775" r:id="rId32"/>
    <p:sldId id="776" r:id="rId33"/>
    <p:sldId id="777" r:id="rId34"/>
    <p:sldId id="778" r:id="rId35"/>
    <p:sldId id="780" r:id="rId36"/>
    <p:sldId id="785" r:id="rId37"/>
    <p:sldId id="772" r:id="rId38"/>
    <p:sldId id="340" r:id="rId39"/>
    <p:sldId id="773" r:id="rId40"/>
    <p:sldId id="765" r:id="rId41"/>
    <p:sldId id="766" r:id="rId42"/>
    <p:sldId id="769" r:id="rId43"/>
    <p:sldId id="768" r:id="rId44"/>
    <p:sldId id="767" r:id="rId45"/>
    <p:sldId id="786" r:id="rId46"/>
    <p:sldId id="770" r:id="rId47"/>
  </p:sldIdLst>
  <p:sldSz cx="12192000" cy="6858000"/>
  <p:notesSz cx="7010400" cy="9296400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Euclid" panose="02020503060505020303" pitchFamily="18" charset="0"/>
      <p:regular r:id="rId56"/>
      <p:bold r:id="rId57"/>
      <p:italic r:id="rId58"/>
      <p:boldItalic r:id="rId59"/>
    </p:embeddedFont>
    <p:embeddedFont>
      <p:font typeface="Euclid Symbol" panose="05050102010706020507" pitchFamily="18" charset="2"/>
      <p:regular r:id="rId60"/>
      <p:bold r:id="rId61"/>
      <p:italic r:id="rId62"/>
      <p:boldItalic r:id="rId6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FF3300"/>
    <a:srgbClr val="CF0000"/>
    <a:srgbClr val="0000CE"/>
    <a:srgbClr val="0000CC"/>
    <a:srgbClr val="339933"/>
    <a:srgbClr val="FF9933"/>
    <a:srgbClr val="FFFF66"/>
    <a:srgbClr val="FFFF00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764" autoAdjust="0"/>
    <p:restoredTop sz="79301" autoAdjust="0"/>
  </p:normalViewPr>
  <p:slideViewPr>
    <p:cSldViewPr>
      <p:cViewPr varScale="1">
        <p:scale>
          <a:sx n="76" d="100"/>
          <a:sy n="76" d="100"/>
        </p:scale>
        <p:origin x="89" y="21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1589" y="-82"/>
      </p:cViewPr>
      <p:guideLst>
        <p:guide orient="horz" pos="2928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7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1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wmf"/><Relationship Id="rId3" Type="http://schemas.openxmlformats.org/officeDocument/2006/relationships/image" Target="../media/image187.wmf"/><Relationship Id="rId7" Type="http://schemas.openxmlformats.org/officeDocument/2006/relationships/image" Target="../media/image191.wmf"/><Relationship Id="rId12" Type="http://schemas.openxmlformats.org/officeDocument/2006/relationships/image" Target="../media/image196.wmf"/><Relationship Id="rId2" Type="http://schemas.openxmlformats.org/officeDocument/2006/relationships/image" Target="../media/image186.wmf"/><Relationship Id="rId1" Type="http://schemas.openxmlformats.org/officeDocument/2006/relationships/image" Target="../media/image185.wmf"/><Relationship Id="rId6" Type="http://schemas.openxmlformats.org/officeDocument/2006/relationships/image" Target="../media/image190.wmf"/><Relationship Id="rId11" Type="http://schemas.openxmlformats.org/officeDocument/2006/relationships/image" Target="../media/image195.wmf"/><Relationship Id="rId5" Type="http://schemas.openxmlformats.org/officeDocument/2006/relationships/image" Target="../media/image189.wmf"/><Relationship Id="rId10" Type="http://schemas.openxmlformats.org/officeDocument/2006/relationships/image" Target="../media/image194.wmf"/><Relationship Id="rId4" Type="http://schemas.openxmlformats.org/officeDocument/2006/relationships/image" Target="../media/image188.wmf"/><Relationship Id="rId9" Type="http://schemas.openxmlformats.org/officeDocument/2006/relationships/image" Target="../media/image19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7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image" Target="../media/image9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4" tIns="45642" rIns="91284" bIns="45642" numCol="1" anchor="t" anchorCtr="0" compatLnSpc="1">
            <a:prstTxWarp prst="textNoShape">
              <a:avLst/>
            </a:prstTxWarp>
          </a:bodyPr>
          <a:lstStyle>
            <a:lvl1pPr algn="l" defTabSz="912813" eaLnBrk="0" hangingPunct="0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4" tIns="45642" rIns="91284" bIns="45642" numCol="1" anchor="t" anchorCtr="0" compatLnSpc="1">
            <a:prstTxWarp prst="textNoShape">
              <a:avLst/>
            </a:prstTxWarp>
          </a:bodyPr>
          <a:lstStyle>
            <a:lvl1pPr algn="r" defTabSz="912813" eaLnBrk="0" hangingPunct="0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4" tIns="45642" rIns="91284" bIns="45642" numCol="1" anchor="b" anchorCtr="0" compatLnSpc="1">
            <a:prstTxWarp prst="textNoShape">
              <a:avLst/>
            </a:prstTxWarp>
          </a:bodyPr>
          <a:lstStyle>
            <a:lvl1pPr algn="l" defTabSz="912813" eaLnBrk="0" hangingPunct="0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4" tIns="45642" rIns="91284" bIns="45642" numCol="1" anchor="b" anchorCtr="0" compatLnSpc="1">
            <a:prstTxWarp prst="textNoShape">
              <a:avLst/>
            </a:prstTxWarp>
          </a:bodyPr>
          <a:lstStyle>
            <a:lvl1pPr algn="r" defTabSz="912813" eaLnBrk="0" hangingPunct="0">
              <a:spcBef>
                <a:spcPct val="0"/>
              </a:spcBef>
              <a:defRPr sz="1200"/>
            </a:lvl1pPr>
          </a:lstStyle>
          <a:p>
            <a:pPr>
              <a:defRPr/>
            </a:pPr>
            <a:fld id="{C620405E-A31A-481D-87E0-21E6BF9DE0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24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4" tIns="45642" rIns="91284" bIns="45642" numCol="1" anchor="t" anchorCtr="0" compatLnSpc="1">
            <a:prstTxWarp prst="textNoShape">
              <a:avLst/>
            </a:prstTxWarp>
          </a:bodyPr>
          <a:lstStyle>
            <a:lvl1pPr algn="l" defTabSz="912813" eaLnBrk="0" hangingPunct="0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4" tIns="45642" rIns="91284" bIns="45642" numCol="1" anchor="t" anchorCtr="0" compatLnSpc="1">
            <a:prstTxWarp prst="textNoShape">
              <a:avLst/>
            </a:prstTxWarp>
          </a:bodyPr>
          <a:lstStyle>
            <a:lvl1pPr algn="r" defTabSz="912813" eaLnBrk="0" hangingPunct="0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4" tIns="45642" rIns="91284" bIns="456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4" tIns="45642" rIns="91284" bIns="45642" numCol="1" anchor="b" anchorCtr="0" compatLnSpc="1">
            <a:prstTxWarp prst="textNoShape">
              <a:avLst/>
            </a:prstTxWarp>
          </a:bodyPr>
          <a:lstStyle>
            <a:lvl1pPr algn="l" defTabSz="912813" eaLnBrk="0" hangingPunct="0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4" tIns="45642" rIns="91284" bIns="45642" numCol="1" anchor="b" anchorCtr="0" compatLnSpc="1">
            <a:prstTxWarp prst="textNoShape">
              <a:avLst/>
            </a:prstTxWarp>
          </a:bodyPr>
          <a:lstStyle>
            <a:lvl1pPr algn="r" defTabSz="912813" eaLnBrk="0" hangingPunct="0">
              <a:spcBef>
                <a:spcPct val="0"/>
              </a:spcBef>
              <a:defRPr sz="1200"/>
            </a:lvl1pPr>
          </a:lstStyle>
          <a:p>
            <a:pPr>
              <a:defRPr/>
            </a:pPr>
            <a:fld id="{FEFB585D-28DE-474E-9C8F-97ABEF84C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350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1478234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11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4075935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12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2116335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13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822884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14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16848695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15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24034574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16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11274252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17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25404097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23929911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19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5230449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20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515935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20164419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21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16460203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22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37104797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21343320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38782912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25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24448502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26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4259439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27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38309191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28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15614074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29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31769481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35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103077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10449531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36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9016177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40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20058819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41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13045501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42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35527618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43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21977286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44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6412183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45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3574002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46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2430356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2380621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3780169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2769543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1678606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3686329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12813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8CDE44-4934-4FDC-9B8E-C2F5DF8D622F}" type="slidenum">
              <a:rPr lang="en-US" sz="1200" smtClean="0">
                <a:solidFill>
                  <a:prstClr val="black"/>
                </a:solidFill>
              </a:rPr>
              <a:pPr/>
              <a:t>10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The theory is predicated on two basic ideas.</a:t>
            </a:r>
          </a:p>
          <a:p>
            <a:endParaRPr lang="en-US" dirty="0"/>
          </a:p>
          <a:p>
            <a:r>
              <a:rPr lang="en-US" dirty="0"/>
              <a:t>So consider these solid that has two phases. Z=1: solid phase and z=0 the fractured phase.</a:t>
            </a:r>
          </a:p>
        </p:txBody>
      </p:sp>
    </p:spTree>
    <p:extLst>
      <p:ext uri="{BB962C8B-B14F-4D97-AF65-F5344CB8AC3E}">
        <p14:creationId xmlns:p14="http://schemas.microsoft.com/office/powerpoint/2010/main" val="4129639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B75B9-67CC-44B9-BC4E-F6BECE9471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32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26F630-EC4D-4828-8372-770B860D3F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82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7858CE-C69A-4C5F-9DE0-49993FA1B2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37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12AEA-4542-4538-9DCC-9C6A7BED16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23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B9E32B-8A3D-4571-91EE-5AC7993FA9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87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DEA54C-6903-45AD-9D67-90FA7ECAF5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49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59AB6-446A-4CDF-8494-ABC981E1C0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620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D6F3A-8C3A-4CE9-9D06-B0F2A6BD0BA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65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7541A-9BC6-4FCA-995B-C7B2A32462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258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FC4CC9-D9E6-4D6C-BB76-6B829E1219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06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C8C188-11BD-4B4D-908A-29404D8D20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85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2B9AFB1-5F48-410D-A757-7F2D2FE99B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7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21.xml"/><Relationship Id="rId7" Type="http://schemas.openxmlformats.org/officeDocument/2006/relationships/image" Target="../media/image18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24.xml"/><Relationship Id="rId7" Type="http://schemas.openxmlformats.org/officeDocument/2006/relationships/image" Target="../media/image17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tags" Target="../tags/tag25.xm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image" Target="../media/image23.png"/><Relationship Id="rId18" Type="http://schemas.openxmlformats.org/officeDocument/2006/relationships/image" Target="../media/image25.png"/><Relationship Id="rId3" Type="http://schemas.openxmlformats.org/officeDocument/2006/relationships/tags" Target="../tags/tag28.xml"/><Relationship Id="rId21" Type="http://schemas.openxmlformats.org/officeDocument/2006/relationships/image" Target="../media/image28.png"/><Relationship Id="rId7" Type="http://schemas.openxmlformats.org/officeDocument/2006/relationships/tags" Target="../tags/tag32.xml"/><Relationship Id="rId12" Type="http://schemas.openxmlformats.org/officeDocument/2006/relationships/image" Target="../media/image22.png"/><Relationship Id="rId17" Type="http://schemas.openxmlformats.org/officeDocument/2006/relationships/image" Target="../media/image20.png"/><Relationship Id="rId2" Type="http://schemas.openxmlformats.org/officeDocument/2006/relationships/tags" Target="../tags/tag27.xml"/><Relationship Id="rId16" Type="http://schemas.openxmlformats.org/officeDocument/2006/relationships/image" Target="../media/image18.png"/><Relationship Id="rId20" Type="http://schemas.openxmlformats.org/officeDocument/2006/relationships/image" Target="../media/image27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notesSlide" Target="../notesSlides/notesSlide12.xml"/><Relationship Id="rId5" Type="http://schemas.openxmlformats.org/officeDocument/2006/relationships/tags" Target="../tags/tag30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6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image" Target="../media/image30.png"/><Relationship Id="rId18" Type="http://schemas.openxmlformats.org/officeDocument/2006/relationships/image" Target="../media/image20.png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image" Target="../media/image29.wmf"/><Relationship Id="rId17" Type="http://schemas.openxmlformats.org/officeDocument/2006/relationships/image" Target="../media/image18.png"/><Relationship Id="rId2" Type="http://schemas.openxmlformats.org/officeDocument/2006/relationships/tags" Target="../tags/tag35.xml"/><Relationship Id="rId16" Type="http://schemas.openxmlformats.org/officeDocument/2006/relationships/image" Target="../media/image32.png"/><Relationship Id="rId1" Type="http://schemas.openxmlformats.org/officeDocument/2006/relationships/vmlDrawing" Target="../drawings/vmlDrawing1.vml"/><Relationship Id="rId6" Type="http://schemas.openxmlformats.org/officeDocument/2006/relationships/tags" Target="../tags/tag39.xml"/><Relationship Id="rId11" Type="http://schemas.openxmlformats.org/officeDocument/2006/relationships/oleObject" Target="../embeddings/oleObject1.bin"/><Relationship Id="rId5" Type="http://schemas.openxmlformats.org/officeDocument/2006/relationships/tags" Target="../tags/tag38.xml"/><Relationship Id="rId15" Type="http://schemas.openxmlformats.org/officeDocument/2006/relationships/image" Target="../media/image17.png"/><Relationship Id="rId10" Type="http://schemas.openxmlformats.org/officeDocument/2006/relationships/notesSlide" Target="../notesSlides/notesSlide13.xml"/><Relationship Id="rId19" Type="http://schemas.openxmlformats.org/officeDocument/2006/relationships/image" Target="../media/image25.png"/><Relationship Id="rId4" Type="http://schemas.openxmlformats.org/officeDocument/2006/relationships/tags" Target="../tags/tag37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36.png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tags" Target="../tags/tag43.xml"/><Relationship Id="rId16" Type="http://schemas.openxmlformats.org/officeDocument/2006/relationships/image" Target="../media/image39.png"/><Relationship Id="rId1" Type="http://schemas.openxmlformats.org/officeDocument/2006/relationships/vmlDrawing" Target="../drawings/vmlDrawing2.vml"/><Relationship Id="rId6" Type="http://schemas.openxmlformats.org/officeDocument/2006/relationships/tags" Target="../tags/tag47.xml"/><Relationship Id="rId11" Type="http://schemas.openxmlformats.org/officeDocument/2006/relationships/image" Target="../media/image34.wmf"/><Relationship Id="rId5" Type="http://schemas.openxmlformats.org/officeDocument/2006/relationships/tags" Target="../tags/tag46.xml"/><Relationship Id="rId15" Type="http://schemas.openxmlformats.org/officeDocument/2006/relationships/image" Target="../media/image38.png"/><Relationship Id="rId10" Type="http://schemas.openxmlformats.org/officeDocument/2006/relationships/oleObject" Target="../embeddings/oleObject2.bin"/><Relationship Id="rId4" Type="http://schemas.openxmlformats.org/officeDocument/2006/relationships/tags" Target="../tags/tag45.xml"/><Relationship Id="rId9" Type="http://schemas.openxmlformats.org/officeDocument/2006/relationships/notesSlide" Target="../notesSlides/notesSlide15.xml"/><Relationship Id="rId1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51.xml"/><Relationship Id="rId7" Type="http://schemas.openxmlformats.org/officeDocument/2006/relationships/notesSlide" Target="../notesSlides/notesSlide16.xml"/><Relationship Id="rId12" Type="http://schemas.openxmlformats.org/officeDocument/2006/relationships/image" Target="../media/image42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.png"/><Relationship Id="rId5" Type="http://schemas.openxmlformats.org/officeDocument/2006/relationships/tags" Target="../tags/tag53.xml"/><Relationship Id="rId10" Type="http://schemas.openxmlformats.org/officeDocument/2006/relationships/image" Target="../media/image40.png"/><Relationship Id="rId4" Type="http://schemas.openxmlformats.org/officeDocument/2006/relationships/tags" Target="../tags/tag52.xml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13" Type="http://schemas.openxmlformats.org/officeDocument/2006/relationships/tags" Target="../tags/tag65.xml"/><Relationship Id="rId18" Type="http://schemas.openxmlformats.org/officeDocument/2006/relationships/image" Target="../media/image43.wmf"/><Relationship Id="rId26" Type="http://schemas.openxmlformats.org/officeDocument/2006/relationships/image" Target="../media/image52.png"/><Relationship Id="rId3" Type="http://schemas.openxmlformats.org/officeDocument/2006/relationships/tags" Target="../tags/tag55.xml"/><Relationship Id="rId21" Type="http://schemas.openxmlformats.org/officeDocument/2006/relationships/image" Target="../media/image47.png"/><Relationship Id="rId7" Type="http://schemas.openxmlformats.org/officeDocument/2006/relationships/tags" Target="../tags/tag59.xml"/><Relationship Id="rId12" Type="http://schemas.openxmlformats.org/officeDocument/2006/relationships/tags" Target="../tags/tag64.xml"/><Relationship Id="rId17" Type="http://schemas.openxmlformats.org/officeDocument/2006/relationships/oleObject" Target="../embeddings/oleObject3.bin"/><Relationship Id="rId25" Type="http://schemas.openxmlformats.org/officeDocument/2006/relationships/image" Target="../media/image51.png"/><Relationship Id="rId2" Type="http://schemas.openxmlformats.org/officeDocument/2006/relationships/tags" Target="../tags/tag54.xml"/><Relationship Id="rId16" Type="http://schemas.openxmlformats.org/officeDocument/2006/relationships/image" Target="../media/image44.png"/><Relationship Id="rId20" Type="http://schemas.openxmlformats.org/officeDocument/2006/relationships/image" Target="../media/image46.png"/><Relationship Id="rId1" Type="http://schemas.openxmlformats.org/officeDocument/2006/relationships/vmlDrawing" Target="../drawings/vmlDrawing3.vml"/><Relationship Id="rId6" Type="http://schemas.openxmlformats.org/officeDocument/2006/relationships/tags" Target="../tags/tag58.xml"/><Relationship Id="rId11" Type="http://schemas.openxmlformats.org/officeDocument/2006/relationships/tags" Target="../tags/tag63.xml"/><Relationship Id="rId24" Type="http://schemas.openxmlformats.org/officeDocument/2006/relationships/image" Target="../media/image50.png"/><Relationship Id="rId5" Type="http://schemas.openxmlformats.org/officeDocument/2006/relationships/tags" Target="../tags/tag57.xml"/><Relationship Id="rId15" Type="http://schemas.openxmlformats.org/officeDocument/2006/relationships/notesSlide" Target="../notesSlides/notesSlide17.xml"/><Relationship Id="rId23" Type="http://schemas.openxmlformats.org/officeDocument/2006/relationships/image" Target="../media/image49.png"/><Relationship Id="rId10" Type="http://schemas.openxmlformats.org/officeDocument/2006/relationships/tags" Target="../tags/tag62.xml"/><Relationship Id="rId19" Type="http://schemas.openxmlformats.org/officeDocument/2006/relationships/image" Target="../media/image45.png"/><Relationship Id="rId4" Type="http://schemas.openxmlformats.org/officeDocument/2006/relationships/tags" Target="../tags/tag56.xml"/><Relationship Id="rId9" Type="http://schemas.openxmlformats.org/officeDocument/2006/relationships/tags" Target="../tags/tag61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48.png"/><Relationship Id="rId27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tags" Target="../tags/tag77.xml"/><Relationship Id="rId18" Type="http://schemas.openxmlformats.org/officeDocument/2006/relationships/image" Target="../media/image55.png"/><Relationship Id="rId26" Type="http://schemas.openxmlformats.org/officeDocument/2006/relationships/image" Target="../media/image50.png"/><Relationship Id="rId3" Type="http://schemas.openxmlformats.org/officeDocument/2006/relationships/tags" Target="../tags/tag67.xml"/><Relationship Id="rId21" Type="http://schemas.openxmlformats.org/officeDocument/2006/relationships/image" Target="../media/image45.png"/><Relationship Id="rId7" Type="http://schemas.openxmlformats.org/officeDocument/2006/relationships/tags" Target="../tags/tag71.xml"/><Relationship Id="rId12" Type="http://schemas.openxmlformats.org/officeDocument/2006/relationships/tags" Target="../tags/tag76.xml"/><Relationship Id="rId17" Type="http://schemas.openxmlformats.org/officeDocument/2006/relationships/notesSlide" Target="../notesSlides/notesSlide18.xml"/><Relationship Id="rId25" Type="http://schemas.openxmlformats.org/officeDocument/2006/relationships/image" Target="../media/image49.png"/><Relationship Id="rId2" Type="http://schemas.openxmlformats.org/officeDocument/2006/relationships/tags" Target="../tags/tag66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54.wmf"/><Relationship Id="rId29" Type="http://schemas.openxmlformats.org/officeDocument/2006/relationships/image" Target="../media/image53.png"/><Relationship Id="rId1" Type="http://schemas.openxmlformats.org/officeDocument/2006/relationships/vmlDrawing" Target="../drawings/vmlDrawing4.vml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24" Type="http://schemas.openxmlformats.org/officeDocument/2006/relationships/image" Target="../media/image48.png"/><Relationship Id="rId5" Type="http://schemas.openxmlformats.org/officeDocument/2006/relationships/tags" Target="../tags/tag69.xml"/><Relationship Id="rId15" Type="http://schemas.openxmlformats.org/officeDocument/2006/relationships/tags" Target="../tags/tag79.xml"/><Relationship Id="rId23" Type="http://schemas.openxmlformats.org/officeDocument/2006/relationships/image" Target="../media/image56.png"/><Relationship Id="rId28" Type="http://schemas.openxmlformats.org/officeDocument/2006/relationships/image" Target="../media/image52.png"/><Relationship Id="rId10" Type="http://schemas.openxmlformats.org/officeDocument/2006/relationships/tags" Target="../tags/tag74.xml"/><Relationship Id="rId19" Type="http://schemas.openxmlformats.org/officeDocument/2006/relationships/oleObject" Target="../embeddings/oleObject4.bin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tags" Target="../tags/tag78.xml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30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13" Type="http://schemas.openxmlformats.org/officeDocument/2006/relationships/tags" Target="../tags/tag91.xml"/><Relationship Id="rId18" Type="http://schemas.openxmlformats.org/officeDocument/2006/relationships/slideLayout" Target="../slideLayouts/slideLayout2.xml"/><Relationship Id="rId26" Type="http://schemas.openxmlformats.org/officeDocument/2006/relationships/image" Target="../media/image48.png"/><Relationship Id="rId3" Type="http://schemas.openxmlformats.org/officeDocument/2006/relationships/tags" Target="../tags/tag81.xml"/><Relationship Id="rId21" Type="http://schemas.openxmlformats.org/officeDocument/2006/relationships/oleObject" Target="../embeddings/oleObject5.bin"/><Relationship Id="rId7" Type="http://schemas.openxmlformats.org/officeDocument/2006/relationships/tags" Target="../tags/tag85.xml"/><Relationship Id="rId12" Type="http://schemas.openxmlformats.org/officeDocument/2006/relationships/tags" Target="../tags/tag90.xml"/><Relationship Id="rId17" Type="http://schemas.openxmlformats.org/officeDocument/2006/relationships/tags" Target="../tags/tag95.xml"/><Relationship Id="rId25" Type="http://schemas.openxmlformats.org/officeDocument/2006/relationships/image" Target="../media/image59.png"/><Relationship Id="rId33" Type="http://schemas.openxmlformats.org/officeDocument/2006/relationships/image" Target="../media/image56.png"/><Relationship Id="rId2" Type="http://schemas.openxmlformats.org/officeDocument/2006/relationships/tags" Target="../tags/tag80.xml"/><Relationship Id="rId16" Type="http://schemas.openxmlformats.org/officeDocument/2006/relationships/tags" Target="../tags/tag94.xml"/><Relationship Id="rId20" Type="http://schemas.openxmlformats.org/officeDocument/2006/relationships/image" Target="../media/image58.png"/><Relationship Id="rId29" Type="http://schemas.openxmlformats.org/officeDocument/2006/relationships/image" Target="../media/image51.png"/><Relationship Id="rId1" Type="http://schemas.openxmlformats.org/officeDocument/2006/relationships/vmlDrawing" Target="../drawings/vmlDrawing5.vml"/><Relationship Id="rId6" Type="http://schemas.openxmlformats.org/officeDocument/2006/relationships/tags" Target="../tags/tag84.xml"/><Relationship Id="rId11" Type="http://schemas.openxmlformats.org/officeDocument/2006/relationships/tags" Target="../tags/tag89.xml"/><Relationship Id="rId24" Type="http://schemas.openxmlformats.org/officeDocument/2006/relationships/image" Target="../media/image46.png"/><Relationship Id="rId32" Type="http://schemas.openxmlformats.org/officeDocument/2006/relationships/image" Target="../media/image47.png"/><Relationship Id="rId5" Type="http://schemas.openxmlformats.org/officeDocument/2006/relationships/tags" Target="../tags/tag83.xml"/><Relationship Id="rId15" Type="http://schemas.openxmlformats.org/officeDocument/2006/relationships/tags" Target="../tags/tag93.xml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10" Type="http://schemas.openxmlformats.org/officeDocument/2006/relationships/tags" Target="../tags/tag88.xml"/><Relationship Id="rId19" Type="http://schemas.openxmlformats.org/officeDocument/2006/relationships/notesSlide" Target="../notesSlides/notesSlide19.xml"/><Relationship Id="rId31" Type="http://schemas.openxmlformats.org/officeDocument/2006/relationships/image" Target="../media/image53.png"/><Relationship Id="rId4" Type="http://schemas.openxmlformats.org/officeDocument/2006/relationships/tags" Target="../tags/tag82.xml"/><Relationship Id="rId9" Type="http://schemas.openxmlformats.org/officeDocument/2006/relationships/tags" Target="../tags/tag87.xml"/><Relationship Id="rId14" Type="http://schemas.openxmlformats.org/officeDocument/2006/relationships/tags" Target="../tags/tag92.xml"/><Relationship Id="rId22" Type="http://schemas.openxmlformats.org/officeDocument/2006/relationships/image" Target="../media/image57.wmf"/><Relationship Id="rId27" Type="http://schemas.openxmlformats.org/officeDocument/2006/relationships/image" Target="../media/image49.png"/><Relationship Id="rId30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31.png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12" Type="http://schemas.openxmlformats.org/officeDocument/2006/relationships/image" Target="../media/image30.png"/><Relationship Id="rId17" Type="http://schemas.openxmlformats.org/officeDocument/2006/relationships/image" Target="../media/image51.png"/><Relationship Id="rId2" Type="http://schemas.openxmlformats.org/officeDocument/2006/relationships/tags" Target="../tags/tag96.xml"/><Relationship Id="rId16" Type="http://schemas.openxmlformats.org/officeDocument/2006/relationships/image" Target="../media/image50.png"/><Relationship Id="rId1" Type="http://schemas.openxmlformats.org/officeDocument/2006/relationships/vmlDrawing" Target="../drawings/vmlDrawing6.vml"/><Relationship Id="rId6" Type="http://schemas.openxmlformats.org/officeDocument/2006/relationships/tags" Target="../tags/tag100.xml"/><Relationship Id="rId11" Type="http://schemas.openxmlformats.org/officeDocument/2006/relationships/image" Target="../media/image60.wmf"/><Relationship Id="rId5" Type="http://schemas.openxmlformats.org/officeDocument/2006/relationships/tags" Target="../tags/tag99.xml"/><Relationship Id="rId15" Type="http://schemas.openxmlformats.org/officeDocument/2006/relationships/image" Target="../media/image49.png"/><Relationship Id="rId10" Type="http://schemas.openxmlformats.org/officeDocument/2006/relationships/oleObject" Target="../embeddings/oleObject6.bin"/><Relationship Id="rId4" Type="http://schemas.openxmlformats.org/officeDocument/2006/relationships/tags" Target="../tags/tag98.xml"/><Relationship Id="rId9" Type="http://schemas.openxmlformats.org/officeDocument/2006/relationships/notesSlide" Target="../notesSlides/notesSlide20.xml"/><Relationship Id="rId1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tags" Target="../tags/tag104.xml"/><Relationship Id="rId7" Type="http://schemas.openxmlformats.org/officeDocument/2006/relationships/image" Target="../media/image61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107.xml"/><Relationship Id="rId7" Type="http://schemas.openxmlformats.org/officeDocument/2006/relationships/notesSlide" Target="../notesSlides/notesSlide22.xml"/><Relationship Id="rId12" Type="http://schemas.openxmlformats.org/officeDocument/2006/relationships/image" Target="../media/image67.pn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6.png"/><Relationship Id="rId5" Type="http://schemas.openxmlformats.org/officeDocument/2006/relationships/tags" Target="../tags/tag109.xml"/><Relationship Id="rId10" Type="http://schemas.openxmlformats.org/officeDocument/2006/relationships/image" Target="../media/image65.png"/><Relationship Id="rId4" Type="http://schemas.openxmlformats.org/officeDocument/2006/relationships/tags" Target="../tags/tag108.xml"/><Relationship Id="rId9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112.xml"/><Relationship Id="rId7" Type="http://schemas.openxmlformats.org/officeDocument/2006/relationships/notesSlide" Target="../notesSlides/notesSlide23.xml"/><Relationship Id="rId12" Type="http://schemas.openxmlformats.org/officeDocument/2006/relationships/image" Target="../media/image71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0.png"/><Relationship Id="rId5" Type="http://schemas.openxmlformats.org/officeDocument/2006/relationships/tags" Target="../tags/tag114.xml"/><Relationship Id="rId10" Type="http://schemas.openxmlformats.org/officeDocument/2006/relationships/image" Target="../media/image69.png"/><Relationship Id="rId4" Type="http://schemas.openxmlformats.org/officeDocument/2006/relationships/tags" Target="../tags/tag113.xml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tags" Target="../tags/tag126.xml"/><Relationship Id="rId18" Type="http://schemas.openxmlformats.org/officeDocument/2006/relationships/image" Target="../media/image74.png"/><Relationship Id="rId26" Type="http://schemas.openxmlformats.org/officeDocument/2006/relationships/image" Target="../media/image80.png"/><Relationship Id="rId3" Type="http://schemas.openxmlformats.org/officeDocument/2006/relationships/tags" Target="../tags/tag116.xml"/><Relationship Id="rId21" Type="http://schemas.openxmlformats.org/officeDocument/2006/relationships/image" Target="../media/image75.png"/><Relationship Id="rId7" Type="http://schemas.openxmlformats.org/officeDocument/2006/relationships/tags" Target="../tags/tag120.xml"/><Relationship Id="rId12" Type="http://schemas.openxmlformats.org/officeDocument/2006/relationships/tags" Target="../tags/tag125.xml"/><Relationship Id="rId17" Type="http://schemas.openxmlformats.org/officeDocument/2006/relationships/image" Target="../media/image73.png"/><Relationship Id="rId25" Type="http://schemas.openxmlformats.org/officeDocument/2006/relationships/image" Target="../media/image79.png"/><Relationship Id="rId2" Type="http://schemas.openxmlformats.org/officeDocument/2006/relationships/tags" Target="../tags/tag115.xml"/><Relationship Id="rId16" Type="http://schemas.openxmlformats.org/officeDocument/2006/relationships/notesSlide" Target="../notesSlides/notesSlide24.xml"/><Relationship Id="rId20" Type="http://schemas.openxmlformats.org/officeDocument/2006/relationships/image" Target="../media/image72.wmf"/><Relationship Id="rId29" Type="http://schemas.openxmlformats.org/officeDocument/2006/relationships/image" Target="../media/image83.png"/><Relationship Id="rId1" Type="http://schemas.openxmlformats.org/officeDocument/2006/relationships/vmlDrawing" Target="../drawings/vmlDrawing7.vml"/><Relationship Id="rId6" Type="http://schemas.openxmlformats.org/officeDocument/2006/relationships/tags" Target="../tags/tag119.xml"/><Relationship Id="rId11" Type="http://schemas.openxmlformats.org/officeDocument/2006/relationships/tags" Target="../tags/tag124.xml"/><Relationship Id="rId24" Type="http://schemas.openxmlformats.org/officeDocument/2006/relationships/image" Target="../media/image78.png"/><Relationship Id="rId32" Type="http://schemas.openxmlformats.org/officeDocument/2006/relationships/image" Target="../media/image86.png"/><Relationship Id="rId5" Type="http://schemas.openxmlformats.org/officeDocument/2006/relationships/tags" Target="../tags/tag118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77.png"/><Relationship Id="rId28" Type="http://schemas.openxmlformats.org/officeDocument/2006/relationships/image" Target="../media/image82.png"/><Relationship Id="rId10" Type="http://schemas.openxmlformats.org/officeDocument/2006/relationships/tags" Target="../tags/tag123.xml"/><Relationship Id="rId19" Type="http://schemas.openxmlformats.org/officeDocument/2006/relationships/oleObject" Target="../embeddings/oleObject7.bin"/><Relationship Id="rId31" Type="http://schemas.openxmlformats.org/officeDocument/2006/relationships/image" Target="../media/image85.png"/><Relationship Id="rId4" Type="http://schemas.openxmlformats.org/officeDocument/2006/relationships/tags" Target="../tags/tag117.xml"/><Relationship Id="rId9" Type="http://schemas.openxmlformats.org/officeDocument/2006/relationships/tags" Target="../tags/tag122.xml"/><Relationship Id="rId14" Type="http://schemas.openxmlformats.org/officeDocument/2006/relationships/tags" Target="../tags/tag127.xml"/><Relationship Id="rId22" Type="http://schemas.openxmlformats.org/officeDocument/2006/relationships/image" Target="../media/image76.png"/><Relationship Id="rId27" Type="http://schemas.openxmlformats.org/officeDocument/2006/relationships/image" Target="../media/image81.png"/><Relationship Id="rId30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87.wmf"/><Relationship Id="rId3" Type="http://schemas.openxmlformats.org/officeDocument/2006/relationships/tags" Target="../tags/tag129.xml"/><Relationship Id="rId7" Type="http://schemas.openxmlformats.org/officeDocument/2006/relationships/image" Target="../media/image88.png"/><Relationship Id="rId12" Type="http://schemas.openxmlformats.org/officeDocument/2006/relationships/oleObject" Target="../embeddings/oleObject8.bin"/><Relationship Id="rId2" Type="http://schemas.openxmlformats.org/officeDocument/2006/relationships/tags" Target="../tags/tag128.xml"/><Relationship Id="rId1" Type="http://schemas.openxmlformats.org/officeDocument/2006/relationships/vmlDrawing" Target="../drawings/vmlDrawing8.vml"/><Relationship Id="rId6" Type="http://schemas.openxmlformats.org/officeDocument/2006/relationships/notesSlide" Target="../notesSlides/notesSlide25.xml"/><Relationship Id="rId11" Type="http://schemas.openxmlformats.org/officeDocument/2006/relationships/image" Target="../media/image9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0.png"/><Relationship Id="rId4" Type="http://schemas.openxmlformats.org/officeDocument/2006/relationships/tags" Target="../tags/tag130.xml"/><Relationship Id="rId9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93.wmf"/><Relationship Id="rId3" Type="http://schemas.openxmlformats.org/officeDocument/2006/relationships/tags" Target="../tags/tag132.xml"/><Relationship Id="rId21" Type="http://schemas.openxmlformats.org/officeDocument/2006/relationships/image" Target="../media/image99.png"/><Relationship Id="rId7" Type="http://schemas.openxmlformats.org/officeDocument/2006/relationships/tags" Target="../tags/tag136.xml"/><Relationship Id="rId12" Type="http://schemas.openxmlformats.org/officeDocument/2006/relationships/image" Target="../media/image94.png"/><Relationship Id="rId17" Type="http://schemas.openxmlformats.org/officeDocument/2006/relationships/oleObject" Target="../embeddings/oleObject10.bin"/><Relationship Id="rId2" Type="http://schemas.openxmlformats.org/officeDocument/2006/relationships/tags" Target="../tags/tag131.xml"/><Relationship Id="rId16" Type="http://schemas.openxmlformats.org/officeDocument/2006/relationships/image" Target="../media/image96.png"/><Relationship Id="rId20" Type="http://schemas.openxmlformats.org/officeDocument/2006/relationships/image" Target="../media/image98.png"/><Relationship Id="rId1" Type="http://schemas.openxmlformats.org/officeDocument/2006/relationships/vmlDrawing" Target="../drawings/vmlDrawing9.vml"/><Relationship Id="rId6" Type="http://schemas.openxmlformats.org/officeDocument/2006/relationships/tags" Target="../tags/tag135.xml"/><Relationship Id="rId11" Type="http://schemas.openxmlformats.org/officeDocument/2006/relationships/notesSlide" Target="../notesSlides/notesSlide26.xml"/><Relationship Id="rId24" Type="http://schemas.openxmlformats.org/officeDocument/2006/relationships/image" Target="../media/image101.png"/><Relationship Id="rId5" Type="http://schemas.openxmlformats.org/officeDocument/2006/relationships/tags" Target="../tags/tag134.xml"/><Relationship Id="rId15" Type="http://schemas.openxmlformats.org/officeDocument/2006/relationships/image" Target="../media/image95.png"/><Relationship Id="rId23" Type="http://schemas.openxmlformats.org/officeDocument/2006/relationships/image" Target="../media/image100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97.png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image" Target="../media/image92.wmf"/><Relationship Id="rId22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6.png"/><Relationship Id="rId3" Type="http://schemas.openxmlformats.org/officeDocument/2006/relationships/tags" Target="../tags/tag140.xml"/><Relationship Id="rId7" Type="http://schemas.openxmlformats.org/officeDocument/2006/relationships/image" Target="../media/image103.png"/><Relationship Id="rId12" Type="http://schemas.openxmlformats.org/officeDocument/2006/relationships/image" Target="../media/image105.png"/><Relationship Id="rId2" Type="http://schemas.openxmlformats.org/officeDocument/2006/relationships/tags" Target="../tags/tag139.xml"/><Relationship Id="rId1" Type="http://schemas.openxmlformats.org/officeDocument/2006/relationships/vmlDrawing" Target="../drawings/vmlDrawing10.vml"/><Relationship Id="rId6" Type="http://schemas.openxmlformats.org/officeDocument/2006/relationships/notesSlide" Target="../notesSlides/notesSlide27.xml"/><Relationship Id="rId11" Type="http://schemas.openxmlformats.org/officeDocument/2006/relationships/image" Target="../media/image102.wmf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11.bin"/><Relationship Id="rId4" Type="http://schemas.openxmlformats.org/officeDocument/2006/relationships/tags" Target="../tags/tag141.xml"/><Relationship Id="rId9" Type="http://schemas.openxmlformats.org/officeDocument/2006/relationships/image" Target="../media/image77.png"/><Relationship Id="rId14" Type="http://schemas.openxmlformats.org/officeDocument/2006/relationships/image" Target="../media/image10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tags" Target="../tags/tag143.xml"/><Relationship Id="rId7" Type="http://schemas.openxmlformats.org/officeDocument/2006/relationships/image" Target="../media/image110.png"/><Relationship Id="rId2" Type="http://schemas.openxmlformats.org/officeDocument/2006/relationships/tags" Target="../tags/tag14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09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image" Target="../media/image117.png"/><Relationship Id="rId18" Type="http://schemas.openxmlformats.org/officeDocument/2006/relationships/image" Target="../media/image122.png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" Type="http://schemas.microsoft.com/office/2007/relationships/media" Target="../media/media1.avi"/><Relationship Id="rId16" Type="http://schemas.openxmlformats.org/officeDocument/2006/relationships/image" Target="../media/image120.png"/><Relationship Id="rId1" Type="http://schemas.openxmlformats.org/officeDocument/2006/relationships/video" Target="NULL" TargetMode="External"/><Relationship Id="rId6" Type="http://schemas.openxmlformats.org/officeDocument/2006/relationships/tags" Target="../tags/tag147.xml"/><Relationship Id="rId11" Type="http://schemas.openxmlformats.org/officeDocument/2006/relationships/image" Target="../media/image115.png"/><Relationship Id="rId5" Type="http://schemas.openxmlformats.org/officeDocument/2006/relationships/tags" Target="../tags/tag146.xml"/><Relationship Id="rId15" Type="http://schemas.openxmlformats.org/officeDocument/2006/relationships/image" Target="../media/image119.png"/><Relationship Id="rId10" Type="http://schemas.openxmlformats.org/officeDocument/2006/relationships/image" Target="../media/image114.png"/><Relationship Id="rId4" Type="http://schemas.openxmlformats.org/officeDocument/2006/relationships/tags" Target="../tags/tag145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18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media" Target="../media/media1.avi"/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3" Type="http://schemas.openxmlformats.org/officeDocument/2006/relationships/tags" Target="../tags/tag152.xml"/><Relationship Id="rId7" Type="http://schemas.openxmlformats.org/officeDocument/2006/relationships/video" Target="NULL" TargetMode="External"/><Relationship Id="rId12" Type="http://schemas.openxmlformats.org/officeDocument/2006/relationships/image" Target="../media/image117.png"/><Relationship Id="rId17" Type="http://schemas.openxmlformats.org/officeDocument/2006/relationships/image" Target="../media/image122.png"/><Relationship Id="rId2" Type="http://schemas.openxmlformats.org/officeDocument/2006/relationships/tags" Target="../tags/tag151.xml"/><Relationship Id="rId16" Type="http://schemas.openxmlformats.org/officeDocument/2006/relationships/image" Target="../media/image121.png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11" Type="http://schemas.openxmlformats.org/officeDocument/2006/relationships/image" Target="../media/image115.png"/><Relationship Id="rId5" Type="http://schemas.openxmlformats.org/officeDocument/2006/relationships/tags" Target="../tags/tag154.xml"/><Relationship Id="rId15" Type="http://schemas.openxmlformats.org/officeDocument/2006/relationships/image" Target="../media/image120.png"/><Relationship Id="rId10" Type="http://schemas.openxmlformats.org/officeDocument/2006/relationships/image" Target="../media/image114.png"/><Relationship Id="rId4" Type="http://schemas.openxmlformats.org/officeDocument/2006/relationships/tags" Target="../tags/tag153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1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163.xml"/><Relationship Id="rId13" Type="http://schemas.openxmlformats.org/officeDocument/2006/relationships/image" Target="../media/image127.png"/><Relationship Id="rId18" Type="http://schemas.openxmlformats.org/officeDocument/2006/relationships/image" Target="../media/image132.png"/><Relationship Id="rId26" Type="http://schemas.openxmlformats.org/officeDocument/2006/relationships/image" Target="../media/image140.png"/><Relationship Id="rId3" Type="http://schemas.openxmlformats.org/officeDocument/2006/relationships/tags" Target="../tags/tag158.xml"/><Relationship Id="rId21" Type="http://schemas.openxmlformats.org/officeDocument/2006/relationships/image" Target="../media/image135.png"/><Relationship Id="rId7" Type="http://schemas.openxmlformats.org/officeDocument/2006/relationships/tags" Target="../tags/tag162.xml"/><Relationship Id="rId12" Type="http://schemas.openxmlformats.org/officeDocument/2006/relationships/image" Target="../media/image126.jpeg"/><Relationship Id="rId17" Type="http://schemas.openxmlformats.org/officeDocument/2006/relationships/image" Target="../media/image131.png"/><Relationship Id="rId25" Type="http://schemas.openxmlformats.org/officeDocument/2006/relationships/image" Target="../media/image139.png"/><Relationship Id="rId2" Type="http://schemas.openxmlformats.org/officeDocument/2006/relationships/tags" Target="../tags/tag157.xml"/><Relationship Id="rId16" Type="http://schemas.openxmlformats.org/officeDocument/2006/relationships/image" Target="../media/image130.jpeg"/><Relationship Id="rId20" Type="http://schemas.openxmlformats.org/officeDocument/2006/relationships/image" Target="../media/image134.png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11" Type="http://schemas.openxmlformats.org/officeDocument/2006/relationships/image" Target="../media/image125.png"/><Relationship Id="rId24" Type="http://schemas.openxmlformats.org/officeDocument/2006/relationships/image" Target="../media/image138.png"/><Relationship Id="rId5" Type="http://schemas.openxmlformats.org/officeDocument/2006/relationships/tags" Target="../tags/tag160.xml"/><Relationship Id="rId15" Type="http://schemas.openxmlformats.org/officeDocument/2006/relationships/image" Target="../media/image129.png"/><Relationship Id="rId23" Type="http://schemas.openxmlformats.org/officeDocument/2006/relationships/image" Target="../media/image137.png"/><Relationship Id="rId10" Type="http://schemas.openxmlformats.org/officeDocument/2006/relationships/image" Target="../media/image124.png"/><Relationship Id="rId19" Type="http://schemas.openxmlformats.org/officeDocument/2006/relationships/image" Target="../media/image133.png"/><Relationship Id="rId4" Type="http://schemas.openxmlformats.org/officeDocument/2006/relationships/tags" Target="../tags/tag159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28.png"/><Relationship Id="rId22" Type="http://schemas.openxmlformats.org/officeDocument/2006/relationships/image" Target="../media/image13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13" Type="http://schemas.openxmlformats.org/officeDocument/2006/relationships/image" Target="../media/image146.png"/><Relationship Id="rId3" Type="http://schemas.openxmlformats.org/officeDocument/2006/relationships/tags" Target="../tags/tag166.xml"/><Relationship Id="rId7" Type="http://schemas.openxmlformats.org/officeDocument/2006/relationships/image" Target="../media/image142.png"/><Relationship Id="rId12" Type="http://schemas.openxmlformats.org/officeDocument/2006/relationships/image" Target="../media/image145.png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image" Target="../media/image141.png"/><Relationship Id="rId11" Type="http://schemas.openxmlformats.org/officeDocument/2006/relationships/image" Target="../media/image14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3.png"/><Relationship Id="rId4" Type="http://schemas.openxmlformats.org/officeDocument/2006/relationships/tags" Target="../tags/tag167.xml"/><Relationship Id="rId9" Type="http://schemas.openxmlformats.org/officeDocument/2006/relationships/image" Target="../media/image12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tags" Target="../tags/tag170.xml"/><Relationship Id="rId7" Type="http://schemas.openxmlformats.org/officeDocument/2006/relationships/image" Target="../media/image148.png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image" Target="../media/image147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tags" Target="../tags/tag173.xml"/><Relationship Id="rId7" Type="http://schemas.openxmlformats.org/officeDocument/2006/relationships/notesSlide" Target="../notesSlides/notesSlide30.xml"/><Relationship Id="rId12" Type="http://schemas.openxmlformats.org/officeDocument/2006/relationships/image" Target="../media/image154.png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53.png"/><Relationship Id="rId5" Type="http://schemas.openxmlformats.org/officeDocument/2006/relationships/tags" Target="../tags/tag175.xml"/><Relationship Id="rId10" Type="http://schemas.openxmlformats.org/officeDocument/2006/relationships/image" Target="../media/image152.png"/><Relationship Id="rId4" Type="http://schemas.openxmlformats.org/officeDocument/2006/relationships/tags" Target="../tags/tag174.xml"/><Relationship Id="rId9" Type="http://schemas.openxmlformats.org/officeDocument/2006/relationships/image" Target="../media/image15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182.xml"/><Relationship Id="rId13" Type="http://schemas.openxmlformats.org/officeDocument/2006/relationships/tags" Target="../tags/tag187.xml"/><Relationship Id="rId18" Type="http://schemas.openxmlformats.org/officeDocument/2006/relationships/tags" Target="../tags/tag192.xml"/><Relationship Id="rId26" Type="http://schemas.openxmlformats.org/officeDocument/2006/relationships/image" Target="../media/image160.png"/><Relationship Id="rId39" Type="http://schemas.openxmlformats.org/officeDocument/2006/relationships/image" Target="../media/image173.png"/><Relationship Id="rId3" Type="http://schemas.openxmlformats.org/officeDocument/2006/relationships/tags" Target="../tags/tag177.xml"/><Relationship Id="rId21" Type="http://schemas.openxmlformats.org/officeDocument/2006/relationships/oleObject" Target="../embeddings/oleObject13.bin"/><Relationship Id="rId34" Type="http://schemas.openxmlformats.org/officeDocument/2006/relationships/image" Target="../media/image168.png"/><Relationship Id="rId42" Type="http://schemas.openxmlformats.org/officeDocument/2006/relationships/image" Target="../media/image176.png"/><Relationship Id="rId7" Type="http://schemas.openxmlformats.org/officeDocument/2006/relationships/tags" Target="../tags/tag181.xml"/><Relationship Id="rId12" Type="http://schemas.openxmlformats.org/officeDocument/2006/relationships/tags" Target="../tags/tag186.xml"/><Relationship Id="rId17" Type="http://schemas.openxmlformats.org/officeDocument/2006/relationships/tags" Target="../tags/tag191.xml"/><Relationship Id="rId25" Type="http://schemas.openxmlformats.org/officeDocument/2006/relationships/image" Target="../media/image159.png"/><Relationship Id="rId33" Type="http://schemas.openxmlformats.org/officeDocument/2006/relationships/image" Target="../media/image167.png"/><Relationship Id="rId38" Type="http://schemas.openxmlformats.org/officeDocument/2006/relationships/image" Target="../media/image172.png"/><Relationship Id="rId46" Type="http://schemas.openxmlformats.org/officeDocument/2006/relationships/image" Target="../media/image180.png"/><Relationship Id="rId2" Type="http://schemas.openxmlformats.org/officeDocument/2006/relationships/tags" Target="../tags/tag176.xml"/><Relationship Id="rId16" Type="http://schemas.openxmlformats.org/officeDocument/2006/relationships/tags" Target="../tags/tag190.xml"/><Relationship Id="rId20" Type="http://schemas.openxmlformats.org/officeDocument/2006/relationships/image" Target="../media/image156.png"/><Relationship Id="rId29" Type="http://schemas.openxmlformats.org/officeDocument/2006/relationships/image" Target="../media/image163.png"/><Relationship Id="rId41" Type="http://schemas.openxmlformats.org/officeDocument/2006/relationships/image" Target="../media/image175.png"/><Relationship Id="rId1" Type="http://schemas.openxmlformats.org/officeDocument/2006/relationships/vmlDrawing" Target="../drawings/vmlDrawing12.vml"/><Relationship Id="rId6" Type="http://schemas.openxmlformats.org/officeDocument/2006/relationships/tags" Target="../tags/tag180.xml"/><Relationship Id="rId11" Type="http://schemas.openxmlformats.org/officeDocument/2006/relationships/tags" Target="../tags/tag185.xml"/><Relationship Id="rId24" Type="http://schemas.openxmlformats.org/officeDocument/2006/relationships/image" Target="../media/image158.png"/><Relationship Id="rId32" Type="http://schemas.openxmlformats.org/officeDocument/2006/relationships/image" Target="../media/image166.png"/><Relationship Id="rId37" Type="http://schemas.openxmlformats.org/officeDocument/2006/relationships/image" Target="../media/image171.png"/><Relationship Id="rId40" Type="http://schemas.openxmlformats.org/officeDocument/2006/relationships/image" Target="../media/image174.png"/><Relationship Id="rId45" Type="http://schemas.openxmlformats.org/officeDocument/2006/relationships/image" Target="../media/image179.png"/><Relationship Id="rId5" Type="http://schemas.openxmlformats.org/officeDocument/2006/relationships/tags" Target="../tags/tag179.xml"/><Relationship Id="rId15" Type="http://schemas.openxmlformats.org/officeDocument/2006/relationships/tags" Target="../tags/tag189.xml"/><Relationship Id="rId23" Type="http://schemas.openxmlformats.org/officeDocument/2006/relationships/image" Target="../media/image157.png"/><Relationship Id="rId28" Type="http://schemas.openxmlformats.org/officeDocument/2006/relationships/image" Target="../media/image162.png"/><Relationship Id="rId36" Type="http://schemas.openxmlformats.org/officeDocument/2006/relationships/image" Target="../media/image170.png"/><Relationship Id="rId10" Type="http://schemas.openxmlformats.org/officeDocument/2006/relationships/tags" Target="../tags/tag184.xml"/><Relationship Id="rId19" Type="http://schemas.openxmlformats.org/officeDocument/2006/relationships/slideLayout" Target="../slideLayouts/slideLayout1.xml"/><Relationship Id="rId31" Type="http://schemas.openxmlformats.org/officeDocument/2006/relationships/image" Target="../media/image165.png"/><Relationship Id="rId44" Type="http://schemas.openxmlformats.org/officeDocument/2006/relationships/image" Target="../media/image178.png"/><Relationship Id="rId4" Type="http://schemas.openxmlformats.org/officeDocument/2006/relationships/tags" Target="../tags/tag178.xml"/><Relationship Id="rId9" Type="http://schemas.openxmlformats.org/officeDocument/2006/relationships/tags" Target="../tags/tag183.xml"/><Relationship Id="rId14" Type="http://schemas.openxmlformats.org/officeDocument/2006/relationships/tags" Target="../tags/tag188.xml"/><Relationship Id="rId22" Type="http://schemas.openxmlformats.org/officeDocument/2006/relationships/image" Target="../media/image155.wmf"/><Relationship Id="rId27" Type="http://schemas.openxmlformats.org/officeDocument/2006/relationships/image" Target="../media/image161.png"/><Relationship Id="rId30" Type="http://schemas.openxmlformats.org/officeDocument/2006/relationships/image" Target="../media/image164.png"/><Relationship Id="rId35" Type="http://schemas.openxmlformats.org/officeDocument/2006/relationships/image" Target="../media/image169.png"/><Relationship Id="rId43" Type="http://schemas.openxmlformats.org/officeDocument/2006/relationships/image" Target="../media/image17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tags" Target="../tags/tag194.xml"/><Relationship Id="rId7" Type="http://schemas.openxmlformats.org/officeDocument/2006/relationships/image" Target="../media/image181.wmf"/><Relationship Id="rId2" Type="http://schemas.openxmlformats.org/officeDocument/2006/relationships/tags" Target="../tags/tag193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18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8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202.png"/><Relationship Id="rId18" Type="http://schemas.openxmlformats.org/officeDocument/2006/relationships/image" Target="../media/image206.png"/><Relationship Id="rId26" Type="http://schemas.openxmlformats.org/officeDocument/2006/relationships/image" Target="../media/image188.wmf"/><Relationship Id="rId39" Type="http://schemas.openxmlformats.org/officeDocument/2006/relationships/oleObject" Target="../embeddings/oleObject25.bin"/><Relationship Id="rId3" Type="http://schemas.openxmlformats.org/officeDocument/2006/relationships/video" Target="../media/media2.mp4"/><Relationship Id="rId21" Type="http://schemas.openxmlformats.org/officeDocument/2006/relationships/oleObject" Target="../embeddings/oleObject16.bin"/><Relationship Id="rId34" Type="http://schemas.openxmlformats.org/officeDocument/2006/relationships/image" Target="../media/image192.wmf"/><Relationship Id="rId42" Type="http://schemas.openxmlformats.org/officeDocument/2006/relationships/image" Target="../media/image196.wmf"/><Relationship Id="rId7" Type="http://schemas.openxmlformats.org/officeDocument/2006/relationships/image" Target="../media/image160.png"/><Relationship Id="rId12" Type="http://schemas.openxmlformats.org/officeDocument/2006/relationships/image" Target="../media/image201.png"/><Relationship Id="rId17" Type="http://schemas.openxmlformats.org/officeDocument/2006/relationships/image" Target="../media/image205.png"/><Relationship Id="rId25" Type="http://schemas.openxmlformats.org/officeDocument/2006/relationships/oleObject" Target="../embeddings/oleObject18.bin"/><Relationship Id="rId33" Type="http://schemas.openxmlformats.org/officeDocument/2006/relationships/oleObject" Target="../embeddings/oleObject22.bin"/><Relationship Id="rId38" Type="http://schemas.openxmlformats.org/officeDocument/2006/relationships/image" Target="../media/image194.wmf"/><Relationship Id="rId2" Type="http://schemas.microsoft.com/office/2007/relationships/media" Target="../media/media2.mp4"/><Relationship Id="rId16" Type="http://schemas.openxmlformats.org/officeDocument/2006/relationships/image" Target="../media/image161.png"/><Relationship Id="rId20" Type="http://schemas.openxmlformats.org/officeDocument/2006/relationships/image" Target="../media/image185.wmf"/><Relationship Id="rId29" Type="http://schemas.openxmlformats.org/officeDocument/2006/relationships/oleObject" Target="../embeddings/oleObject20.bin"/><Relationship Id="rId41" Type="http://schemas.openxmlformats.org/officeDocument/2006/relationships/oleObject" Target="../embeddings/oleObject26.bin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97.png"/><Relationship Id="rId11" Type="http://schemas.openxmlformats.org/officeDocument/2006/relationships/image" Target="../media/image200.png"/><Relationship Id="rId24" Type="http://schemas.openxmlformats.org/officeDocument/2006/relationships/image" Target="../media/image187.wmf"/><Relationship Id="rId32" Type="http://schemas.openxmlformats.org/officeDocument/2006/relationships/image" Target="../media/image191.wmf"/><Relationship Id="rId37" Type="http://schemas.openxmlformats.org/officeDocument/2006/relationships/oleObject" Target="../embeddings/oleObject24.bin"/><Relationship Id="rId40" Type="http://schemas.openxmlformats.org/officeDocument/2006/relationships/image" Target="../media/image195.wm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04.png"/><Relationship Id="rId23" Type="http://schemas.openxmlformats.org/officeDocument/2006/relationships/oleObject" Target="../embeddings/oleObject17.bin"/><Relationship Id="rId28" Type="http://schemas.openxmlformats.org/officeDocument/2006/relationships/image" Target="../media/image189.wmf"/><Relationship Id="rId36" Type="http://schemas.openxmlformats.org/officeDocument/2006/relationships/image" Target="../media/image193.wmf"/><Relationship Id="rId10" Type="http://schemas.openxmlformats.org/officeDocument/2006/relationships/image" Target="../media/image199.png"/><Relationship Id="rId19" Type="http://schemas.openxmlformats.org/officeDocument/2006/relationships/oleObject" Target="../embeddings/oleObject15.bin"/><Relationship Id="rId31" Type="http://schemas.openxmlformats.org/officeDocument/2006/relationships/oleObject" Target="../embeddings/oleObject21.bin"/><Relationship Id="rId4" Type="http://schemas.openxmlformats.org/officeDocument/2006/relationships/tags" Target="../tags/tag195.xml"/><Relationship Id="rId9" Type="http://schemas.openxmlformats.org/officeDocument/2006/relationships/image" Target="../media/image198.png"/><Relationship Id="rId14" Type="http://schemas.openxmlformats.org/officeDocument/2006/relationships/image" Target="../media/image203.png"/><Relationship Id="rId22" Type="http://schemas.openxmlformats.org/officeDocument/2006/relationships/image" Target="../media/image186.wmf"/><Relationship Id="rId27" Type="http://schemas.openxmlformats.org/officeDocument/2006/relationships/oleObject" Target="../embeddings/oleObject19.bin"/><Relationship Id="rId30" Type="http://schemas.openxmlformats.org/officeDocument/2006/relationships/image" Target="../media/image190.wmf"/><Relationship Id="rId35" Type="http://schemas.openxmlformats.org/officeDocument/2006/relationships/oleObject" Target="../embeddings/oleObject23.bin"/><Relationship Id="rId43" Type="http://schemas.openxmlformats.org/officeDocument/2006/relationships/image" Target="../media/image20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image" Target="../media/image6.jpeg"/><Relationship Id="rId5" Type="http://schemas.openxmlformats.org/officeDocument/2006/relationships/image" Target="../media/image208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21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13" Type="http://schemas.openxmlformats.org/officeDocument/2006/relationships/image" Target="../media/image216.png"/><Relationship Id="rId3" Type="http://schemas.microsoft.com/office/2007/relationships/media" Target="../media/media3.mp4"/><Relationship Id="rId7" Type="http://schemas.openxmlformats.org/officeDocument/2006/relationships/image" Target="../media/image212.png"/><Relationship Id="rId12" Type="http://schemas.openxmlformats.org/officeDocument/2006/relationships/image" Target="../media/image215.png"/><Relationship Id="rId17" Type="http://schemas.openxmlformats.org/officeDocument/2006/relationships/image" Target="../media/image220.png"/><Relationship Id="rId2" Type="http://schemas.openxmlformats.org/officeDocument/2006/relationships/tags" Target="../tags/tag198.xml"/><Relationship Id="rId16" Type="http://schemas.openxmlformats.org/officeDocument/2006/relationships/image" Target="../media/image219.png"/><Relationship Id="rId1" Type="http://schemas.openxmlformats.org/officeDocument/2006/relationships/vmlDrawing" Target="../drawings/vmlDrawing15.vml"/><Relationship Id="rId6" Type="http://schemas.openxmlformats.org/officeDocument/2006/relationships/notesSlide" Target="../notesSlides/notesSlide33.xml"/><Relationship Id="rId11" Type="http://schemas.openxmlformats.org/officeDocument/2006/relationships/image" Target="../media/image21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18.png"/><Relationship Id="rId10" Type="http://schemas.openxmlformats.org/officeDocument/2006/relationships/image" Target="../media/image211.wmf"/><Relationship Id="rId4" Type="http://schemas.openxmlformats.org/officeDocument/2006/relationships/video" Target="../media/media3.mp4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21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13" Type="http://schemas.openxmlformats.org/officeDocument/2006/relationships/oleObject" Target="../embeddings/oleObject28.bin"/><Relationship Id="rId3" Type="http://schemas.microsoft.com/office/2007/relationships/media" Target="../media/media4.mp4"/><Relationship Id="rId7" Type="http://schemas.openxmlformats.org/officeDocument/2006/relationships/image" Target="../media/image222.png"/><Relationship Id="rId12" Type="http://schemas.openxmlformats.org/officeDocument/2006/relationships/image" Target="../media/image215.png"/><Relationship Id="rId2" Type="http://schemas.openxmlformats.org/officeDocument/2006/relationships/tags" Target="../tags/tag199.xml"/><Relationship Id="rId1" Type="http://schemas.openxmlformats.org/officeDocument/2006/relationships/vmlDrawing" Target="../drawings/vmlDrawing16.vml"/><Relationship Id="rId6" Type="http://schemas.openxmlformats.org/officeDocument/2006/relationships/notesSlide" Target="../notesSlides/notesSlide34.xml"/><Relationship Id="rId11" Type="http://schemas.openxmlformats.org/officeDocument/2006/relationships/image" Target="../media/image21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26.png"/><Relationship Id="rId10" Type="http://schemas.openxmlformats.org/officeDocument/2006/relationships/image" Target="../media/image225.png"/><Relationship Id="rId4" Type="http://schemas.openxmlformats.org/officeDocument/2006/relationships/video" Target="../media/media4.mp4"/><Relationship Id="rId9" Type="http://schemas.openxmlformats.org/officeDocument/2006/relationships/image" Target="../media/image224.png"/><Relationship Id="rId14" Type="http://schemas.openxmlformats.org/officeDocument/2006/relationships/image" Target="../media/image221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wmf"/><Relationship Id="rId13" Type="http://schemas.openxmlformats.org/officeDocument/2006/relationships/image" Target="../media/image215.png"/><Relationship Id="rId3" Type="http://schemas.microsoft.com/office/2007/relationships/media" Target="../media/media5.mp4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214.png"/><Relationship Id="rId2" Type="http://schemas.openxmlformats.org/officeDocument/2006/relationships/tags" Target="../tags/tag200.xml"/><Relationship Id="rId1" Type="http://schemas.openxmlformats.org/officeDocument/2006/relationships/vmlDrawing" Target="../drawings/vmlDrawing17.vml"/><Relationship Id="rId6" Type="http://schemas.openxmlformats.org/officeDocument/2006/relationships/notesSlide" Target="../notesSlides/notesSlide35.xml"/><Relationship Id="rId11" Type="http://schemas.openxmlformats.org/officeDocument/2006/relationships/image" Target="../media/image23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9.png"/><Relationship Id="rId4" Type="http://schemas.openxmlformats.org/officeDocument/2006/relationships/video" Target="../media/media5.mp4"/><Relationship Id="rId9" Type="http://schemas.openxmlformats.org/officeDocument/2006/relationships/image" Target="../media/image228.png"/><Relationship Id="rId14" Type="http://schemas.openxmlformats.org/officeDocument/2006/relationships/image" Target="../media/image23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13" Type="http://schemas.openxmlformats.org/officeDocument/2006/relationships/oleObject" Target="../embeddings/oleObject30.bin"/><Relationship Id="rId18" Type="http://schemas.openxmlformats.org/officeDocument/2006/relationships/image" Target="../media/image237.png"/><Relationship Id="rId3" Type="http://schemas.openxmlformats.org/officeDocument/2006/relationships/tags" Target="../tags/tag202.xml"/><Relationship Id="rId7" Type="http://schemas.openxmlformats.org/officeDocument/2006/relationships/tags" Target="../tags/tag206.xml"/><Relationship Id="rId12" Type="http://schemas.openxmlformats.org/officeDocument/2006/relationships/image" Target="../media/image233.png"/><Relationship Id="rId17" Type="http://schemas.openxmlformats.org/officeDocument/2006/relationships/image" Target="../media/image236.png"/><Relationship Id="rId2" Type="http://schemas.openxmlformats.org/officeDocument/2006/relationships/tags" Target="../tags/tag201.xml"/><Relationship Id="rId16" Type="http://schemas.openxmlformats.org/officeDocument/2006/relationships/image" Target="../media/image235.png"/><Relationship Id="rId1" Type="http://schemas.openxmlformats.org/officeDocument/2006/relationships/vmlDrawing" Target="../drawings/vmlDrawing18.vml"/><Relationship Id="rId6" Type="http://schemas.openxmlformats.org/officeDocument/2006/relationships/tags" Target="../tags/tag205.xml"/><Relationship Id="rId11" Type="http://schemas.openxmlformats.org/officeDocument/2006/relationships/image" Target="../media/image109.png"/><Relationship Id="rId5" Type="http://schemas.openxmlformats.org/officeDocument/2006/relationships/tags" Target="../tags/tag204.xml"/><Relationship Id="rId15" Type="http://schemas.openxmlformats.org/officeDocument/2006/relationships/image" Target="../media/image234.png"/><Relationship Id="rId10" Type="http://schemas.openxmlformats.org/officeDocument/2006/relationships/notesSlide" Target="../notesSlides/notesSlide36.xml"/><Relationship Id="rId19" Type="http://schemas.openxmlformats.org/officeDocument/2006/relationships/image" Target="../media/image238.png"/><Relationship Id="rId4" Type="http://schemas.openxmlformats.org/officeDocument/2006/relationships/tags" Target="../tags/tag203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32.w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210.xml"/><Relationship Id="rId7" Type="http://schemas.openxmlformats.org/officeDocument/2006/relationships/notesSlide" Target="../notesSlides/notesSlide37.xml"/><Relationship Id="rId12" Type="http://schemas.openxmlformats.org/officeDocument/2006/relationships/image" Target="../media/image62.png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1.png"/><Relationship Id="rId5" Type="http://schemas.openxmlformats.org/officeDocument/2006/relationships/tags" Target="../tags/tag212.xml"/><Relationship Id="rId10" Type="http://schemas.openxmlformats.org/officeDocument/2006/relationships/image" Target="../media/image40.png"/><Relationship Id="rId4" Type="http://schemas.openxmlformats.org/officeDocument/2006/relationships/tags" Target="../tags/tag211.xml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5.xml"/><Relationship Id="rId7" Type="http://schemas.openxmlformats.org/officeDocument/2006/relationships/image" Target="../media/image1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tags" Target="../tags/tag6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9.xml"/><Relationship Id="rId7" Type="http://schemas.openxmlformats.org/officeDocument/2006/relationships/image" Target="../media/image1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6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tags" Target="../tags/tag10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3.xml"/><Relationship Id="rId7" Type="http://schemas.openxmlformats.org/officeDocument/2006/relationships/image" Target="../media/image11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6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tags" Target="../tags/tag14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7.xml"/><Relationship Id="rId7" Type="http://schemas.openxmlformats.org/officeDocument/2006/relationships/image" Target="../media/image11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6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tags" Target="../tags/tag18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6">
            <a:extLst>
              <a:ext uri="{FF2B5EF4-FFF2-40B4-BE49-F238E27FC236}">
                <a16:creationId xmlns:a16="http://schemas.microsoft.com/office/drawing/2014/main" id="{4FEED697-AB62-4BEB-BB14-6C11FE2A0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62" y="1295400"/>
            <a:ext cx="1158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>
              <a:spcBef>
                <a:spcPct val="0"/>
              </a:spcBef>
            </a:pPr>
            <a:r>
              <a:rPr lang="en-US" sz="4800" b="1" dirty="0">
                <a:solidFill>
                  <a:srgbClr val="0000CC"/>
                </a:solidFill>
                <a:cs typeface="Times New Roman" panose="02020603050405020304" pitchFamily="18" charset="0"/>
              </a:rPr>
              <a:t>When and How Fracture Nucleates and Propagates in Rubber </a:t>
            </a:r>
            <a:endParaRPr lang="en-US" sz="4800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25CE2063-3615-4D70-B397-959A2605E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5636572"/>
            <a:ext cx="9677400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4" rIns="91429" bIns="45714"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2400" dirty="0">
                <a:solidFill>
                  <a:srgbClr val="0000CC"/>
                </a:solidFill>
              </a:rPr>
              <a:t>Work supported by the National Science Foundation </a:t>
            </a:r>
            <a:r>
              <a:rPr lang="en-US" sz="2400" dirty="0">
                <a:solidFill>
                  <a:srgbClr val="0000CC"/>
                </a:solidFill>
                <a:cs typeface="Times New Roman" pitchFamily="18" charset="0"/>
              </a:rPr>
              <a:t>(DMS, CMMI)</a:t>
            </a:r>
            <a:endParaRPr lang="en-US" sz="2400" b="1" dirty="0">
              <a:solidFill>
                <a:srgbClr val="0000CC"/>
              </a:solidFill>
            </a:endParaRPr>
          </a:p>
        </p:txBody>
      </p:sp>
      <p:pic>
        <p:nvPicPr>
          <p:cNvPr id="8" name="Picture 56">
            <a:extLst>
              <a:ext uri="{FF2B5EF4-FFF2-40B4-BE49-F238E27FC236}">
                <a16:creationId xmlns:a16="http://schemas.microsoft.com/office/drawing/2014/main" id="{F4358479-849A-4AF1-A762-24D6C6C7F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5486398"/>
            <a:ext cx="762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4">
            <a:extLst>
              <a:ext uri="{FF2B5EF4-FFF2-40B4-BE49-F238E27FC236}">
                <a16:creationId xmlns:a16="http://schemas.microsoft.com/office/drawing/2014/main" id="{E7F6D3C2-B297-450C-91C6-EE6332222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9454" y="6553200"/>
            <a:ext cx="15087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b="1" dirty="0"/>
              <a:t>April 28, 2020</a:t>
            </a:r>
          </a:p>
        </p:txBody>
      </p:sp>
      <p:sp>
        <p:nvSpPr>
          <p:cNvPr id="10" name="Rectangle 44">
            <a:extLst>
              <a:ext uri="{FF2B5EF4-FFF2-40B4-BE49-F238E27FC236}">
                <a16:creationId xmlns:a16="http://schemas.microsoft.com/office/drawing/2014/main" id="{0D62D8CD-0820-43B3-B689-45A5AD734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4880" y="6553200"/>
            <a:ext cx="93812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b="1" dirty="0"/>
              <a:t> Center for Nonlinear Analysis, Carnegie Mellon University</a:t>
            </a:r>
          </a:p>
        </p:txBody>
      </p:sp>
      <p:sp>
        <p:nvSpPr>
          <p:cNvPr id="11" name="Rectangle 50">
            <a:extLst>
              <a:ext uri="{FF2B5EF4-FFF2-40B4-BE49-F238E27FC236}">
                <a16:creationId xmlns:a16="http://schemas.microsoft.com/office/drawing/2014/main" id="{8FB6D100-3143-4ED6-A0F1-C72F0ADF4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8" y="2667000"/>
            <a:ext cx="12192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4000" b="1" dirty="0">
                <a:solidFill>
                  <a:srgbClr val="FF3300"/>
                </a:solidFill>
              </a:rPr>
              <a:t>Oscar Lopez-Pamies</a:t>
            </a:r>
          </a:p>
        </p:txBody>
      </p:sp>
      <p:sp>
        <p:nvSpPr>
          <p:cNvPr id="12" name="Rectangle 50">
            <a:extLst>
              <a:ext uri="{FF2B5EF4-FFF2-40B4-BE49-F238E27FC236}">
                <a16:creationId xmlns:a16="http://schemas.microsoft.com/office/drawing/2014/main" id="{7BF82C25-4640-4916-A752-BFD87C209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44323"/>
            <a:ext cx="12192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3000" b="1" dirty="0"/>
              <a:t>Collaborators:  </a:t>
            </a:r>
            <a:r>
              <a:rPr lang="en-US" sz="3000" b="1" dirty="0">
                <a:solidFill>
                  <a:srgbClr val="FF3300"/>
                </a:solidFill>
              </a:rPr>
              <a:t>Aditya Kumar, Gilles A. </a:t>
            </a:r>
            <a:r>
              <a:rPr lang="en-US" sz="3000" b="1" dirty="0" err="1">
                <a:solidFill>
                  <a:srgbClr val="FF3300"/>
                </a:solidFill>
              </a:rPr>
              <a:t>Francfort</a:t>
            </a:r>
            <a:endParaRPr lang="en-US" sz="3000" b="1" dirty="0">
              <a:solidFill>
                <a:srgbClr val="FF3300"/>
              </a:solidFill>
            </a:endParaRPr>
          </a:p>
        </p:txBody>
      </p:sp>
      <p:pic>
        <p:nvPicPr>
          <p:cNvPr id="13" name="Picture 2" descr="Image result for illinois logo">
            <a:extLst>
              <a:ext uri="{FF2B5EF4-FFF2-40B4-BE49-F238E27FC236}">
                <a16:creationId xmlns:a16="http://schemas.microsoft.com/office/drawing/2014/main" id="{8BCEFA59-2C91-499B-AA4C-79FC820E7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25" b="37375"/>
          <a:stretch/>
        </p:blipFill>
        <p:spPr bwMode="auto">
          <a:xfrm>
            <a:off x="4339762" y="3422692"/>
            <a:ext cx="3512476" cy="60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790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84765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The basic ingredients for the modeling of fracture nucleation</a:t>
            </a:r>
            <a:endParaRPr lang="en-US" sz="32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D34ABE-659C-4030-B7FD-201125A2432B}"/>
              </a:ext>
            </a:extLst>
          </p:cNvPr>
          <p:cNvSpPr txBox="1"/>
          <p:nvPr/>
        </p:nvSpPr>
        <p:spPr>
          <a:xfrm>
            <a:off x="9995527" y="1161461"/>
            <a:ext cx="2272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Euclid" panose="02020503060505020303" pitchFamily="18" charset="0"/>
              </a:rPr>
              <a:t>large pre-existing crack</a:t>
            </a:r>
          </a:p>
          <a:p>
            <a:r>
              <a:rPr lang="en-US" sz="1600" dirty="0">
                <a:solidFill>
                  <a:srgbClr val="C00000"/>
                </a:solidFill>
                <a:latin typeface="Euclid" panose="02020503060505020303" pitchFamily="18" charset="0"/>
              </a:rPr>
              <a:t>(crack singularity)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57ED8A3-FFB3-4A64-A6E5-629B6457CD57}"/>
              </a:ext>
            </a:extLst>
          </p:cNvPr>
          <p:cNvCxnSpPr>
            <a:cxnSpLocks/>
          </p:cNvCxnSpPr>
          <p:nvPr/>
        </p:nvCxnSpPr>
        <p:spPr>
          <a:xfrm flipH="1">
            <a:off x="9145237" y="1453849"/>
            <a:ext cx="890112" cy="463249"/>
          </a:xfrm>
          <a:prstGeom prst="line">
            <a:avLst/>
          </a:prstGeom>
          <a:ln w="63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2BCAE8A-D435-48C5-9354-B38D97A88337}"/>
              </a:ext>
            </a:extLst>
          </p:cNvPr>
          <p:cNvSpPr txBox="1"/>
          <p:nvPr/>
        </p:nvSpPr>
        <p:spPr>
          <a:xfrm>
            <a:off x="8292914" y="685800"/>
            <a:ext cx="2043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Euclid" panose="02020503060505020303" pitchFamily="18" charset="0"/>
              </a:rPr>
              <a:t>bulk (no singularity)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3F1ECDA-7D34-4004-AFC8-E5A55F5706F1}"/>
              </a:ext>
            </a:extLst>
          </p:cNvPr>
          <p:cNvCxnSpPr>
            <a:cxnSpLocks/>
          </p:cNvCxnSpPr>
          <p:nvPr/>
        </p:nvCxnSpPr>
        <p:spPr>
          <a:xfrm flipH="1">
            <a:off x="8078378" y="992184"/>
            <a:ext cx="384382" cy="548218"/>
          </a:xfrm>
          <a:prstGeom prst="line">
            <a:avLst/>
          </a:prstGeom>
          <a:ln w="63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4CCD889-C42C-4756-A371-01C9503BD777}"/>
              </a:ext>
            </a:extLst>
          </p:cNvPr>
          <p:cNvSpPr txBox="1"/>
          <p:nvPr/>
        </p:nvSpPr>
        <p:spPr>
          <a:xfrm>
            <a:off x="4606341" y="2083114"/>
            <a:ext cx="2302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FF3300"/>
                </a:solidFill>
                <a:latin typeface="Euclid" panose="02020503060505020303" pitchFamily="18" charset="0"/>
              </a:rPr>
              <a:t>smooth boundary point</a:t>
            </a:r>
          </a:p>
          <a:p>
            <a:pPr algn="r"/>
            <a:r>
              <a:rPr lang="en-US" sz="1600" dirty="0">
                <a:solidFill>
                  <a:srgbClr val="FF3300"/>
                </a:solidFill>
                <a:latin typeface="Euclid" panose="02020503060505020303" pitchFamily="18" charset="0"/>
              </a:rPr>
              <a:t>(no singularity)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DE9B780-D5E4-4FDF-9BAE-E144F94C0701}"/>
              </a:ext>
            </a:extLst>
          </p:cNvPr>
          <p:cNvCxnSpPr>
            <a:cxnSpLocks/>
          </p:cNvCxnSpPr>
          <p:nvPr/>
        </p:nvCxnSpPr>
        <p:spPr>
          <a:xfrm flipH="1">
            <a:off x="6880113" y="2213092"/>
            <a:ext cx="192483" cy="135488"/>
          </a:xfrm>
          <a:prstGeom prst="line">
            <a:avLst/>
          </a:prstGeom>
          <a:ln w="63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F6A402B-7F9D-4800-BAE5-F71062C9239E}"/>
              </a:ext>
            </a:extLst>
          </p:cNvPr>
          <p:cNvSpPr txBox="1"/>
          <p:nvPr/>
        </p:nvSpPr>
        <p:spPr>
          <a:xfrm>
            <a:off x="8767804" y="3515108"/>
            <a:ext cx="1808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3300"/>
                </a:solidFill>
                <a:latin typeface="Euclid" panose="02020503060505020303" pitchFamily="18" charset="0"/>
              </a:rPr>
              <a:t>sharp corner</a:t>
            </a:r>
          </a:p>
          <a:p>
            <a:r>
              <a:rPr lang="en-US" sz="1600" dirty="0">
                <a:solidFill>
                  <a:srgbClr val="FF3300"/>
                </a:solidFill>
                <a:latin typeface="Euclid" panose="02020503060505020303" pitchFamily="18" charset="0"/>
              </a:rPr>
              <a:t>(weak singularity)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5DF2839-8978-40E1-B13C-BF2E6B8F5C60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7642042" y="3193406"/>
            <a:ext cx="1125762" cy="614090"/>
          </a:xfrm>
          <a:prstGeom prst="line">
            <a:avLst/>
          </a:prstGeom>
          <a:ln w="63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0304A4F-6159-406D-ABB6-B8B492B62812}"/>
              </a:ext>
            </a:extLst>
          </p:cNvPr>
          <p:cNvGrpSpPr/>
          <p:nvPr/>
        </p:nvGrpSpPr>
        <p:grpSpPr>
          <a:xfrm>
            <a:off x="6982754" y="771620"/>
            <a:ext cx="3269975" cy="3621941"/>
            <a:chOff x="4572646" y="1175765"/>
            <a:chExt cx="3269975" cy="362194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5FF380B-E1FE-43D6-994B-A241128D2AB5}"/>
                </a:ext>
              </a:extLst>
            </p:cNvPr>
            <p:cNvGrpSpPr/>
            <p:nvPr/>
          </p:nvGrpSpPr>
          <p:grpSpPr>
            <a:xfrm>
              <a:off x="4572646" y="1175765"/>
              <a:ext cx="3269975" cy="3621941"/>
              <a:chOff x="4572646" y="1175765"/>
              <a:chExt cx="3269975" cy="3621941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3FC190C3-BB7B-4FC0-BCC6-C49962D9767E}"/>
                  </a:ext>
                </a:extLst>
              </p:cNvPr>
              <p:cNvGrpSpPr/>
              <p:nvPr/>
            </p:nvGrpSpPr>
            <p:grpSpPr>
              <a:xfrm>
                <a:off x="4572646" y="1175765"/>
                <a:ext cx="3269975" cy="3621941"/>
                <a:chOff x="4572646" y="1175765"/>
                <a:chExt cx="3269975" cy="3621941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68FE6319-9F76-4FF9-AE60-3CA04B1ACEF6}"/>
                    </a:ext>
                  </a:extLst>
                </p:cNvPr>
                <p:cNvGrpSpPr/>
                <p:nvPr/>
              </p:nvGrpSpPr>
              <p:grpSpPr>
                <a:xfrm>
                  <a:off x="4572646" y="1175765"/>
                  <a:ext cx="3269975" cy="3621941"/>
                  <a:chOff x="4572646" y="1175765"/>
                  <a:chExt cx="3269975" cy="3621941"/>
                </a:xfrm>
              </p:grpSpPr>
              <p:sp>
                <p:nvSpPr>
                  <p:cNvPr id="42" name="Arc 41">
                    <a:extLst>
                      <a:ext uri="{FF2B5EF4-FFF2-40B4-BE49-F238E27FC236}">
                        <a16:creationId xmlns:a16="http://schemas.microsoft.com/office/drawing/2014/main" id="{618DC1F9-BCB0-4666-87A1-ACD803B29DA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175464" y="1785257"/>
                    <a:ext cx="1667157" cy="551542"/>
                  </a:xfrm>
                  <a:prstGeom prst="arc">
                    <a:avLst>
                      <a:gd name="adj1" fmla="val 13274983"/>
                      <a:gd name="adj2" fmla="val 21466199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8657E141-0BB0-4049-B373-914ECC3427C4}"/>
                      </a:ext>
                    </a:extLst>
                  </p:cNvPr>
                  <p:cNvGrpSpPr/>
                  <p:nvPr/>
                </p:nvGrpSpPr>
                <p:grpSpPr>
                  <a:xfrm>
                    <a:off x="4572646" y="4689167"/>
                    <a:ext cx="1530022" cy="108539"/>
                    <a:chOff x="4572646" y="4689166"/>
                    <a:chExt cx="1530022" cy="166677"/>
                  </a:xfrm>
                </p:grpSpPr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3C51F161-749A-4540-9659-42609BF7A504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4572646" y="4689168"/>
                      <a:ext cx="120966" cy="166675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BA9332C6-5B10-46E0-A02D-E01F5DEDDDAB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4653766" y="4689167"/>
                      <a:ext cx="120966" cy="166675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B00F224A-609C-49B6-8E9A-03EFEF4FD597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4725046" y="4689167"/>
                      <a:ext cx="120966" cy="166675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6A8909DB-5385-47FF-815D-1A00128AC2EE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4806166" y="4689166"/>
                      <a:ext cx="120966" cy="166675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35170FAB-187A-4F87-85BA-13AF8B328DC4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4877446" y="4689168"/>
                      <a:ext cx="120966" cy="166675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6DD1A5B7-24A0-49A8-8753-FF5D93F80600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4958566" y="4689167"/>
                      <a:ext cx="120966" cy="166675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Straight Connector 57">
                      <a:extLst>
                        <a:ext uri="{FF2B5EF4-FFF2-40B4-BE49-F238E27FC236}">
                          <a16:creationId xmlns:a16="http://schemas.microsoft.com/office/drawing/2014/main" id="{54535844-8000-457D-812D-D18134F848BB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5029846" y="4689167"/>
                      <a:ext cx="120966" cy="166675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26200A12-A6AF-47B9-BF86-1AC6F22312B3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5110966" y="4689166"/>
                      <a:ext cx="120966" cy="166675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E25F517D-0003-4D49-9A08-B88D304EEB96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5182246" y="4689168"/>
                      <a:ext cx="120966" cy="166675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AD6DAC27-CA76-43B9-B638-2FEECBCCC5A0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5263366" y="4689167"/>
                      <a:ext cx="120966" cy="166675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BF0F9B79-DDA1-4AF9-BD82-87322795D225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5334646" y="4689167"/>
                      <a:ext cx="120966" cy="166675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id="{7E6C2508-83F0-450A-867B-E2D05BDEC85A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5415766" y="4689166"/>
                      <a:ext cx="120966" cy="166675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Straight Connector 63">
                      <a:extLst>
                        <a:ext uri="{FF2B5EF4-FFF2-40B4-BE49-F238E27FC236}">
                          <a16:creationId xmlns:a16="http://schemas.microsoft.com/office/drawing/2014/main" id="{DCAB46B3-9C78-4801-AE7E-24E0FE62A823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5487046" y="4689168"/>
                      <a:ext cx="120966" cy="166675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Straight Connector 64">
                      <a:extLst>
                        <a:ext uri="{FF2B5EF4-FFF2-40B4-BE49-F238E27FC236}">
                          <a16:creationId xmlns:a16="http://schemas.microsoft.com/office/drawing/2014/main" id="{2AB4DABC-E9A0-4C7D-BE6A-F71A261E50F6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5568166" y="4689167"/>
                      <a:ext cx="120966" cy="166675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Straight Connector 65">
                      <a:extLst>
                        <a:ext uri="{FF2B5EF4-FFF2-40B4-BE49-F238E27FC236}">
                          <a16:creationId xmlns:a16="http://schemas.microsoft.com/office/drawing/2014/main" id="{BD0C1AFE-9F4C-482E-8813-5943B4C9368D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5639446" y="4689167"/>
                      <a:ext cx="120966" cy="166675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38D607CB-0E4F-47F0-AF6A-560EA39617CF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5720566" y="4689166"/>
                      <a:ext cx="120966" cy="166675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B528ADBD-0ED8-4484-BC35-EEB12657D78D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5801686" y="4689168"/>
                      <a:ext cx="120966" cy="166675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9051794E-3D8A-4345-BAEE-4BA0CDCCABC6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5882806" y="4689167"/>
                      <a:ext cx="120966" cy="166675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id="{2FD835EC-F65B-48E0-B07B-6688D62F6413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5954086" y="4689167"/>
                      <a:ext cx="120966" cy="166675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Connector 70">
                      <a:extLst>
                        <a:ext uri="{FF2B5EF4-FFF2-40B4-BE49-F238E27FC236}">
                          <a16:creationId xmlns:a16="http://schemas.microsoft.com/office/drawing/2014/main" id="{0B1A79C6-17F3-426C-B4FD-96EBAA2369B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662488" y="4702265"/>
                      <a:ext cx="1440180" cy="0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4" name="Group 43">
                    <a:extLst>
                      <a:ext uri="{FF2B5EF4-FFF2-40B4-BE49-F238E27FC236}">
                        <a16:creationId xmlns:a16="http://schemas.microsoft.com/office/drawing/2014/main" id="{C627D41B-3B32-4CE7-97A8-2372F5406A27}"/>
                      </a:ext>
                    </a:extLst>
                  </p:cNvPr>
                  <p:cNvGrpSpPr/>
                  <p:nvPr/>
                </p:nvGrpSpPr>
                <p:grpSpPr>
                  <a:xfrm>
                    <a:off x="4673689" y="1511043"/>
                    <a:ext cx="2850507" cy="3172411"/>
                    <a:chOff x="4670745" y="1511043"/>
                    <a:chExt cx="2850507" cy="3172411"/>
                  </a:xfrm>
                </p:grpSpPr>
                <p:sp>
                  <p:nvSpPr>
                    <p:cNvPr id="50" name="L-Shape 49">
                      <a:extLst>
                        <a:ext uri="{FF2B5EF4-FFF2-40B4-BE49-F238E27FC236}">
                          <a16:creationId xmlns:a16="http://schemas.microsoft.com/office/drawing/2014/main" id="{1A0C5B93-FAFB-4A42-9E1B-1E5A97ECC769}"/>
                        </a:ext>
                      </a:extLst>
                    </p:cNvPr>
                    <p:cNvSpPr/>
                    <p:nvPr/>
                  </p:nvSpPr>
                  <p:spPr>
                    <a:xfrm rot="16200000" flipH="1" flipV="1">
                      <a:off x="4509794" y="1671997"/>
                      <a:ext cx="3172411" cy="2850504"/>
                    </a:xfrm>
                    <a:prstGeom prst="corner">
                      <a:avLst>
                        <a:gd name="adj1" fmla="val 49955"/>
                        <a:gd name="adj2" fmla="val 51687"/>
                      </a:avLst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" name="Isosceles Triangle 50">
                      <a:extLst>
                        <a:ext uri="{FF2B5EF4-FFF2-40B4-BE49-F238E27FC236}">
                          <a16:creationId xmlns:a16="http://schemas.microsoft.com/office/drawing/2014/main" id="{AF02DF6D-3E24-4E2E-BE97-58486F4E503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675339" y="3328206"/>
                      <a:ext cx="521017" cy="530205"/>
                    </a:xfrm>
                    <a:prstGeom prst="triangl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45" name="Straight Arrow Connector 44">
                    <a:extLst>
                      <a:ext uri="{FF2B5EF4-FFF2-40B4-BE49-F238E27FC236}">
                        <a16:creationId xmlns:a16="http://schemas.microsoft.com/office/drawing/2014/main" id="{AA5A79B0-8BF5-4F3F-9703-0DBAF75EF731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4673689" y="1178621"/>
                    <a:ext cx="202086" cy="329565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Arrow Connector 45">
                    <a:extLst>
                      <a:ext uri="{FF2B5EF4-FFF2-40B4-BE49-F238E27FC236}">
                        <a16:creationId xmlns:a16="http://schemas.microsoft.com/office/drawing/2014/main" id="{8B6DD86A-4E09-4CC5-92F1-78C0DEAE64D1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4826089" y="1181477"/>
                    <a:ext cx="202086" cy="329565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Arrow Connector 46">
                    <a:extLst>
                      <a:ext uri="{FF2B5EF4-FFF2-40B4-BE49-F238E27FC236}">
                        <a16:creationId xmlns:a16="http://schemas.microsoft.com/office/drawing/2014/main" id="{13B98B80-8EE1-4D23-A4EA-B071DBF0AC87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4969363" y="1175765"/>
                    <a:ext cx="202086" cy="329565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Arrow Connector 47">
                    <a:extLst>
                      <a:ext uri="{FF2B5EF4-FFF2-40B4-BE49-F238E27FC236}">
                        <a16:creationId xmlns:a16="http://schemas.microsoft.com/office/drawing/2014/main" id="{4DAB7828-7DEB-4C0E-9EB8-CAE46A2B85E4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5120491" y="1178959"/>
                    <a:ext cx="202086" cy="329565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9" name="Isosceles Triangle 48">
                    <a:extLst>
                      <a:ext uri="{FF2B5EF4-FFF2-40B4-BE49-F238E27FC236}">
                        <a16:creationId xmlns:a16="http://schemas.microsoft.com/office/drawing/2014/main" id="{78C39373-0E1D-4B7F-9A55-879552EF017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35364" y="3328211"/>
                    <a:ext cx="521017" cy="530205"/>
                  </a:xfrm>
                  <a:prstGeom prst="triangl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3220458E-B3ED-4108-BDC2-E9E91BBE4A08}"/>
                    </a:ext>
                  </a:extLst>
                </p:cNvPr>
                <p:cNvSpPr/>
                <p:nvPr/>
              </p:nvSpPr>
              <p:spPr>
                <a:xfrm>
                  <a:off x="6097903" y="2983696"/>
                  <a:ext cx="320992" cy="268606"/>
                </a:xfrm>
                <a:prstGeom prst="roundRect">
                  <a:avLst>
                    <a:gd name="adj" fmla="val 43263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2D6479D0-67B0-4847-BE22-88A13C7DD0F9}"/>
                    </a:ext>
                  </a:extLst>
                </p:cNvPr>
                <p:cNvSpPr/>
                <p:nvPr/>
              </p:nvSpPr>
              <p:spPr>
                <a:xfrm>
                  <a:off x="6257925" y="2998471"/>
                  <a:ext cx="368618" cy="3657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620CFC11-16DB-4F8B-9599-09C1EF23D09E}"/>
                    </a:ext>
                  </a:extLst>
                </p:cNvPr>
                <p:cNvSpPr/>
                <p:nvPr/>
              </p:nvSpPr>
              <p:spPr>
                <a:xfrm>
                  <a:off x="6113149" y="3136629"/>
                  <a:ext cx="368618" cy="3657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E32090D-934B-45C6-9A89-5EE1767CDC5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58851" y="2923208"/>
                <a:ext cx="104775" cy="117225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0266269-1213-4DB7-837B-5FCFA044FD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8857" y="2908966"/>
              <a:ext cx="129537" cy="79527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3DFEB05-35B0-4DE1-A189-5A56F551A09E}"/>
              </a:ext>
            </a:extLst>
          </p:cNvPr>
          <p:cNvCxnSpPr>
            <a:cxnSpLocks/>
          </p:cNvCxnSpPr>
          <p:nvPr/>
        </p:nvCxnSpPr>
        <p:spPr>
          <a:xfrm flipV="1">
            <a:off x="8470866" y="2536056"/>
            <a:ext cx="203913" cy="120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6FE44D4-5CF4-4B93-A224-D8E2B7D74327}"/>
              </a:ext>
            </a:extLst>
          </p:cNvPr>
          <p:cNvCxnSpPr>
            <a:cxnSpLocks/>
          </p:cNvCxnSpPr>
          <p:nvPr/>
        </p:nvCxnSpPr>
        <p:spPr>
          <a:xfrm flipV="1">
            <a:off x="8436576" y="2565310"/>
            <a:ext cx="84770" cy="14503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2030D976-4E26-4F76-B574-FF5BE1D3FC5A}"/>
              </a:ext>
            </a:extLst>
          </p:cNvPr>
          <p:cNvSpPr txBox="1"/>
          <p:nvPr/>
        </p:nvSpPr>
        <p:spPr>
          <a:xfrm>
            <a:off x="8867102" y="2630672"/>
            <a:ext cx="1580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3300"/>
                </a:solidFill>
                <a:latin typeface="Euclid" panose="02020503060505020303" pitchFamily="18" charset="0"/>
              </a:rPr>
              <a:t>rounded corner</a:t>
            </a:r>
          </a:p>
          <a:p>
            <a:r>
              <a:rPr lang="en-US" sz="1600" dirty="0">
                <a:solidFill>
                  <a:srgbClr val="FF3300"/>
                </a:solidFill>
                <a:latin typeface="Euclid" panose="02020503060505020303" pitchFamily="18" charset="0"/>
              </a:rPr>
              <a:t>(no singularity)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CAE42BB-6E6A-43F8-88F6-88292CD7FF4E}"/>
              </a:ext>
            </a:extLst>
          </p:cNvPr>
          <p:cNvCxnSpPr>
            <a:cxnSpLocks/>
            <a:stCxn id="41" idx="3"/>
          </p:cNvCxnSpPr>
          <p:nvPr/>
        </p:nvCxnSpPr>
        <p:spPr>
          <a:xfrm flipH="1" flipV="1">
            <a:off x="8544125" y="2626084"/>
            <a:ext cx="347750" cy="289280"/>
          </a:xfrm>
          <a:prstGeom prst="line">
            <a:avLst/>
          </a:prstGeom>
          <a:ln w="63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Arc 73">
            <a:extLst>
              <a:ext uri="{FF2B5EF4-FFF2-40B4-BE49-F238E27FC236}">
                <a16:creationId xmlns:a16="http://schemas.microsoft.com/office/drawing/2014/main" id="{3FBBB130-170B-4552-9DC7-75A4D82D3474}"/>
              </a:ext>
            </a:extLst>
          </p:cNvPr>
          <p:cNvSpPr/>
          <p:nvPr/>
        </p:nvSpPr>
        <p:spPr>
          <a:xfrm rot="19609872">
            <a:off x="7504147" y="3720904"/>
            <a:ext cx="325437" cy="551542"/>
          </a:xfrm>
          <a:prstGeom prst="arc">
            <a:avLst>
              <a:gd name="adj1" fmla="val 13274983"/>
              <a:gd name="adj2" fmla="val 1594900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B799279-6110-4F93-AE5A-A10B453B369C}"/>
              </a:ext>
            </a:extLst>
          </p:cNvPr>
          <p:cNvCxnSpPr>
            <a:cxnSpLocks/>
          </p:cNvCxnSpPr>
          <p:nvPr/>
        </p:nvCxnSpPr>
        <p:spPr>
          <a:xfrm flipH="1" flipV="1">
            <a:off x="6863054" y="3720901"/>
            <a:ext cx="598268" cy="143587"/>
          </a:xfrm>
          <a:prstGeom prst="line">
            <a:avLst/>
          </a:prstGeom>
          <a:ln w="63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45086800-6CED-484D-82A5-C03400C668D3}"/>
              </a:ext>
            </a:extLst>
          </p:cNvPr>
          <p:cNvSpPr txBox="1"/>
          <p:nvPr/>
        </p:nvSpPr>
        <p:spPr>
          <a:xfrm>
            <a:off x="4585327" y="3411900"/>
            <a:ext cx="2307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FF3300"/>
                </a:solidFill>
                <a:latin typeface="Euclid" panose="02020503060505020303" pitchFamily="18" charset="0"/>
              </a:rPr>
              <a:t>small pre-existing crack</a:t>
            </a:r>
          </a:p>
          <a:p>
            <a:pPr algn="r"/>
            <a:r>
              <a:rPr lang="en-US" sz="1600" dirty="0">
                <a:solidFill>
                  <a:srgbClr val="FF3300"/>
                </a:solidFill>
                <a:latin typeface="Euclid" panose="02020503060505020303" pitchFamily="18" charset="0"/>
              </a:rPr>
              <a:t>(crack singularity)</a:t>
            </a:r>
          </a:p>
        </p:txBody>
      </p:sp>
      <p:sp>
        <p:nvSpPr>
          <p:cNvPr id="77" name="Rectangle 26">
            <a:extLst>
              <a:ext uri="{FF2B5EF4-FFF2-40B4-BE49-F238E27FC236}">
                <a16:creationId xmlns:a16="http://schemas.microsoft.com/office/drawing/2014/main" id="{42FB47FD-067F-4D2B-9B49-9ADFDD3C6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93" y="3867592"/>
            <a:ext cx="8426786" cy="66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marL="514350" indent="-514350">
              <a:spcBef>
                <a:spcPct val="0"/>
              </a:spcBef>
              <a:buFont typeface="+mj-lt"/>
              <a:buAutoNum type="romanUcPeriod"/>
            </a:pPr>
            <a:r>
              <a:rPr lang="en-US" sz="2200" b="1" dirty="0">
                <a:solidFill>
                  <a:srgbClr val="0000CC"/>
                </a:solidFill>
                <a:cs typeface="Times New Roman" panose="02020603050405020304" pitchFamily="18" charset="0"/>
              </a:rPr>
              <a:t>Nucleation in the bulk: </a:t>
            </a:r>
            <a:r>
              <a:rPr lang="en-US" sz="2200" i="1" dirty="0">
                <a:solidFill>
                  <a:srgbClr val="0000CC"/>
                </a:solidFill>
                <a:cs typeface="Times New Roman" panose="02020603050405020304" pitchFamily="18" charset="0"/>
              </a:rPr>
              <a:t>the strength</a:t>
            </a:r>
          </a:p>
        </p:txBody>
      </p:sp>
      <p:sp>
        <p:nvSpPr>
          <p:cNvPr id="78" name="Rectangle 26">
            <a:extLst>
              <a:ext uri="{FF2B5EF4-FFF2-40B4-BE49-F238E27FC236}">
                <a16:creationId xmlns:a16="http://schemas.microsoft.com/office/drawing/2014/main" id="{5CDD1413-C535-47D1-BFD1-09E25EF47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35" y="5168220"/>
            <a:ext cx="10082096" cy="45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marL="514350" indent="-514350">
              <a:spcBef>
                <a:spcPct val="0"/>
              </a:spcBef>
              <a:buFont typeface="+mj-lt"/>
              <a:buAutoNum type="romanUcPeriod" startAt="2"/>
            </a:pP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Nucleation from large pre-existing cracks: </a:t>
            </a:r>
            <a:r>
              <a:rPr lang="en-US" sz="2200" i="1" dirty="0">
                <a:solidFill>
                  <a:srgbClr val="C00000"/>
                </a:solidFill>
                <a:cs typeface="Times New Roman" panose="02020603050405020304" pitchFamily="18" charset="0"/>
              </a:rPr>
              <a:t>the critical energy release</a:t>
            </a:r>
          </a:p>
        </p:txBody>
      </p:sp>
      <p:sp>
        <p:nvSpPr>
          <p:cNvPr id="79" name="Rectangle 26">
            <a:extLst>
              <a:ext uri="{FF2B5EF4-FFF2-40B4-BE49-F238E27FC236}">
                <a16:creationId xmlns:a16="http://schemas.microsoft.com/office/drawing/2014/main" id="{4C038B13-4F01-475F-9508-6FA46A126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97" y="6305992"/>
            <a:ext cx="10886465" cy="39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marL="514350" indent="-514350">
              <a:spcBef>
                <a:spcPct val="0"/>
              </a:spcBef>
              <a:buFont typeface="+mj-lt"/>
              <a:buAutoNum type="romanUcPeriod" startAt="3"/>
            </a:pPr>
            <a:r>
              <a:rPr lang="en-US" sz="2200" b="1" dirty="0">
                <a:solidFill>
                  <a:srgbClr val="FF3300"/>
                </a:solidFill>
                <a:cs typeface="Times New Roman" panose="02020603050405020304" pitchFamily="18" charset="0"/>
              </a:rPr>
              <a:t>Nucleation from the boundary and small pre-existing cracks: </a:t>
            </a:r>
            <a:r>
              <a:rPr lang="en-US" sz="2200" i="1" dirty="0">
                <a:solidFill>
                  <a:srgbClr val="FF3300"/>
                </a:solidFill>
                <a:cs typeface="Times New Roman" panose="02020603050405020304" pitchFamily="18" charset="0"/>
              </a:rPr>
              <a:t>the transition zone</a:t>
            </a:r>
          </a:p>
        </p:txBody>
      </p:sp>
    </p:spTree>
    <p:extLst>
      <p:ext uri="{BB962C8B-B14F-4D97-AF65-F5344CB8AC3E}">
        <p14:creationId xmlns:p14="http://schemas.microsoft.com/office/powerpoint/2010/main" val="230883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7" grpId="0"/>
      <p:bldP spid="29" grpId="0"/>
      <p:bldP spid="72" grpId="0"/>
      <p:bldP spid="76" grpId="0"/>
      <p:bldP spid="77" grpId="0"/>
      <p:bldP spid="78" grpId="0"/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84765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Nucleation in the bulk: </a:t>
            </a:r>
            <a:r>
              <a:rPr lang="en-US" sz="3200" b="1" dirty="0">
                <a:solidFill>
                  <a:srgbClr val="FF9900"/>
                </a:solidFill>
                <a:latin typeface="+mn-lt"/>
              </a:rPr>
              <a:t>the strength</a:t>
            </a:r>
          </a:p>
        </p:txBody>
      </p:sp>
      <p:sp>
        <p:nvSpPr>
          <p:cNvPr id="10" name="L-Shape 9">
            <a:extLst>
              <a:ext uri="{FF2B5EF4-FFF2-40B4-BE49-F238E27FC236}">
                <a16:creationId xmlns:a16="http://schemas.microsoft.com/office/drawing/2014/main" id="{CC2100FD-26A3-491C-88AA-4D5DCF27799C}"/>
              </a:ext>
            </a:extLst>
          </p:cNvPr>
          <p:cNvSpPr/>
          <p:nvPr/>
        </p:nvSpPr>
        <p:spPr>
          <a:xfrm rot="16200000" flipH="1" flipV="1">
            <a:off x="1339725" y="1309364"/>
            <a:ext cx="3172411" cy="2850504"/>
          </a:xfrm>
          <a:prstGeom prst="corner">
            <a:avLst>
              <a:gd name="adj1" fmla="val 49955"/>
              <a:gd name="adj2" fmla="val 5168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F3D5894-2113-402A-A913-8ECFDC13762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739669"/>
            <a:ext cx="786286" cy="161524"/>
          </a:xfrm>
          <a:prstGeom prst="rect">
            <a:avLst/>
          </a:prstGeom>
        </p:spPr>
      </p:pic>
      <p:sp>
        <p:nvSpPr>
          <p:cNvPr id="19" name="Rectangle 26 1 1">
            <a:extLst>
              <a:ext uri="{FF2B5EF4-FFF2-40B4-BE49-F238E27FC236}">
                <a16:creationId xmlns:a16="http://schemas.microsoft.com/office/drawing/2014/main" id="{3F3E54A8-6D45-486C-B329-EFE9BE32B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106" y="533400"/>
            <a:ext cx="3253279" cy="50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b="1" dirty="0">
                <a:solidFill>
                  <a:srgbClr val="0000CC"/>
                </a:solidFill>
                <a:cs typeface="Times New Roman" panose="02020603050405020304" pitchFamily="18" charset="0"/>
              </a:rPr>
              <a:t>General affine stress BCs</a:t>
            </a:r>
            <a:endParaRPr lang="en-US" sz="2200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FC296A4-6A38-4B02-B3C4-E852BEF69A65}"/>
              </a:ext>
            </a:extLst>
          </p:cNvPr>
          <p:cNvCxnSpPr>
            <a:cxnSpLocks/>
          </p:cNvCxnSpPr>
          <p:nvPr/>
        </p:nvCxnSpPr>
        <p:spPr>
          <a:xfrm flipV="1">
            <a:off x="3634279" y="956352"/>
            <a:ext cx="152400" cy="192058"/>
          </a:xfrm>
          <a:prstGeom prst="straightConnector1">
            <a:avLst/>
          </a:prstGeom>
          <a:ln w="127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1DBE97B3-B3ED-47F0-86EF-0A1D9190320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5209828"/>
            <a:ext cx="1141486" cy="276572"/>
          </a:xfrm>
          <a:prstGeom prst="rect">
            <a:avLst/>
          </a:prstGeom>
        </p:spPr>
      </p:pic>
      <p:sp>
        <p:nvSpPr>
          <p:cNvPr id="51" name="Rectangle 26 1 2">
            <a:extLst>
              <a:ext uri="{FF2B5EF4-FFF2-40B4-BE49-F238E27FC236}">
                <a16:creationId xmlns:a16="http://schemas.microsoft.com/office/drawing/2014/main" id="{76DEF50B-B92A-42CD-9BB2-63E629709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21" y="4419600"/>
            <a:ext cx="3253279" cy="50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b="1" dirty="0">
                <a:solidFill>
                  <a:srgbClr val="0000CC"/>
                </a:solidFill>
                <a:cs typeface="Times New Roman" panose="02020603050405020304" pitchFamily="18" charset="0"/>
              </a:rPr>
              <a:t>Strength surface</a:t>
            </a:r>
            <a:endParaRPr lang="en-US" sz="2200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sp>
        <p:nvSpPr>
          <p:cNvPr id="52" name="Rounded Rectangle 9">
            <a:extLst>
              <a:ext uri="{FF2B5EF4-FFF2-40B4-BE49-F238E27FC236}">
                <a16:creationId xmlns:a16="http://schemas.microsoft.com/office/drawing/2014/main" id="{92EEC329-2B39-4C90-AEC5-2297FF78BC53}"/>
              </a:ext>
            </a:extLst>
          </p:cNvPr>
          <p:cNvSpPr/>
          <p:nvPr/>
        </p:nvSpPr>
        <p:spPr>
          <a:xfrm>
            <a:off x="381000" y="5058508"/>
            <a:ext cx="1447800" cy="580292"/>
          </a:xfrm>
          <a:prstGeom prst="round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26 1 3">
            <a:extLst>
              <a:ext uri="{FF2B5EF4-FFF2-40B4-BE49-F238E27FC236}">
                <a16:creationId xmlns:a16="http://schemas.microsoft.com/office/drawing/2014/main" id="{9FCC261B-058A-4CE4-B33D-87BADE6CC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819400"/>
            <a:ext cx="3253279" cy="50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FF3300"/>
                </a:solidFill>
                <a:cs typeface="Times New Roman" panose="02020603050405020304" pitchFamily="18" charset="0"/>
              </a:rPr>
              <a:t>uniform stress</a:t>
            </a:r>
            <a:endParaRPr lang="en-US" sz="2200" i="1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ED3F8A8C-D306-403E-9D87-E79DE3B657E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059734"/>
            <a:ext cx="161524" cy="114286"/>
          </a:xfrm>
          <a:prstGeom prst="rect">
            <a:avLst/>
          </a:prstGeom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B823662-6B66-4E7B-90B6-AA46FF6952BD}"/>
              </a:ext>
            </a:extLst>
          </p:cNvPr>
          <p:cNvCxnSpPr>
            <a:cxnSpLocks/>
          </p:cNvCxnSpPr>
          <p:nvPr/>
        </p:nvCxnSpPr>
        <p:spPr>
          <a:xfrm flipH="1" flipV="1">
            <a:off x="2667000" y="2180799"/>
            <a:ext cx="685800" cy="830659"/>
          </a:xfrm>
          <a:prstGeom prst="straightConnector1">
            <a:avLst/>
          </a:prstGeom>
          <a:ln w="127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42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 animBg="1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84765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Nucleation in the bulk: </a:t>
            </a:r>
            <a:r>
              <a:rPr lang="en-US" sz="3200" b="1" dirty="0">
                <a:solidFill>
                  <a:srgbClr val="FF9900"/>
                </a:solidFill>
                <a:latin typeface="+mn-lt"/>
              </a:rPr>
              <a:t>the strength</a:t>
            </a:r>
          </a:p>
        </p:txBody>
      </p:sp>
      <p:sp>
        <p:nvSpPr>
          <p:cNvPr id="10" name="L-Shape 9">
            <a:extLst>
              <a:ext uri="{FF2B5EF4-FFF2-40B4-BE49-F238E27FC236}">
                <a16:creationId xmlns:a16="http://schemas.microsoft.com/office/drawing/2014/main" id="{CC2100FD-26A3-491C-88AA-4D5DCF27799C}"/>
              </a:ext>
            </a:extLst>
          </p:cNvPr>
          <p:cNvSpPr/>
          <p:nvPr/>
        </p:nvSpPr>
        <p:spPr>
          <a:xfrm rot="16200000" flipH="1" flipV="1">
            <a:off x="1339725" y="1309364"/>
            <a:ext cx="3172411" cy="2850504"/>
          </a:xfrm>
          <a:prstGeom prst="corner">
            <a:avLst>
              <a:gd name="adj1" fmla="val 49955"/>
              <a:gd name="adj2" fmla="val 5168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F3D5894-2113-402A-A913-8ECFDC13762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739669"/>
            <a:ext cx="786286" cy="161524"/>
          </a:xfrm>
          <a:prstGeom prst="rect">
            <a:avLst/>
          </a:prstGeom>
        </p:spPr>
      </p:pic>
      <p:sp>
        <p:nvSpPr>
          <p:cNvPr id="19" name="Rectangle 26 1">
            <a:extLst>
              <a:ext uri="{FF2B5EF4-FFF2-40B4-BE49-F238E27FC236}">
                <a16:creationId xmlns:a16="http://schemas.microsoft.com/office/drawing/2014/main" id="{3F3E54A8-6D45-486C-B329-EFE9BE32B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106" y="533400"/>
            <a:ext cx="3253279" cy="50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b="1" dirty="0">
                <a:solidFill>
                  <a:srgbClr val="0000CC"/>
                </a:solidFill>
                <a:cs typeface="Times New Roman" panose="02020603050405020304" pitchFamily="18" charset="0"/>
              </a:rPr>
              <a:t>General affine stress BCs</a:t>
            </a:r>
            <a:endParaRPr lang="en-US" sz="2200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FC296A4-6A38-4B02-B3C4-E852BEF69A65}"/>
              </a:ext>
            </a:extLst>
          </p:cNvPr>
          <p:cNvCxnSpPr>
            <a:cxnSpLocks/>
          </p:cNvCxnSpPr>
          <p:nvPr/>
        </p:nvCxnSpPr>
        <p:spPr>
          <a:xfrm flipV="1">
            <a:off x="3634279" y="956352"/>
            <a:ext cx="152400" cy="192058"/>
          </a:xfrm>
          <a:prstGeom prst="straightConnector1">
            <a:avLst/>
          </a:prstGeom>
          <a:ln w="127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1DBE97B3-B3ED-47F0-86EF-0A1D9190320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5209828"/>
            <a:ext cx="1141486" cy="27657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77EBAFD-A6CD-4D8B-91F3-CEBF5292397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139428"/>
            <a:ext cx="3707733" cy="34697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7F36D36-8E1B-4824-BCFC-84A38505BDE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6116774"/>
            <a:ext cx="8429563" cy="573258"/>
          </a:xfrm>
          <a:prstGeom prst="rect">
            <a:avLst/>
          </a:prstGeom>
        </p:spPr>
      </p:pic>
      <p:sp>
        <p:nvSpPr>
          <p:cNvPr id="51" name="Rectangle 26 1">
            <a:extLst>
              <a:ext uri="{FF2B5EF4-FFF2-40B4-BE49-F238E27FC236}">
                <a16:creationId xmlns:a16="http://schemas.microsoft.com/office/drawing/2014/main" id="{76DEF50B-B92A-42CD-9BB2-63E629709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21" y="4419600"/>
            <a:ext cx="3253279" cy="50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b="1" dirty="0">
                <a:solidFill>
                  <a:srgbClr val="0000CC"/>
                </a:solidFill>
                <a:cs typeface="Times New Roman" panose="02020603050405020304" pitchFamily="18" charset="0"/>
              </a:rPr>
              <a:t>Isotropic strength surface</a:t>
            </a:r>
            <a:endParaRPr lang="en-US" sz="2200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Rectangle 26 1">
            <a:extLst>
              <a:ext uri="{FF2B5EF4-FFF2-40B4-BE49-F238E27FC236}">
                <a16:creationId xmlns:a16="http://schemas.microsoft.com/office/drawing/2014/main" id="{A50C36CF-265C-4052-BEE3-DA2DAC2BE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0" y="5670118"/>
            <a:ext cx="3253279" cy="50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cs typeface="Times New Roman" panose="02020603050405020304" pitchFamily="18" charset="0"/>
              </a:rPr>
              <a:t>Stress invariants</a:t>
            </a:r>
            <a:endParaRPr lang="en-US" sz="2200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C8C3A1D7-E092-41BA-AD2B-B8E15CE9665F}"/>
              </a:ext>
            </a:extLst>
          </p:cNvPr>
          <p:cNvSpPr/>
          <p:nvPr/>
        </p:nvSpPr>
        <p:spPr>
          <a:xfrm>
            <a:off x="381000" y="5058508"/>
            <a:ext cx="5181600" cy="580292"/>
          </a:xfrm>
          <a:prstGeom prst="round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0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DA0507E9-CEDD-4256-A85C-823CE987B55A}"/>
              </a:ext>
            </a:extLst>
          </p:cNvPr>
          <p:cNvGrpSpPr/>
          <p:nvPr/>
        </p:nvGrpSpPr>
        <p:grpSpPr>
          <a:xfrm>
            <a:off x="6482150" y="1184989"/>
            <a:ext cx="4497662" cy="4152504"/>
            <a:chOff x="6366251" y="1143000"/>
            <a:chExt cx="4497662" cy="4152504"/>
          </a:xfrm>
        </p:grpSpPr>
        <p:pic>
          <p:nvPicPr>
            <p:cNvPr id="23" name="Picture 22" descr="A close up of a map&#10;&#10;Description automatically generated">
              <a:extLst>
                <a:ext uri="{FF2B5EF4-FFF2-40B4-BE49-F238E27FC236}">
                  <a16:creationId xmlns:a16="http://schemas.microsoft.com/office/drawing/2014/main" id="{B3B92BEA-2BDD-4717-8BEB-33B0CF23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0" y="1143000"/>
              <a:ext cx="4319272" cy="4152504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8783A44-5D4E-4EBD-89C3-D8EF5BB23843}"/>
                </a:ext>
              </a:extLst>
            </p:cNvPr>
            <p:cNvSpPr/>
            <p:nvPr/>
          </p:nvSpPr>
          <p:spPr>
            <a:xfrm rot="1933173">
              <a:off x="6366251" y="4656324"/>
              <a:ext cx="2332054" cy="2467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ABDDFCA-FCEE-48A5-93DE-C041558846DD}"/>
                </a:ext>
              </a:extLst>
            </p:cNvPr>
            <p:cNvSpPr/>
            <p:nvPr/>
          </p:nvSpPr>
          <p:spPr>
            <a:xfrm rot="19942974">
              <a:off x="8382544" y="4636971"/>
              <a:ext cx="2332054" cy="2467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3CED282-8F05-43D4-B479-2F02BB845885}"/>
                </a:ext>
              </a:extLst>
            </p:cNvPr>
            <p:cNvSpPr/>
            <p:nvPr/>
          </p:nvSpPr>
          <p:spPr>
            <a:xfrm rot="5520000">
              <a:off x="9347632" y="2677146"/>
              <a:ext cx="2743200" cy="2893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84765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Nucleation in the bulk: </a:t>
            </a:r>
            <a:r>
              <a:rPr lang="en-US" sz="3200" b="1" dirty="0">
                <a:solidFill>
                  <a:srgbClr val="FF9900"/>
                </a:solidFill>
                <a:latin typeface="+mn-lt"/>
              </a:rPr>
              <a:t>the strength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3F4D6E-53B0-4530-A790-86F026CCB9A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9523">
            <a:off x="6938785" y="4922931"/>
            <a:ext cx="788724" cy="201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468820-1D48-4FB1-BB74-3417D9BD50E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8900">
            <a:off x="9672793" y="4840151"/>
            <a:ext cx="788724" cy="201143"/>
          </a:xfrm>
          <a:prstGeom prst="rect">
            <a:avLst/>
          </a:prstGeom>
        </p:spPr>
      </p:pic>
      <p:sp>
        <p:nvSpPr>
          <p:cNvPr id="10" name="L-Shape 9">
            <a:extLst>
              <a:ext uri="{FF2B5EF4-FFF2-40B4-BE49-F238E27FC236}">
                <a16:creationId xmlns:a16="http://schemas.microsoft.com/office/drawing/2014/main" id="{CC2100FD-26A3-491C-88AA-4D5DCF27799C}"/>
              </a:ext>
            </a:extLst>
          </p:cNvPr>
          <p:cNvSpPr/>
          <p:nvPr/>
        </p:nvSpPr>
        <p:spPr>
          <a:xfrm rot="16200000" flipH="1" flipV="1">
            <a:off x="1339725" y="1309364"/>
            <a:ext cx="3172411" cy="2850504"/>
          </a:xfrm>
          <a:prstGeom prst="corner">
            <a:avLst>
              <a:gd name="adj1" fmla="val 49955"/>
              <a:gd name="adj2" fmla="val 5168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F3D5894-2113-402A-A913-8ECFDC13762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739669"/>
            <a:ext cx="786286" cy="161524"/>
          </a:xfrm>
          <a:prstGeom prst="rect">
            <a:avLst/>
          </a:prstGeom>
        </p:spPr>
      </p:pic>
      <p:sp>
        <p:nvSpPr>
          <p:cNvPr id="19" name="Rectangle 26 1 1">
            <a:extLst>
              <a:ext uri="{FF2B5EF4-FFF2-40B4-BE49-F238E27FC236}">
                <a16:creationId xmlns:a16="http://schemas.microsoft.com/office/drawing/2014/main" id="{3F3E54A8-6D45-486C-B329-EFE9BE32B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106" y="533400"/>
            <a:ext cx="3253279" cy="50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b="1" dirty="0">
                <a:solidFill>
                  <a:srgbClr val="0000CC"/>
                </a:solidFill>
                <a:cs typeface="Times New Roman" panose="02020603050405020304" pitchFamily="18" charset="0"/>
              </a:rPr>
              <a:t>General affine stress BCs</a:t>
            </a:r>
            <a:endParaRPr lang="en-US" sz="2200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FC296A4-6A38-4B02-B3C4-E852BEF69A65}"/>
              </a:ext>
            </a:extLst>
          </p:cNvPr>
          <p:cNvCxnSpPr>
            <a:cxnSpLocks/>
          </p:cNvCxnSpPr>
          <p:nvPr/>
        </p:nvCxnSpPr>
        <p:spPr>
          <a:xfrm flipV="1">
            <a:off x="3634279" y="956352"/>
            <a:ext cx="152400" cy="192058"/>
          </a:xfrm>
          <a:prstGeom prst="straightConnector1">
            <a:avLst/>
          </a:prstGeom>
          <a:ln w="127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6 2">
            <a:extLst>
              <a:ext uri="{FF2B5EF4-FFF2-40B4-BE49-F238E27FC236}">
                <a16:creationId xmlns:a16="http://schemas.microsoft.com/office/drawing/2014/main" id="{9674A1B5-B122-4ABE-B5C8-B8A1D96EB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564718"/>
            <a:ext cx="7162800" cy="50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cs typeface="Times New Roman" panose="02020603050405020304" pitchFamily="18" charset="0"/>
              </a:rPr>
              <a:t>DP Strength Surface for </a:t>
            </a:r>
            <a:r>
              <a:rPr lang="en-US" sz="2200" b="1" dirty="0">
                <a:solidFill>
                  <a:srgbClr val="0000CC"/>
                </a:solidFill>
                <a:cs typeface="Times New Roman" panose="02020603050405020304" pitchFamily="18" charset="0"/>
              </a:rPr>
              <a:t>Titania</a:t>
            </a:r>
            <a:r>
              <a:rPr lang="en-US" sz="2200" dirty="0">
                <a:solidFill>
                  <a:srgbClr val="0000CC"/>
                </a:solidFill>
                <a:cs typeface="Times New Roman" panose="02020603050405020304" pitchFamily="18" charset="0"/>
              </a:rPr>
              <a:t> (                       ,                         )</a:t>
            </a:r>
            <a:endParaRPr lang="en-US" sz="2200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DBE97B3-B3ED-47F0-86EF-0A1D9190320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5209828"/>
            <a:ext cx="1141486" cy="27657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77EBAFD-A6CD-4D8B-91F3-CEBF5292397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139428"/>
            <a:ext cx="3707733" cy="346972"/>
          </a:xfrm>
          <a:prstGeom prst="rect">
            <a:avLst/>
          </a:prstGeom>
        </p:spPr>
      </p:pic>
      <p:sp>
        <p:nvSpPr>
          <p:cNvPr id="51" name="Rectangle 26 1 2">
            <a:extLst>
              <a:ext uri="{FF2B5EF4-FFF2-40B4-BE49-F238E27FC236}">
                <a16:creationId xmlns:a16="http://schemas.microsoft.com/office/drawing/2014/main" id="{76DEF50B-B92A-42CD-9BB2-63E629709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21" y="4419600"/>
            <a:ext cx="3253279" cy="50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b="1" dirty="0">
                <a:solidFill>
                  <a:srgbClr val="0000CC"/>
                </a:solidFill>
                <a:cs typeface="Times New Roman" panose="02020603050405020304" pitchFamily="18" charset="0"/>
              </a:rPr>
              <a:t>Isotropic strength surface</a:t>
            </a:r>
            <a:endParaRPr lang="en-US" sz="2200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Rectangle 26 1 3">
            <a:extLst>
              <a:ext uri="{FF2B5EF4-FFF2-40B4-BE49-F238E27FC236}">
                <a16:creationId xmlns:a16="http://schemas.microsoft.com/office/drawing/2014/main" id="{A50C36CF-265C-4052-BEE3-DA2DAC2BE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44" y="5858083"/>
            <a:ext cx="5817640" cy="50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cs typeface="Times New Roman" panose="02020603050405020304" pitchFamily="18" charset="0"/>
              </a:rPr>
              <a:t>An example: </a:t>
            </a:r>
            <a:r>
              <a:rPr lang="en-US" sz="2200" b="1" dirty="0">
                <a:solidFill>
                  <a:srgbClr val="0000CC"/>
                </a:solidFill>
                <a:cs typeface="Times New Roman" panose="02020603050405020304" pitchFamily="18" charset="0"/>
              </a:rPr>
              <a:t>Drucker-Prager strength surface</a:t>
            </a:r>
            <a:endParaRPr lang="en-US" sz="2200" b="1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A41EB3-E34D-4B39-885D-EF24CA81522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5875054"/>
            <a:ext cx="6505293" cy="6637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CCB9F21-2B19-41BF-BFB0-1EB18BC01306}"/>
              </a:ext>
            </a:extLst>
          </p:cNvPr>
          <p:cNvSpPr/>
          <p:nvPr/>
        </p:nvSpPr>
        <p:spPr>
          <a:xfrm>
            <a:off x="-76200" y="6553200"/>
            <a:ext cx="34037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Drucker and Prager (1952); Ely (1972)</a:t>
            </a:r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486ECCA4-8B1A-456C-B993-C33E38AE36D1}"/>
              </a:ext>
            </a:extLst>
          </p:cNvPr>
          <p:cNvSpPr/>
          <p:nvPr/>
        </p:nvSpPr>
        <p:spPr>
          <a:xfrm>
            <a:off x="5410200" y="5720153"/>
            <a:ext cx="6697156" cy="1011694"/>
          </a:xfrm>
          <a:prstGeom prst="round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69D8D1-85D2-4348-9BEA-80495F5E94F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6401">
            <a:off x="10952411" y="2923877"/>
            <a:ext cx="788724" cy="2011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DBC747F-C2BB-4990-8C58-1621470E9A9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670" y="777233"/>
            <a:ext cx="1374248" cy="18003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3F70C7B-1ACE-4D33-BE7F-88300A808C0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47" y="771415"/>
            <a:ext cx="1481753" cy="18003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4F5FD59-D629-421A-A48B-D8A47360D240}"/>
              </a:ext>
            </a:extLst>
          </p:cNvPr>
          <p:cNvSpPr txBox="1"/>
          <p:nvPr/>
        </p:nvSpPr>
        <p:spPr>
          <a:xfrm>
            <a:off x="6324600" y="4106696"/>
            <a:ext cx="612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 Symbol" panose="05050102010706020507" pitchFamily="18" charset="2"/>
              </a:rPr>
              <a:t>-</a:t>
            </a:r>
            <a:r>
              <a:rPr lang="en-US" sz="1200" dirty="0">
                <a:latin typeface="Euclid" panose="02020503060505020303" pitchFamily="18" charset="0"/>
              </a:rPr>
              <a:t>1500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B1FB66E-51C3-47FA-B0A9-F8665CFC1FFE}"/>
              </a:ext>
            </a:extLst>
          </p:cNvPr>
          <p:cNvSpPr txBox="1"/>
          <p:nvPr/>
        </p:nvSpPr>
        <p:spPr>
          <a:xfrm>
            <a:off x="7073760" y="4521788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 Symbol" panose="05050102010706020507" pitchFamily="18" charset="2"/>
              </a:rPr>
              <a:t>-</a:t>
            </a:r>
            <a:r>
              <a:rPr lang="en-US" sz="1200" dirty="0">
                <a:latin typeface="Euclid" panose="02020503060505020303" pitchFamily="18" charset="0"/>
              </a:rPr>
              <a:t>500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6D06CEA-7EA0-44DB-8525-FCDE80114744}"/>
              </a:ext>
            </a:extLst>
          </p:cNvPr>
          <p:cNvSpPr txBox="1"/>
          <p:nvPr/>
        </p:nvSpPr>
        <p:spPr>
          <a:xfrm>
            <a:off x="7969542" y="4977430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" panose="02020503060505020303" pitchFamily="18" charset="0"/>
              </a:rPr>
              <a:t>500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DE0E49-57DC-4357-949D-CC14F226FAD1}"/>
              </a:ext>
            </a:extLst>
          </p:cNvPr>
          <p:cNvSpPr txBox="1"/>
          <p:nvPr/>
        </p:nvSpPr>
        <p:spPr>
          <a:xfrm>
            <a:off x="7707932" y="4746504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" panose="02020503060505020303" pitchFamily="18" charset="0"/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7086CC1-02D9-4F2E-9F67-D56AA1AA19EA}"/>
              </a:ext>
            </a:extLst>
          </p:cNvPr>
          <p:cNvSpPr txBox="1"/>
          <p:nvPr/>
        </p:nvSpPr>
        <p:spPr>
          <a:xfrm>
            <a:off x="8536171" y="5133201"/>
            <a:ext cx="612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 Symbol" panose="05050102010706020507" pitchFamily="18" charset="2"/>
              </a:rPr>
              <a:t>-</a:t>
            </a:r>
            <a:r>
              <a:rPr lang="en-US" sz="1200" dirty="0">
                <a:latin typeface="Euclid" panose="02020503060505020303" pitchFamily="18" charset="0"/>
              </a:rPr>
              <a:t>1500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D32DAC4-1027-495E-9119-141E7E9B252D}"/>
              </a:ext>
            </a:extLst>
          </p:cNvPr>
          <p:cNvSpPr txBox="1"/>
          <p:nvPr/>
        </p:nvSpPr>
        <p:spPr>
          <a:xfrm>
            <a:off x="9393937" y="4673644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 Symbol" panose="05050102010706020507" pitchFamily="18" charset="2"/>
              </a:rPr>
              <a:t>-</a:t>
            </a:r>
            <a:r>
              <a:rPr lang="en-US" sz="1200" dirty="0">
                <a:latin typeface="Euclid" panose="02020503060505020303" pitchFamily="18" charset="0"/>
              </a:rPr>
              <a:t>500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2B9624D-51E0-4710-BA67-F8D3986D3C82}"/>
              </a:ext>
            </a:extLst>
          </p:cNvPr>
          <p:cNvSpPr txBox="1"/>
          <p:nvPr/>
        </p:nvSpPr>
        <p:spPr>
          <a:xfrm>
            <a:off x="10339343" y="4215432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" panose="02020503060505020303" pitchFamily="18" charset="0"/>
              </a:rPr>
              <a:t>500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D048E18-1D4A-452F-9473-6B745A7E7575}"/>
              </a:ext>
            </a:extLst>
          </p:cNvPr>
          <p:cNvSpPr txBox="1"/>
          <p:nvPr/>
        </p:nvSpPr>
        <p:spPr>
          <a:xfrm>
            <a:off x="9936350" y="4411084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" panose="02020503060505020303" pitchFamily="18" charset="0"/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4CA6003-C777-44E8-8216-C0C83A087546}"/>
              </a:ext>
            </a:extLst>
          </p:cNvPr>
          <p:cNvSpPr txBox="1"/>
          <p:nvPr/>
        </p:nvSpPr>
        <p:spPr>
          <a:xfrm>
            <a:off x="10567802" y="3979109"/>
            <a:ext cx="612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 Symbol" panose="05050102010706020507" pitchFamily="18" charset="2"/>
              </a:rPr>
              <a:t>-</a:t>
            </a:r>
            <a:r>
              <a:rPr lang="en-US" sz="1200" dirty="0">
                <a:latin typeface="Euclid" panose="02020503060505020303" pitchFamily="18" charset="0"/>
              </a:rPr>
              <a:t>1500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7D14349-828B-4137-B6F7-DA05DFE6FDEB}"/>
              </a:ext>
            </a:extLst>
          </p:cNvPr>
          <p:cNvSpPr txBox="1"/>
          <p:nvPr/>
        </p:nvSpPr>
        <p:spPr>
          <a:xfrm>
            <a:off x="10597546" y="2885949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 Symbol" panose="05050102010706020507" pitchFamily="18" charset="2"/>
              </a:rPr>
              <a:t>-</a:t>
            </a:r>
            <a:r>
              <a:rPr lang="en-US" sz="1200" dirty="0">
                <a:latin typeface="Euclid" panose="02020503060505020303" pitchFamily="18" charset="0"/>
              </a:rPr>
              <a:t>500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52DCCD4-5BFF-45EA-8F74-6B14610227AC}"/>
              </a:ext>
            </a:extLst>
          </p:cNvPr>
          <p:cNvSpPr txBox="1"/>
          <p:nvPr/>
        </p:nvSpPr>
        <p:spPr>
          <a:xfrm>
            <a:off x="10685997" y="1715542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" panose="02020503060505020303" pitchFamily="18" charset="0"/>
              </a:rPr>
              <a:t>500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AD6FB21-CDB7-4A2A-98FE-35AFADDC4807}"/>
              </a:ext>
            </a:extLst>
          </p:cNvPr>
          <p:cNvSpPr txBox="1"/>
          <p:nvPr/>
        </p:nvSpPr>
        <p:spPr>
          <a:xfrm>
            <a:off x="10650561" y="2325208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" panose="02020503060505020303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3433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4" grpId="0"/>
      <p:bldP spid="39" grpId="0"/>
      <p:bldP spid="40" grpId="0"/>
      <p:bldP spid="41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84765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Nucleation in the bulk: </a:t>
            </a:r>
            <a:r>
              <a:rPr lang="en-US" sz="3200" b="1" dirty="0">
                <a:solidFill>
                  <a:srgbClr val="FF9900"/>
                </a:solidFill>
                <a:latin typeface="+mn-lt"/>
              </a:rPr>
              <a:t>the strength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DD04280-E8A1-4E42-9554-6EE981E9BA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65025" y="1024089"/>
          <a:ext cx="4264975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8" name="KGPlot" r:id="rId11" imgW="5410080" imgH="5219640" progId="KGraph_Plot">
                  <p:embed/>
                </p:oleObj>
              </mc:Choice>
              <mc:Fallback>
                <p:oleObj name="KGPlot" r:id="rId11" imgW="5410080" imgH="5219640" progId="KGraph_Plot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DD04280-E8A1-4E42-9554-6EE981E9BA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165025" y="1024089"/>
                        <a:ext cx="4264975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8BB0951C-E89C-4BD9-AA6C-92993C03B87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901" y="5185093"/>
            <a:ext cx="887314" cy="2262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C7F729-8E02-4DE4-8B6D-EF16555BDF84}"/>
              </a:ext>
            </a:extLst>
          </p:cNvPr>
          <p:cNvSpPr txBox="1"/>
          <p:nvPr/>
        </p:nvSpPr>
        <p:spPr>
          <a:xfrm>
            <a:off x="7850825" y="1298893"/>
            <a:ext cx="2362200" cy="5796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45720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sz="1400" dirty="0">
                <a:latin typeface="Euclid" panose="02020503060505020303" pitchFamily="18" charset="0"/>
              </a:rPr>
              <a:t>Experiments (</a:t>
            </a:r>
            <a:r>
              <a:rPr lang="en-US" sz="1400" dirty="0" err="1">
                <a:latin typeface="Euclid" panose="02020503060505020303" pitchFamily="18" charset="0"/>
              </a:rPr>
              <a:t>titania</a:t>
            </a:r>
            <a:r>
              <a:rPr lang="en-US" sz="1400" dirty="0">
                <a:latin typeface="Euclid" panose="02020503060505020303" pitchFamily="18" charset="0"/>
              </a:rPr>
              <a:t>)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latin typeface="Euclid" panose="02020503060505020303" pitchFamily="18" charset="0"/>
              </a:rPr>
              <a:t>DP Strength Surface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58018B-02D4-44C0-A00B-76B513EE7B9F}"/>
              </a:ext>
            </a:extLst>
          </p:cNvPr>
          <p:cNvCxnSpPr>
            <a:cxnSpLocks/>
          </p:cNvCxnSpPr>
          <p:nvPr/>
        </p:nvCxnSpPr>
        <p:spPr>
          <a:xfrm>
            <a:off x="9627539" y="1709048"/>
            <a:ext cx="509285" cy="0"/>
          </a:xfrm>
          <a:prstGeom prst="line">
            <a:avLst/>
          </a:prstGeom>
          <a:ln w="158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118CF77A-1B4F-4415-A2A2-F2D314D18845}"/>
              </a:ext>
            </a:extLst>
          </p:cNvPr>
          <p:cNvSpPr>
            <a:spLocks noChangeAspect="1"/>
          </p:cNvSpPr>
          <p:nvPr/>
        </p:nvSpPr>
        <p:spPr>
          <a:xfrm>
            <a:off x="9827891" y="1427054"/>
            <a:ext cx="54864" cy="5486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12BBDFC-BB9B-47A7-ACAB-CD0B9FEFE60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03686" y="2982259"/>
            <a:ext cx="887314" cy="226286"/>
          </a:xfrm>
          <a:prstGeom prst="rect">
            <a:avLst/>
          </a:prstGeom>
        </p:spPr>
      </p:pic>
      <p:sp>
        <p:nvSpPr>
          <p:cNvPr id="10" name="L-Shape 9">
            <a:extLst>
              <a:ext uri="{FF2B5EF4-FFF2-40B4-BE49-F238E27FC236}">
                <a16:creationId xmlns:a16="http://schemas.microsoft.com/office/drawing/2014/main" id="{CC2100FD-26A3-491C-88AA-4D5DCF27799C}"/>
              </a:ext>
            </a:extLst>
          </p:cNvPr>
          <p:cNvSpPr/>
          <p:nvPr/>
        </p:nvSpPr>
        <p:spPr>
          <a:xfrm rot="16200000" flipH="1" flipV="1">
            <a:off x="1339725" y="1309364"/>
            <a:ext cx="3172411" cy="2850504"/>
          </a:xfrm>
          <a:prstGeom prst="corner">
            <a:avLst>
              <a:gd name="adj1" fmla="val 49955"/>
              <a:gd name="adj2" fmla="val 5168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F3D5894-2113-402A-A913-8ECFDC13762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739669"/>
            <a:ext cx="786286" cy="161524"/>
          </a:xfrm>
          <a:prstGeom prst="rect">
            <a:avLst/>
          </a:prstGeom>
        </p:spPr>
      </p:pic>
      <p:sp>
        <p:nvSpPr>
          <p:cNvPr id="19" name="Rectangle 26 1 1">
            <a:extLst>
              <a:ext uri="{FF2B5EF4-FFF2-40B4-BE49-F238E27FC236}">
                <a16:creationId xmlns:a16="http://schemas.microsoft.com/office/drawing/2014/main" id="{3F3E54A8-6D45-486C-B329-EFE9BE32B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106" y="533400"/>
            <a:ext cx="3253279" cy="50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b="1" dirty="0">
                <a:solidFill>
                  <a:srgbClr val="0000CC"/>
                </a:solidFill>
                <a:cs typeface="Times New Roman" panose="02020603050405020304" pitchFamily="18" charset="0"/>
              </a:rPr>
              <a:t>General affine stress BCs</a:t>
            </a:r>
            <a:endParaRPr lang="en-US" sz="2200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FC296A4-6A38-4B02-B3C4-E852BEF69A65}"/>
              </a:ext>
            </a:extLst>
          </p:cNvPr>
          <p:cNvCxnSpPr>
            <a:cxnSpLocks/>
          </p:cNvCxnSpPr>
          <p:nvPr/>
        </p:nvCxnSpPr>
        <p:spPr>
          <a:xfrm flipV="1">
            <a:off x="3634279" y="956352"/>
            <a:ext cx="152400" cy="192058"/>
          </a:xfrm>
          <a:prstGeom prst="straightConnector1">
            <a:avLst/>
          </a:prstGeom>
          <a:ln w="127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6 2">
            <a:extLst>
              <a:ext uri="{FF2B5EF4-FFF2-40B4-BE49-F238E27FC236}">
                <a16:creationId xmlns:a16="http://schemas.microsoft.com/office/drawing/2014/main" id="{9674A1B5-B122-4ABE-B5C8-B8A1D96EB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533400"/>
            <a:ext cx="4698988" cy="50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cs typeface="Times New Roman" panose="02020603050405020304" pitchFamily="18" charset="0"/>
              </a:rPr>
              <a:t>Strength Surface for Titania (             )</a:t>
            </a:r>
            <a:endParaRPr lang="en-US" sz="2200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2AB14F3-D3A6-4B75-A617-187BDF560D9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788" y="744496"/>
            <a:ext cx="702476" cy="20876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DBE97B3-B3ED-47F0-86EF-0A1D9190320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5209828"/>
            <a:ext cx="1141486" cy="27657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77EBAFD-A6CD-4D8B-91F3-CEBF5292397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139428"/>
            <a:ext cx="3707733" cy="346972"/>
          </a:xfrm>
          <a:prstGeom prst="rect">
            <a:avLst/>
          </a:prstGeom>
        </p:spPr>
      </p:pic>
      <p:sp>
        <p:nvSpPr>
          <p:cNvPr id="51" name="Rectangle 26 1 2">
            <a:extLst>
              <a:ext uri="{FF2B5EF4-FFF2-40B4-BE49-F238E27FC236}">
                <a16:creationId xmlns:a16="http://schemas.microsoft.com/office/drawing/2014/main" id="{76DEF50B-B92A-42CD-9BB2-63E629709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21" y="4419600"/>
            <a:ext cx="3253279" cy="50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b="1" dirty="0">
                <a:solidFill>
                  <a:srgbClr val="0000CC"/>
                </a:solidFill>
                <a:cs typeface="Times New Roman" panose="02020603050405020304" pitchFamily="18" charset="0"/>
              </a:rPr>
              <a:t>Isotropic strength surface</a:t>
            </a:r>
            <a:endParaRPr lang="en-US" sz="2200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Rectangle 26 1 3">
            <a:extLst>
              <a:ext uri="{FF2B5EF4-FFF2-40B4-BE49-F238E27FC236}">
                <a16:creationId xmlns:a16="http://schemas.microsoft.com/office/drawing/2014/main" id="{A50C36CF-265C-4052-BEE3-DA2DAC2BE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44" y="5858083"/>
            <a:ext cx="5817640" cy="50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cs typeface="Times New Roman" panose="02020603050405020304" pitchFamily="18" charset="0"/>
              </a:rPr>
              <a:t>An example: </a:t>
            </a:r>
            <a:r>
              <a:rPr lang="en-US" sz="2200" b="1" dirty="0">
                <a:solidFill>
                  <a:srgbClr val="0000CC"/>
                </a:solidFill>
                <a:cs typeface="Times New Roman" panose="02020603050405020304" pitchFamily="18" charset="0"/>
              </a:rPr>
              <a:t>Drucker-Prager strength surface</a:t>
            </a:r>
            <a:endParaRPr lang="en-US" sz="2200" b="1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A41EB3-E34D-4B39-885D-EF24CA81522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5875054"/>
            <a:ext cx="6505293" cy="6637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CCB9F21-2B19-41BF-BFB0-1EB18BC01306}"/>
              </a:ext>
            </a:extLst>
          </p:cNvPr>
          <p:cNvSpPr/>
          <p:nvPr/>
        </p:nvSpPr>
        <p:spPr>
          <a:xfrm>
            <a:off x="-76200" y="6553200"/>
            <a:ext cx="34037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Drucker and Prager (1952); Ely (1972)</a:t>
            </a:r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486ECCA4-8B1A-456C-B993-C33E38AE36D1}"/>
              </a:ext>
            </a:extLst>
          </p:cNvPr>
          <p:cNvSpPr/>
          <p:nvPr/>
        </p:nvSpPr>
        <p:spPr>
          <a:xfrm>
            <a:off x="5410200" y="5720153"/>
            <a:ext cx="6697156" cy="1011694"/>
          </a:xfrm>
          <a:prstGeom prst="round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13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84765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Nucleation from large pre-existing cracks: </a:t>
            </a:r>
            <a:r>
              <a:rPr lang="en-US" sz="3200" b="1" dirty="0">
                <a:solidFill>
                  <a:srgbClr val="FF9900"/>
                </a:solidFill>
                <a:latin typeface="+mn-lt"/>
              </a:rPr>
              <a:t>the critical energy release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1AEA6FEF-8413-4D56-A5CB-BFFE1BA8D24E}"/>
              </a:ext>
            </a:extLst>
          </p:cNvPr>
          <p:cNvSpPr/>
          <p:nvPr/>
        </p:nvSpPr>
        <p:spPr>
          <a:xfrm rot="10800000">
            <a:off x="3025773" y="1417214"/>
            <a:ext cx="1667157" cy="551542"/>
          </a:xfrm>
          <a:prstGeom prst="arc">
            <a:avLst>
              <a:gd name="adj1" fmla="val 13274983"/>
              <a:gd name="adj2" fmla="val 2146619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-Shape 7">
            <a:extLst>
              <a:ext uri="{FF2B5EF4-FFF2-40B4-BE49-F238E27FC236}">
                <a16:creationId xmlns:a16="http://schemas.microsoft.com/office/drawing/2014/main" id="{B6E746EF-DBD1-46BF-B3C8-68836599E5B1}"/>
              </a:ext>
            </a:extLst>
          </p:cNvPr>
          <p:cNvSpPr/>
          <p:nvPr/>
        </p:nvSpPr>
        <p:spPr>
          <a:xfrm rot="16200000" flipH="1" flipV="1">
            <a:off x="1363047" y="1303954"/>
            <a:ext cx="3172411" cy="2850504"/>
          </a:xfrm>
          <a:prstGeom prst="corner">
            <a:avLst>
              <a:gd name="adj1" fmla="val 49955"/>
              <a:gd name="adj2" fmla="val 5168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BEA91B-2526-4F7D-A016-B2ED45F59A7D}"/>
              </a:ext>
            </a:extLst>
          </p:cNvPr>
          <p:cNvSpPr txBox="1"/>
          <p:nvPr/>
        </p:nvSpPr>
        <p:spPr>
          <a:xfrm>
            <a:off x="4572000" y="1189673"/>
            <a:ext cx="22726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Euclid" panose="02020503060505020303" pitchFamily="18" charset="0"/>
              </a:rPr>
              <a:t>large pre-existing crack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7B9009-A808-475F-8F81-D88DEF62DFC5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3681888" y="1358950"/>
            <a:ext cx="890112" cy="586360"/>
          </a:xfrm>
          <a:prstGeom prst="line">
            <a:avLst/>
          </a:prstGeom>
          <a:ln w="63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DC48E65-9C71-4FD2-8843-2410BBF0FE4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1869205"/>
            <a:ext cx="1409677" cy="584991"/>
          </a:xfrm>
          <a:prstGeom prst="rect">
            <a:avLst/>
          </a:prstGeom>
        </p:spPr>
      </p:pic>
      <p:sp>
        <p:nvSpPr>
          <p:cNvPr id="12" name="Rectangle 26 1 2">
            <a:extLst>
              <a:ext uri="{FF2B5EF4-FFF2-40B4-BE49-F238E27FC236}">
                <a16:creationId xmlns:a16="http://schemas.microsoft.com/office/drawing/2014/main" id="{386F538D-EB98-4D62-A4AF-D9C4FCD4E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7088" y="990600"/>
            <a:ext cx="5081112" cy="50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Critical energy release rate</a:t>
            </a:r>
            <a:endParaRPr lang="en-US" sz="2200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5BD8D27A-FC14-4DFA-8F90-28C94FE30E08}"/>
              </a:ext>
            </a:extLst>
          </p:cNvPr>
          <p:cNvSpPr/>
          <p:nvPr/>
        </p:nvSpPr>
        <p:spPr>
          <a:xfrm>
            <a:off x="7956269" y="1678610"/>
            <a:ext cx="1667157" cy="988390"/>
          </a:xfrm>
          <a:prstGeom prst="round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6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53988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+mn-lt"/>
              </a:rPr>
              <a:t>Nucleation form the boundary &amp; small pre-existing cracks: </a:t>
            </a:r>
            <a:r>
              <a:rPr lang="en-US" sz="2700" b="1" dirty="0">
                <a:solidFill>
                  <a:srgbClr val="FF9900"/>
                </a:solidFill>
                <a:latin typeface="+mn-lt"/>
              </a:rPr>
              <a:t>the transition zone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18B9247-5A01-4DCA-859A-657D3095A8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0314952"/>
              </p:ext>
            </p:extLst>
          </p:nvPr>
        </p:nvGraphicFramePr>
        <p:xfrm>
          <a:off x="7259023" y="968357"/>
          <a:ext cx="4094777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4" name="KGPlot" r:id="rId10" imgW="5194080" imgH="5219640" progId="KGraph_Plot">
                  <p:embed/>
                </p:oleObj>
              </mc:Choice>
              <mc:Fallback>
                <p:oleObj name="KGPlot" r:id="rId10" imgW="5194080" imgH="5219640" progId="KGraph_Plot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259023" y="968357"/>
                        <a:ext cx="4094777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0AAF71B-812F-455C-B25B-522676BB60F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5092232"/>
            <a:ext cx="1381181" cy="2011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A9AEAD-4B17-4D25-BCB1-68379439304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34895" y="2737034"/>
            <a:ext cx="2819657" cy="2011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44B224-D783-413E-B8F7-76FC4D46177E}"/>
              </a:ext>
            </a:extLst>
          </p:cNvPr>
          <p:cNvSpPr/>
          <p:nvPr/>
        </p:nvSpPr>
        <p:spPr>
          <a:xfrm>
            <a:off x="9272287" y="1123138"/>
            <a:ext cx="1187135" cy="3628334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EFB6780-F17C-4B0A-AA01-F6176639BC7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949" y="4064964"/>
            <a:ext cx="674514" cy="1634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C901ED-86CB-46E5-A8BE-475E88A457C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199" y="4267632"/>
            <a:ext cx="768914" cy="3190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0FDB175-C589-4D65-8595-5A5680207ADE}"/>
              </a:ext>
            </a:extLst>
          </p:cNvPr>
          <p:cNvSpPr/>
          <p:nvPr/>
        </p:nvSpPr>
        <p:spPr>
          <a:xfrm>
            <a:off x="7747568" y="3716511"/>
            <a:ext cx="1524719" cy="90944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6 2">
            <a:extLst>
              <a:ext uri="{FF2B5EF4-FFF2-40B4-BE49-F238E27FC236}">
                <a16:creationId xmlns:a16="http://schemas.microsoft.com/office/drawing/2014/main" id="{2E462E1E-9026-468B-B488-F2C367952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6949" y="564718"/>
            <a:ext cx="3352800" cy="50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cs typeface="Times New Roman" panose="02020603050405020304" pitchFamily="18" charset="0"/>
              </a:rPr>
              <a:t>Transition zone for Alumina</a:t>
            </a:r>
            <a:endParaRPr lang="en-US" sz="2200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0D004A0-5C97-4771-A467-0D3A35307362}"/>
              </a:ext>
            </a:extLst>
          </p:cNvPr>
          <p:cNvSpPr/>
          <p:nvPr/>
        </p:nvSpPr>
        <p:spPr>
          <a:xfrm>
            <a:off x="10436657" y="6553200"/>
            <a:ext cx="1834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Kimoto et al. (1985)</a:t>
            </a:r>
          </a:p>
        </p:txBody>
      </p:sp>
      <p:sp>
        <p:nvSpPr>
          <p:cNvPr id="56" name="L-Shape 55">
            <a:extLst>
              <a:ext uri="{FF2B5EF4-FFF2-40B4-BE49-F238E27FC236}">
                <a16:creationId xmlns:a16="http://schemas.microsoft.com/office/drawing/2014/main" id="{5D1D2CC4-A0EB-4A1C-9609-F21ED5E3D13D}"/>
              </a:ext>
            </a:extLst>
          </p:cNvPr>
          <p:cNvSpPr/>
          <p:nvPr/>
        </p:nvSpPr>
        <p:spPr>
          <a:xfrm rot="16200000" flipH="1" flipV="1">
            <a:off x="2398742" y="1337391"/>
            <a:ext cx="3172411" cy="2850504"/>
          </a:xfrm>
          <a:prstGeom prst="corner">
            <a:avLst>
              <a:gd name="adj1" fmla="val 49955"/>
              <a:gd name="adj2" fmla="val 5168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DB05FC38-BB63-4A26-8B3D-ED9811996446}"/>
              </a:ext>
            </a:extLst>
          </p:cNvPr>
          <p:cNvCxnSpPr>
            <a:cxnSpLocks/>
          </p:cNvCxnSpPr>
          <p:nvPr/>
        </p:nvCxnSpPr>
        <p:spPr>
          <a:xfrm flipH="1" flipV="1">
            <a:off x="2238590" y="3771438"/>
            <a:ext cx="598268" cy="143587"/>
          </a:xfrm>
          <a:prstGeom prst="line">
            <a:avLst/>
          </a:prstGeom>
          <a:ln w="63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516BA02D-4A26-429C-89F6-DD16CBBD6291}"/>
              </a:ext>
            </a:extLst>
          </p:cNvPr>
          <p:cNvSpPr txBox="1"/>
          <p:nvPr/>
        </p:nvSpPr>
        <p:spPr>
          <a:xfrm>
            <a:off x="-39137" y="3462437"/>
            <a:ext cx="2307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rgbClr val="FF3300"/>
                </a:solidFill>
                <a:latin typeface="Euclid" panose="02020503060505020303" pitchFamily="18" charset="0"/>
              </a:rPr>
              <a:t>small pre-existing crack</a:t>
            </a:r>
          </a:p>
          <a:p>
            <a:pPr algn="r"/>
            <a:r>
              <a:rPr lang="en-US" sz="1600" dirty="0">
                <a:solidFill>
                  <a:srgbClr val="FF3300"/>
                </a:solidFill>
                <a:latin typeface="Euclid" panose="02020503060505020303" pitchFamily="18" charset="0"/>
              </a:rPr>
              <a:t>(crack singularity)</a:t>
            </a:r>
          </a:p>
        </p:txBody>
      </p:sp>
      <p:sp>
        <p:nvSpPr>
          <p:cNvPr id="99" name="Arc 98">
            <a:extLst>
              <a:ext uri="{FF2B5EF4-FFF2-40B4-BE49-F238E27FC236}">
                <a16:creationId xmlns:a16="http://schemas.microsoft.com/office/drawing/2014/main" id="{8D9317C0-62B3-47FE-AFE1-8B07CA22B3E7}"/>
              </a:ext>
            </a:extLst>
          </p:cNvPr>
          <p:cNvSpPr/>
          <p:nvPr/>
        </p:nvSpPr>
        <p:spPr>
          <a:xfrm rot="19609872">
            <a:off x="2902999" y="3783341"/>
            <a:ext cx="325437" cy="551542"/>
          </a:xfrm>
          <a:prstGeom prst="arc">
            <a:avLst>
              <a:gd name="adj1" fmla="val 13274983"/>
              <a:gd name="adj2" fmla="val 1594900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26 1 2">
            <a:extLst>
              <a:ext uri="{FF2B5EF4-FFF2-40B4-BE49-F238E27FC236}">
                <a16:creationId xmlns:a16="http://schemas.microsoft.com/office/drawing/2014/main" id="{07044D4D-3F94-40C7-8221-9DFFAB93B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08" y="5486400"/>
            <a:ext cx="10951149" cy="50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FF3300"/>
                </a:solidFill>
                <a:cs typeface="Times New Roman" panose="02020603050405020304" pitchFamily="18" charset="0"/>
              </a:rPr>
              <a:t>Transition zone</a:t>
            </a:r>
            <a:r>
              <a:rPr lang="en-US" sz="2200" b="1" dirty="0">
                <a:solidFill>
                  <a:srgbClr val="FF3300"/>
                </a:solidFill>
                <a:cs typeface="Times New Roman" panose="02020603050405020304" pitchFamily="18" charset="0"/>
              </a:rPr>
              <a:t>: mediation between the strength               and the critical energy release rate</a:t>
            </a:r>
            <a:endParaRPr lang="en-US" sz="2200" i="1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3BF72A-DD1A-409A-81B1-25DB6E41C03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808" y="5657314"/>
            <a:ext cx="615162" cy="27657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6B026FC-BA4E-48B1-8F7C-AE783105C94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609" y="5687920"/>
            <a:ext cx="303391" cy="23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0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10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53988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+mn-lt"/>
              </a:rPr>
              <a:t>In summary</a:t>
            </a:r>
            <a:endParaRPr lang="en-US" sz="2700" b="1" dirty="0">
              <a:solidFill>
                <a:srgbClr val="FF9900"/>
              </a:solidFill>
              <a:latin typeface="+mn-lt"/>
            </a:endParaRPr>
          </a:p>
        </p:txBody>
      </p:sp>
      <p:sp>
        <p:nvSpPr>
          <p:cNvPr id="3" name="Rectangle 26 1">
            <a:extLst>
              <a:ext uri="{FF2B5EF4-FFF2-40B4-BE49-F238E27FC236}">
                <a16:creationId xmlns:a16="http://schemas.microsoft.com/office/drawing/2014/main" id="{45134919-ED12-42CC-BC85-18D9DCBB7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827" y="1435046"/>
            <a:ext cx="2652050" cy="43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b="1" dirty="0">
                <a:solidFill>
                  <a:srgbClr val="0000CC"/>
                </a:solidFill>
                <a:cs typeface="Times New Roman" panose="02020603050405020304" pitchFamily="18" charset="0"/>
              </a:rPr>
              <a:t>Material Input Data:</a:t>
            </a:r>
            <a:endParaRPr lang="en-US" sz="2200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2112BE-A79B-4A6D-84FA-2F887F6680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753" y="1652495"/>
            <a:ext cx="615162" cy="2765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7E1CFA-BDAE-4D1E-9F6E-FC24985E3D5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753" y="847695"/>
            <a:ext cx="685562" cy="2765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36C249-345C-4E5D-BB98-7B1D1849105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423548"/>
            <a:ext cx="303391" cy="239696"/>
          </a:xfrm>
          <a:prstGeom prst="rect">
            <a:avLst/>
          </a:prstGeom>
        </p:spPr>
      </p:pic>
      <p:sp>
        <p:nvSpPr>
          <p:cNvPr id="9" name="Left Brace 8">
            <a:extLst>
              <a:ext uri="{FF2B5EF4-FFF2-40B4-BE49-F238E27FC236}">
                <a16:creationId xmlns:a16="http://schemas.microsoft.com/office/drawing/2014/main" id="{E6E4FF57-C725-4F50-BBCF-72F379596187}"/>
              </a:ext>
            </a:extLst>
          </p:cNvPr>
          <p:cNvSpPr/>
          <p:nvPr/>
        </p:nvSpPr>
        <p:spPr>
          <a:xfrm>
            <a:off x="2883877" y="721018"/>
            <a:ext cx="457200" cy="1981200"/>
          </a:xfrm>
          <a:prstGeom prst="leftBrace">
            <a:avLst>
              <a:gd name="adj1" fmla="val 45012"/>
              <a:gd name="adj2" fmla="val 48419"/>
            </a:avLst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26 2">
            <a:extLst>
              <a:ext uri="{FF2B5EF4-FFF2-40B4-BE49-F238E27FC236}">
                <a16:creationId xmlns:a16="http://schemas.microsoft.com/office/drawing/2014/main" id="{171A76BF-8A4A-46A2-A9F3-A197E2ED4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760351"/>
            <a:ext cx="2970391" cy="39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FF3300"/>
                </a:solidFill>
                <a:cs typeface="Times New Roman" panose="02020603050405020304" pitchFamily="18" charset="0"/>
              </a:rPr>
              <a:t>stored-energy function</a:t>
            </a:r>
            <a:endParaRPr lang="en-US" sz="2200" i="1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Rectangle 26 3">
            <a:extLst>
              <a:ext uri="{FF2B5EF4-FFF2-40B4-BE49-F238E27FC236}">
                <a16:creationId xmlns:a16="http://schemas.microsoft.com/office/drawing/2014/main" id="{FC721B43-C02D-45E1-9104-622E2A66D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399" y="1590977"/>
            <a:ext cx="2970391" cy="39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FF3300"/>
                </a:solidFill>
                <a:cs typeface="Times New Roman" panose="02020603050405020304" pitchFamily="18" charset="0"/>
              </a:rPr>
              <a:t>strength surface</a:t>
            </a:r>
            <a:endParaRPr lang="en-US" sz="2200" i="1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Rectangle 26 4">
            <a:extLst>
              <a:ext uri="{FF2B5EF4-FFF2-40B4-BE49-F238E27FC236}">
                <a16:creationId xmlns:a16="http://schemas.microsoft.com/office/drawing/2014/main" id="{9D39410B-2060-40F9-819C-FEB547487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618" y="2343592"/>
            <a:ext cx="4109582" cy="39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FF3300"/>
                </a:solidFill>
                <a:cs typeface="Times New Roman" panose="02020603050405020304" pitchFamily="18" charset="0"/>
              </a:rPr>
              <a:t>critical energy release rate</a:t>
            </a:r>
            <a:endParaRPr lang="en-US" sz="2200" i="1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034A21C-DD96-472D-BFF7-8BFC06E6DB4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569820"/>
            <a:ext cx="9769142" cy="888381"/>
          </a:xfrm>
          <a:prstGeom prst="rect">
            <a:avLst/>
          </a:prstGeom>
        </p:spPr>
      </p:pic>
      <p:sp>
        <p:nvSpPr>
          <p:cNvPr id="21" name="Rectangle 26 5">
            <a:extLst>
              <a:ext uri="{FF2B5EF4-FFF2-40B4-BE49-F238E27FC236}">
                <a16:creationId xmlns:a16="http://schemas.microsoft.com/office/drawing/2014/main" id="{FB56FA90-A5A9-4CCB-B5F7-E116360DE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71800"/>
            <a:ext cx="4648200" cy="43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cs typeface="Times New Roman" panose="02020603050405020304" pitchFamily="18" charset="0"/>
              </a:rPr>
              <a:t>The phase-field approach</a:t>
            </a:r>
            <a:endParaRPr lang="en-US" sz="2200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Rectangle 26 6">
            <a:extLst>
              <a:ext uri="{FF2B5EF4-FFF2-40B4-BE49-F238E27FC236}">
                <a16:creationId xmlns:a16="http://schemas.microsoft.com/office/drawing/2014/main" id="{AF10052D-8B7A-4C49-AABE-ABF81FBE5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988056"/>
            <a:ext cx="12039600" cy="43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cs typeface="Times New Roman" panose="02020603050405020304" pitchFamily="18" charset="0"/>
              </a:rPr>
              <a:t>is purely 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energetic</a:t>
            </a:r>
            <a:r>
              <a:rPr lang="en-US" sz="2200" dirty="0">
                <a:solidFill>
                  <a:srgbClr val="0000CC"/>
                </a:solidFill>
                <a:cs typeface="Times New Roman" panose="02020603050405020304" pitchFamily="18" charset="0"/>
              </a:rPr>
              <a:t> and does not account for the strength of the material, which is not an energetic quantity, but rather a 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stress-based </a:t>
            </a:r>
            <a:r>
              <a:rPr lang="en-US" sz="2200" dirty="0">
                <a:solidFill>
                  <a:srgbClr val="0000CC"/>
                </a:solidFill>
                <a:cs typeface="Times New Roman" panose="02020603050405020304" pitchFamily="18" charset="0"/>
              </a:rPr>
              <a:t>one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endParaRPr lang="en-US" sz="2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3" name="Rectangle 26 7">
            <a:extLst>
              <a:ext uri="{FF2B5EF4-FFF2-40B4-BE49-F238E27FC236}">
                <a16:creationId xmlns:a16="http://schemas.microsoft.com/office/drawing/2014/main" id="{7CF2C3AC-0116-413D-A4FC-CDB175CCA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952808"/>
            <a:ext cx="11655373" cy="43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FF3300"/>
                </a:solidFill>
                <a:cs typeface="Times New Roman" panose="02020603050405020304" pitchFamily="18" charset="0"/>
              </a:rPr>
              <a:t>This is the reason why the stresses predicted by the phase-field framework for fracture nucleation in the bulk, from the boundary, and from small-cracks become unbounded in the limit as</a:t>
            </a:r>
            <a:endParaRPr lang="en-US" sz="2200" i="1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85FF915-40F2-4CFA-9A2C-8738AA5DB31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963" y="6089616"/>
            <a:ext cx="623237" cy="23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0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1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A close up of a map&#10;&#10;Description automatically generated">
            <a:extLst>
              <a:ext uri="{FF2B5EF4-FFF2-40B4-BE49-F238E27FC236}">
                <a16:creationId xmlns:a16="http://schemas.microsoft.com/office/drawing/2014/main" id="{6A430CC6-4265-4D89-B323-D4CE000495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24" y="2688336"/>
            <a:ext cx="4320932" cy="408736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4D4F39A-50BC-42EC-AD81-989C2BBEE402}"/>
              </a:ext>
            </a:extLst>
          </p:cNvPr>
          <p:cNvSpPr/>
          <p:nvPr/>
        </p:nvSpPr>
        <p:spPr>
          <a:xfrm rot="1815051">
            <a:off x="1324752" y="6192168"/>
            <a:ext cx="1936272" cy="191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0637CF7-ED1E-49CA-A1D1-1024035E6A50}"/>
              </a:ext>
            </a:extLst>
          </p:cNvPr>
          <p:cNvSpPr/>
          <p:nvPr/>
        </p:nvSpPr>
        <p:spPr>
          <a:xfrm rot="19986556">
            <a:off x="3596310" y="6209433"/>
            <a:ext cx="1936272" cy="191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8C8E8C5-B546-4AB4-B7CA-5306657E514F}"/>
              </a:ext>
            </a:extLst>
          </p:cNvPr>
          <p:cNvSpPr/>
          <p:nvPr/>
        </p:nvSpPr>
        <p:spPr>
          <a:xfrm rot="16380000">
            <a:off x="4682467" y="4152856"/>
            <a:ext cx="1936272" cy="191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53988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+mn-lt"/>
              </a:rPr>
              <a:t>Illustration of the purely energetic character of the phase-field framework </a:t>
            </a:r>
            <a:endParaRPr lang="en-US" sz="2700" b="1" dirty="0">
              <a:solidFill>
                <a:srgbClr val="FF9900"/>
              </a:solidFill>
              <a:latin typeface="+mn-lt"/>
            </a:endParaRPr>
          </a:p>
        </p:txBody>
      </p:sp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7E17CC38-9FA9-4B17-B7EB-669FA44C86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3645719"/>
              </p:ext>
            </p:extLst>
          </p:nvPr>
        </p:nvGraphicFramePr>
        <p:xfrm>
          <a:off x="7294563" y="2476500"/>
          <a:ext cx="3944937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6" name="KGPlot" r:id="rId17" imgW="5003640" imgH="5219640" progId="KGraph_Plot">
                  <p:embed/>
                </p:oleObj>
              </mc:Choice>
              <mc:Fallback>
                <p:oleObj name="KGPlot" r:id="rId17" imgW="5003640" imgH="5219640" progId="KGraph_Plot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7E17CC38-9FA9-4B17-B7EB-669FA44C86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294563" y="2476500"/>
                        <a:ext cx="3944937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E51AA37-7250-4C22-915A-E6810F22937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751" y="6607037"/>
            <a:ext cx="558324" cy="2011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C596C1-7EE2-493A-B403-7A46F2DB0D7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31810" y="4335837"/>
            <a:ext cx="558324" cy="20114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2B97B1F-04E8-4F04-B83B-402B2F99C85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190" y="5710734"/>
            <a:ext cx="641143" cy="188571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B18C69A-DDDE-47A4-ADD2-EDE135BE68F3}"/>
              </a:ext>
            </a:extLst>
          </p:cNvPr>
          <p:cNvCxnSpPr>
            <a:cxnSpLocks/>
          </p:cNvCxnSpPr>
          <p:nvPr/>
        </p:nvCxnSpPr>
        <p:spPr>
          <a:xfrm flipV="1">
            <a:off x="8361075" y="5521201"/>
            <a:ext cx="129287" cy="14775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B76A820B-A102-4AE7-8894-81C378CF5B0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268" y="685800"/>
            <a:ext cx="1056000" cy="272762"/>
          </a:xfrm>
          <a:prstGeom prst="rect">
            <a:avLst/>
          </a:prstGeom>
        </p:spPr>
      </p:pic>
      <p:sp>
        <p:nvSpPr>
          <p:cNvPr id="46" name="Rectangle 26 5 1">
            <a:extLst>
              <a:ext uri="{FF2B5EF4-FFF2-40B4-BE49-F238E27FC236}">
                <a16:creationId xmlns:a16="http://schemas.microsoft.com/office/drawing/2014/main" id="{16FD832D-FD97-416E-9A52-0D05B2659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53" y="1228114"/>
            <a:ext cx="2328275" cy="43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cs typeface="Times New Roman" panose="02020603050405020304" pitchFamily="18" charset="0"/>
              </a:rPr>
              <a:t>For the case when</a:t>
            </a:r>
            <a:endParaRPr lang="en-US" sz="2200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DAC3C7FF-F597-47BC-8B88-206DF998AFE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53" y="1295400"/>
            <a:ext cx="1327238" cy="25142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72E1D99-D5C1-46F5-A466-2FBBC158728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53" y="1798533"/>
            <a:ext cx="1109333" cy="576000"/>
          </a:xfrm>
          <a:prstGeom prst="rect">
            <a:avLst/>
          </a:prstGeom>
        </p:spPr>
      </p:pic>
      <p:sp>
        <p:nvSpPr>
          <p:cNvPr id="62" name="Left Brace 61">
            <a:extLst>
              <a:ext uri="{FF2B5EF4-FFF2-40B4-BE49-F238E27FC236}">
                <a16:creationId xmlns:a16="http://schemas.microsoft.com/office/drawing/2014/main" id="{6117FBF7-9385-4733-BA81-62EFFBCFCCC8}"/>
              </a:ext>
            </a:extLst>
          </p:cNvPr>
          <p:cNvSpPr/>
          <p:nvPr/>
        </p:nvSpPr>
        <p:spPr>
          <a:xfrm>
            <a:off x="2584827" y="617860"/>
            <a:ext cx="439441" cy="1782020"/>
          </a:xfrm>
          <a:prstGeom prst="leftBrace">
            <a:avLst>
              <a:gd name="adj1" fmla="val 45012"/>
              <a:gd name="adj2" fmla="val 47355"/>
            </a:avLst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2CE72358-D661-4134-A9AA-E737F785AE1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586" y="1239716"/>
            <a:ext cx="3323428" cy="611048"/>
          </a:xfrm>
          <a:prstGeom prst="rect">
            <a:avLst/>
          </a:prstGeom>
        </p:spPr>
      </p:pic>
      <p:sp>
        <p:nvSpPr>
          <p:cNvPr id="66" name="Rounded Rectangle 9">
            <a:extLst>
              <a:ext uri="{FF2B5EF4-FFF2-40B4-BE49-F238E27FC236}">
                <a16:creationId xmlns:a16="http://schemas.microsoft.com/office/drawing/2014/main" id="{8FD75C35-4338-48D9-929E-435C5979E296}"/>
              </a:ext>
            </a:extLst>
          </p:cNvPr>
          <p:cNvSpPr/>
          <p:nvPr/>
        </p:nvSpPr>
        <p:spPr>
          <a:xfrm>
            <a:off x="8177915" y="1078401"/>
            <a:ext cx="3633085" cy="872957"/>
          </a:xfrm>
          <a:prstGeom prst="round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26 5 2">
            <a:extLst>
              <a:ext uri="{FF2B5EF4-FFF2-40B4-BE49-F238E27FC236}">
                <a16:creationId xmlns:a16="http://schemas.microsoft.com/office/drawing/2014/main" id="{FA0A98F4-5B66-4633-82A1-255B8B766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4056" y="1581084"/>
            <a:ext cx="2915954" cy="43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r">
              <a:spcBef>
                <a:spcPct val="0"/>
              </a:spcBef>
            </a:pPr>
            <a:r>
              <a:rPr lang="en-US" sz="2200" dirty="0">
                <a:solidFill>
                  <a:srgbClr val="FF3300"/>
                </a:solidFill>
                <a:cs typeface="Times New Roman" panose="02020603050405020304" pitchFamily="18" charset="0"/>
              </a:rPr>
              <a:t>The strength surface predicted by the phase-field model is given by </a:t>
            </a:r>
            <a:endParaRPr lang="en-US" sz="2200" i="1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550678B-05DC-413A-AE6D-799056412688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726" y="2801952"/>
            <a:ext cx="737829" cy="134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88A9B6D-52A1-4CE5-9345-BE58B8AAE7A1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909">
            <a:off x="4453705" y="6403616"/>
            <a:ext cx="558324" cy="2011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65B2CD5-9A99-49EF-9774-19BCDF33F86B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02">
            <a:off x="1912881" y="6460243"/>
            <a:ext cx="558324" cy="201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8E48BB-5A2E-459D-9A00-A5ADB5670634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00035">
            <a:off x="5670235" y="4366967"/>
            <a:ext cx="558324" cy="2011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D4C1109-E0B1-485F-8BF2-EC287BD349FD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086" y="3833444"/>
            <a:ext cx="641143" cy="188571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E0EB0DF-7396-4745-B687-8F0E0A15E7F6}"/>
              </a:ext>
            </a:extLst>
          </p:cNvPr>
          <p:cNvCxnSpPr>
            <a:cxnSpLocks/>
          </p:cNvCxnSpPr>
          <p:nvPr/>
        </p:nvCxnSpPr>
        <p:spPr>
          <a:xfrm>
            <a:off x="3126235" y="4010138"/>
            <a:ext cx="160719" cy="23827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E3B69D14-E15A-4872-AFB5-9F949F29584D}"/>
              </a:ext>
            </a:extLst>
          </p:cNvPr>
          <p:cNvSpPr txBox="1"/>
          <p:nvPr/>
        </p:nvSpPr>
        <p:spPr>
          <a:xfrm>
            <a:off x="2185083" y="6166486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" panose="02020503060505020303" pitchFamily="18" charset="0"/>
              </a:rPr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0B18C3C-990E-4B0A-A981-7AE28A0D0D2D}"/>
              </a:ext>
            </a:extLst>
          </p:cNvPr>
          <p:cNvSpPr txBox="1"/>
          <p:nvPr/>
        </p:nvSpPr>
        <p:spPr>
          <a:xfrm>
            <a:off x="4445557" y="616340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" panose="02020503060505020303" pitchFamily="18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94815BA-F59C-4972-BD70-6BE4DB3603D7}"/>
              </a:ext>
            </a:extLst>
          </p:cNvPr>
          <p:cNvSpPr txBox="1"/>
          <p:nvPr/>
        </p:nvSpPr>
        <p:spPr>
          <a:xfrm>
            <a:off x="5504512" y="4297908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" panose="02020503060505020303" pitchFamily="18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07B2C99-A211-45E3-9519-5D7993000BED}"/>
              </a:ext>
            </a:extLst>
          </p:cNvPr>
          <p:cNvSpPr txBox="1"/>
          <p:nvPr/>
        </p:nvSpPr>
        <p:spPr>
          <a:xfrm>
            <a:off x="5537477" y="3507363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" panose="02020503060505020303" pitchFamily="18" charset="0"/>
              </a:rPr>
              <a:t>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54892F0-5AAB-4EE0-AFB0-5468AF15A3ED}"/>
              </a:ext>
            </a:extLst>
          </p:cNvPr>
          <p:cNvSpPr txBox="1"/>
          <p:nvPr/>
        </p:nvSpPr>
        <p:spPr>
          <a:xfrm>
            <a:off x="4996190" y="590432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" panose="02020503060505020303" pitchFamily="18" charset="0"/>
              </a:rPr>
              <a:t>2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8417584-B00E-4052-A7D3-10FAE9609BB3}"/>
              </a:ext>
            </a:extLst>
          </p:cNvPr>
          <p:cNvSpPr txBox="1"/>
          <p:nvPr/>
        </p:nvSpPr>
        <p:spPr>
          <a:xfrm>
            <a:off x="2683670" y="645709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" panose="02020503060505020303" pitchFamily="18" charset="0"/>
              </a:rPr>
              <a:t>2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07C3600-5E38-4E78-85F9-0356045593EC}"/>
              </a:ext>
            </a:extLst>
          </p:cNvPr>
          <p:cNvSpPr txBox="1"/>
          <p:nvPr/>
        </p:nvSpPr>
        <p:spPr>
          <a:xfrm>
            <a:off x="1579593" y="5904329"/>
            <a:ext cx="38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 Symbol" panose="05050102010706020507" pitchFamily="18" charset="2"/>
              </a:rPr>
              <a:t>-</a:t>
            </a:r>
            <a:r>
              <a:rPr lang="en-US" sz="1200" dirty="0">
                <a:latin typeface="Euclid" panose="02020503060505020303" pitchFamily="18" charset="0"/>
              </a:rPr>
              <a:t>2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EDE1EEE-8FFC-4201-A25D-44C1AB4B8518}"/>
              </a:ext>
            </a:extLst>
          </p:cNvPr>
          <p:cNvSpPr txBox="1"/>
          <p:nvPr/>
        </p:nvSpPr>
        <p:spPr>
          <a:xfrm>
            <a:off x="3733038" y="6468537"/>
            <a:ext cx="38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 Symbol" panose="05050102010706020507" pitchFamily="18" charset="2"/>
              </a:rPr>
              <a:t>-</a:t>
            </a:r>
            <a:r>
              <a:rPr lang="en-US" sz="1200" dirty="0">
                <a:latin typeface="Euclid" panose="02020503060505020303" pitchFamily="18" charset="0"/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919C07C-C8EA-410E-91B1-2AFD8829B0CB}"/>
              </a:ext>
            </a:extLst>
          </p:cNvPr>
          <p:cNvSpPr txBox="1"/>
          <p:nvPr/>
        </p:nvSpPr>
        <p:spPr>
          <a:xfrm>
            <a:off x="5415670" y="5021814"/>
            <a:ext cx="38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 Symbol" panose="05050102010706020507" pitchFamily="18" charset="2"/>
              </a:rPr>
              <a:t>-</a:t>
            </a:r>
            <a:r>
              <a:rPr lang="en-US" sz="1200" dirty="0">
                <a:latin typeface="Euclid" panose="02020503060505020303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6046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9" grpId="0" animBg="1"/>
      <p:bldP spid="41" grpId="0" animBg="1"/>
      <p:bldP spid="66" grpId="0" animBg="1"/>
      <p:bldP spid="67" grpId="0"/>
      <p:bldP spid="68" grpId="0"/>
      <p:bldP spid="69" grpId="0"/>
      <p:bldP spid="70" grpId="0"/>
      <p:bldP spid="71" grpId="0"/>
      <p:bldP spid="73" grpId="0"/>
      <p:bldP spid="74" grpId="0"/>
      <p:bldP spid="75" grpId="0"/>
      <p:bldP spid="76" grpId="0"/>
      <p:bldP spid="7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2B748303-8871-48F7-9861-CF52C6565A8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24" y="2688336"/>
            <a:ext cx="4320932" cy="408736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4D4F39A-50BC-42EC-AD81-989C2BBEE402}"/>
              </a:ext>
            </a:extLst>
          </p:cNvPr>
          <p:cNvSpPr/>
          <p:nvPr/>
        </p:nvSpPr>
        <p:spPr>
          <a:xfrm rot="1815051">
            <a:off x="1324752" y="6192168"/>
            <a:ext cx="1936272" cy="191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0637CF7-ED1E-49CA-A1D1-1024035E6A50}"/>
              </a:ext>
            </a:extLst>
          </p:cNvPr>
          <p:cNvSpPr/>
          <p:nvPr/>
        </p:nvSpPr>
        <p:spPr>
          <a:xfrm rot="19986556">
            <a:off x="3596310" y="6209433"/>
            <a:ext cx="1936272" cy="191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8C8E8C5-B546-4AB4-B7CA-5306657E514F}"/>
              </a:ext>
            </a:extLst>
          </p:cNvPr>
          <p:cNvSpPr/>
          <p:nvPr/>
        </p:nvSpPr>
        <p:spPr>
          <a:xfrm rot="16380000">
            <a:off x="4682467" y="4152856"/>
            <a:ext cx="1936272" cy="191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53988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+mn-lt"/>
              </a:rPr>
              <a:t>Illustration of the purely energetic character of the phase-field framework </a:t>
            </a:r>
            <a:endParaRPr lang="en-US" sz="2700" b="1" dirty="0">
              <a:solidFill>
                <a:srgbClr val="FF9900"/>
              </a:solidFill>
              <a:latin typeface="+mn-lt"/>
            </a:endParaRPr>
          </a:p>
        </p:txBody>
      </p:sp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7E17CC38-9FA9-4B17-B7EB-669FA44C86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8067317"/>
              </p:ext>
            </p:extLst>
          </p:nvPr>
        </p:nvGraphicFramePr>
        <p:xfrm>
          <a:off x="7294563" y="2476500"/>
          <a:ext cx="3944937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0" name="KGPlot" r:id="rId19" imgW="5003640" imgH="5219640" progId="KGraph_Plot">
                  <p:embed/>
                </p:oleObj>
              </mc:Choice>
              <mc:Fallback>
                <p:oleObj name="KGPlot" r:id="rId19" imgW="5003640" imgH="5219640" progId="KGraph_Plot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7E17CC38-9FA9-4B17-B7EB-669FA44C86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294563" y="2476500"/>
                        <a:ext cx="3944937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E51AA37-7250-4C22-915A-E6810F22937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751" y="6607037"/>
            <a:ext cx="558324" cy="2011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C596C1-7EE2-493A-B403-7A46F2DB0D7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31810" y="4335837"/>
            <a:ext cx="558324" cy="20114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87BC398-E7FA-4287-A46B-C7BECB021FE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9" y="4295415"/>
            <a:ext cx="744000" cy="188571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B1649C5-E84D-48FD-8D98-042744B3D4E9}"/>
              </a:ext>
            </a:extLst>
          </p:cNvPr>
          <p:cNvCxnSpPr>
            <a:cxnSpLocks/>
          </p:cNvCxnSpPr>
          <p:nvPr/>
        </p:nvCxnSpPr>
        <p:spPr>
          <a:xfrm flipV="1">
            <a:off x="9602804" y="4034814"/>
            <a:ext cx="200608" cy="244864"/>
          </a:xfrm>
          <a:prstGeom prst="line">
            <a:avLst/>
          </a:prstGeom>
          <a:ln w="95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B76A820B-A102-4AE7-8894-81C378CF5B0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268" y="685800"/>
            <a:ext cx="1056000" cy="272762"/>
          </a:xfrm>
          <a:prstGeom prst="rect">
            <a:avLst/>
          </a:prstGeom>
        </p:spPr>
      </p:pic>
      <p:sp>
        <p:nvSpPr>
          <p:cNvPr id="46" name="Rectangle 26 5 1">
            <a:extLst>
              <a:ext uri="{FF2B5EF4-FFF2-40B4-BE49-F238E27FC236}">
                <a16:creationId xmlns:a16="http://schemas.microsoft.com/office/drawing/2014/main" id="{16FD832D-FD97-416E-9A52-0D05B2659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53" y="1228114"/>
            <a:ext cx="2328275" cy="43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cs typeface="Times New Roman" panose="02020603050405020304" pitchFamily="18" charset="0"/>
              </a:rPr>
              <a:t>For the case when</a:t>
            </a:r>
            <a:endParaRPr lang="en-US" sz="2200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DAC3C7FF-F597-47BC-8B88-206DF998AFE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53" y="1295400"/>
            <a:ext cx="1327238" cy="25142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72E1D99-D5C1-46F5-A466-2FBBC158728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53" y="1798533"/>
            <a:ext cx="1109333" cy="576000"/>
          </a:xfrm>
          <a:prstGeom prst="rect">
            <a:avLst/>
          </a:prstGeom>
        </p:spPr>
      </p:pic>
      <p:sp>
        <p:nvSpPr>
          <p:cNvPr id="62" name="Left Brace 61">
            <a:extLst>
              <a:ext uri="{FF2B5EF4-FFF2-40B4-BE49-F238E27FC236}">
                <a16:creationId xmlns:a16="http://schemas.microsoft.com/office/drawing/2014/main" id="{6117FBF7-9385-4733-BA81-62EFFBCFCCC8}"/>
              </a:ext>
            </a:extLst>
          </p:cNvPr>
          <p:cNvSpPr/>
          <p:nvPr/>
        </p:nvSpPr>
        <p:spPr>
          <a:xfrm>
            <a:off x="2584827" y="617860"/>
            <a:ext cx="439441" cy="1782020"/>
          </a:xfrm>
          <a:prstGeom prst="leftBrace">
            <a:avLst>
              <a:gd name="adj1" fmla="val 45012"/>
              <a:gd name="adj2" fmla="val 47355"/>
            </a:avLst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2CE72358-D661-4134-A9AA-E737F785AE1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586" y="1239716"/>
            <a:ext cx="3323428" cy="611048"/>
          </a:xfrm>
          <a:prstGeom prst="rect">
            <a:avLst/>
          </a:prstGeom>
        </p:spPr>
      </p:pic>
      <p:sp>
        <p:nvSpPr>
          <p:cNvPr id="66" name="Rounded Rectangle 9">
            <a:extLst>
              <a:ext uri="{FF2B5EF4-FFF2-40B4-BE49-F238E27FC236}">
                <a16:creationId xmlns:a16="http://schemas.microsoft.com/office/drawing/2014/main" id="{8FD75C35-4338-48D9-929E-435C5979E296}"/>
              </a:ext>
            </a:extLst>
          </p:cNvPr>
          <p:cNvSpPr/>
          <p:nvPr/>
        </p:nvSpPr>
        <p:spPr>
          <a:xfrm>
            <a:off x="8177915" y="1078401"/>
            <a:ext cx="3633085" cy="872957"/>
          </a:xfrm>
          <a:prstGeom prst="round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26 5 2">
            <a:extLst>
              <a:ext uri="{FF2B5EF4-FFF2-40B4-BE49-F238E27FC236}">
                <a16:creationId xmlns:a16="http://schemas.microsoft.com/office/drawing/2014/main" id="{FA0A98F4-5B66-4633-82A1-255B8B766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4056" y="1581084"/>
            <a:ext cx="2915954" cy="43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r">
              <a:spcBef>
                <a:spcPct val="0"/>
              </a:spcBef>
            </a:pPr>
            <a:r>
              <a:rPr lang="en-US" sz="2200" dirty="0">
                <a:solidFill>
                  <a:srgbClr val="FF3300"/>
                </a:solidFill>
                <a:cs typeface="Times New Roman" panose="02020603050405020304" pitchFamily="18" charset="0"/>
              </a:rPr>
              <a:t>The strength surface predicted by the phase-field model is given by </a:t>
            </a:r>
            <a:endParaRPr lang="en-US" sz="2200" i="1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550678B-05DC-413A-AE6D-799056412688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726" y="2801952"/>
            <a:ext cx="737829" cy="134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88A9B6D-52A1-4CE5-9345-BE58B8AAE7A1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909">
            <a:off x="4453705" y="6403616"/>
            <a:ext cx="558324" cy="2011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65B2CD5-9A99-49EF-9774-19BCDF33F86B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02">
            <a:off x="1912881" y="6460243"/>
            <a:ext cx="558324" cy="201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8E48BB-5A2E-459D-9A00-A5ADB5670634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00035">
            <a:off x="5670235" y="4366967"/>
            <a:ext cx="558324" cy="2011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D4C1109-E0B1-485F-8BF2-EC287BD349FD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086" y="3833444"/>
            <a:ext cx="641143" cy="1885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70F2AF-D98E-4F1A-9536-8C14FF52F70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60" y="4385388"/>
            <a:ext cx="744000" cy="188571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E0EB0DF-7396-4745-B687-8F0E0A15E7F6}"/>
              </a:ext>
            </a:extLst>
          </p:cNvPr>
          <p:cNvCxnSpPr>
            <a:cxnSpLocks/>
          </p:cNvCxnSpPr>
          <p:nvPr/>
        </p:nvCxnSpPr>
        <p:spPr>
          <a:xfrm>
            <a:off x="3126235" y="4010138"/>
            <a:ext cx="160719" cy="23827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B72BD1A-8E78-4067-8E5E-39F320905A02}"/>
              </a:ext>
            </a:extLst>
          </p:cNvPr>
          <p:cNvCxnSpPr>
            <a:cxnSpLocks/>
          </p:cNvCxnSpPr>
          <p:nvPr/>
        </p:nvCxnSpPr>
        <p:spPr>
          <a:xfrm>
            <a:off x="2584827" y="4550889"/>
            <a:ext cx="110165" cy="139464"/>
          </a:xfrm>
          <a:prstGeom prst="line">
            <a:avLst/>
          </a:prstGeom>
          <a:ln w="95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E3B69D14-E15A-4872-AFB5-9F949F29584D}"/>
              </a:ext>
            </a:extLst>
          </p:cNvPr>
          <p:cNvSpPr txBox="1"/>
          <p:nvPr/>
        </p:nvSpPr>
        <p:spPr>
          <a:xfrm>
            <a:off x="2185083" y="6166486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" panose="02020503060505020303" pitchFamily="18" charset="0"/>
              </a:rPr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0B18C3C-990E-4B0A-A981-7AE28A0D0D2D}"/>
              </a:ext>
            </a:extLst>
          </p:cNvPr>
          <p:cNvSpPr txBox="1"/>
          <p:nvPr/>
        </p:nvSpPr>
        <p:spPr>
          <a:xfrm>
            <a:off x="4445557" y="616340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" panose="02020503060505020303" pitchFamily="18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94815BA-F59C-4972-BD70-6BE4DB3603D7}"/>
              </a:ext>
            </a:extLst>
          </p:cNvPr>
          <p:cNvSpPr txBox="1"/>
          <p:nvPr/>
        </p:nvSpPr>
        <p:spPr>
          <a:xfrm>
            <a:off x="5504512" y="4297908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" panose="02020503060505020303" pitchFamily="18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07B2C99-A211-45E3-9519-5D7993000BED}"/>
              </a:ext>
            </a:extLst>
          </p:cNvPr>
          <p:cNvSpPr txBox="1"/>
          <p:nvPr/>
        </p:nvSpPr>
        <p:spPr>
          <a:xfrm>
            <a:off x="5537477" y="3507363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" panose="02020503060505020303" pitchFamily="18" charset="0"/>
              </a:rPr>
              <a:t>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54892F0-5AAB-4EE0-AFB0-5468AF15A3ED}"/>
              </a:ext>
            </a:extLst>
          </p:cNvPr>
          <p:cNvSpPr txBox="1"/>
          <p:nvPr/>
        </p:nvSpPr>
        <p:spPr>
          <a:xfrm>
            <a:off x="4996190" y="590432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" panose="02020503060505020303" pitchFamily="18" charset="0"/>
              </a:rPr>
              <a:t>2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8417584-B00E-4052-A7D3-10FAE9609BB3}"/>
              </a:ext>
            </a:extLst>
          </p:cNvPr>
          <p:cNvSpPr txBox="1"/>
          <p:nvPr/>
        </p:nvSpPr>
        <p:spPr>
          <a:xfrm>
            <a:off x="2683670" y="645709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" panose="02020503060505020303" pitchFamily="18" charset="0"/>
              </a:rPr>
              <a:t>2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07C3600-5E38-4E78-85F9-0356045593EC}"/>
              </a:ext>
            </a:extLst>
          </p:cNvPr>
          <p:cNvSpPr txBox="1"/>
          <p:nvPr/>
        </p:nvSpPr>
        <p:spPr>
          <a:xfrm>
            <a:off x="1579593" y="5904329"/>
            <a:ext cx="38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 Symbol" panose="05050102010706020507" pitchFamily="18" charset="2"/>
              </a:rPr>
              <a:t>-</a:t>
            </a:r>
            <a:r>
              <a:rPr lang="en-US" sz="1200" dirty="0">
                <a:latin typeface="Euclid" panose="02020503060505020303" pitchFamily="18" charset="0"/>
              </a:rPr>
              <a:t>2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EDE1EEE-8FFC-4201-A25D-44C1AB4B8518}"/>
              </a:ext>
            </a:extLst>
          </p:cNvPr>
          <p:cNvSpPr txBox="1"/>
          <p:nvPr/>
        </p:nvSpPr>
        <p:spPr>
          <a:xfrm>
            <a:off x="3733038" y="6468537"/>
            <a:ext cx="38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 Symbol" panose="05050102010706020507" pitchFamily="18" charset="2"/>
              </a:rPr>
              <a:t>-</a:t>
            </a:r>
            <a:r>
              <a:rPr lang="en-US" sz="1200" dirty="0">
                <a:latin typeface="Euclid" panose="02020503060505020303" pitchFamily="18" charset="0"/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919C07C-C8EA-410E-91B1-2AFD8829B0CB}"/>
              </a:ext>
            </a:extLst>
          </p:cNvPr>
          <p:cNvSpPr txBox="1"/>
          <p:nvPr/>
        </p:nvSpPr>
        <p:spPr>
          <a:xfrm>
            <a:off x="5415670" y="5021814"/>
            <a:ext cx="38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 Symbol" panose="05050102010706020507" pitchFamily="18" charset="2"/>
              </a:rPr>
              <a:t>-</a:t>
            </a:r>
            <a:r>
              <a:rPr lang="en-US" sz="1200" dirty="0">
                <a:latin typeface="Euclid" panose="02020503060505020303" pitchFamily="18" charset="0"/>
              </a:rPr>
              <a:t>2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052C628-4B6E-46F3-BD1A-02CF74D15F05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190" y="5710734"/>
            <a:ext cx="641143" cy="188571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81CA567-82FE-47B4-BB93-9618756ABE78}"/>
              </a:ext>
            </a:extLst>
          </p:cNvPr>
          <p:cNvCxnSpPr>
            <a:cxnSpLocks/>
          </p:cNvCxnSpPr>
          <p:nvPr/>
        </p:nvCxnSpPr>
        <p:spPr>
          <a:xfrm flipV="1">
            <a:off x="8361075" y="5521201"/>
            <a:ext cx="129287" cy="14775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046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84765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200" b="1" dirty="0">
                <a:solidFill>
                  <a:srgbClr val="FF9900"/>
                </a:solidFill>
                <a:latin typeface="+mn-lt"/>
              </a:rPr>
              <a:t>When and how rubber bands fracture?</a:t>
            </a:r>
          </a:p>
        </p:txBody>
      </p:sp>
      <p:pic>
        <p:nvPicPr>
          <p:cNvPr id="14340" name="Picture 4" descr="Image result for rubber band stretch">
            <a:extLst>
              <a:ext uri="{FF2B5EF4-FFF2-40B4-BE49-F238E27FC236}">
                <a16:creationId xmlns:a16="http://schemas.microsoft.com/office/drawing/2014/main" id="{BAF6C454-33AA-494B-A16C-CBB73A39B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94493"/>
            <a:ext cx="4172709" cy="282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Image result for rubber band  orign">
            <a:extLst>
              <a:ext uri="{FF2B5EF4-FFF2-40B4-BE49-F238E27FC236}">
                <a16:creationId xmlns:a16="http://schemas.microsoft.com/office/drawing/2014/main" id="{DED26126-C839-409D-8D74-95055C0FE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16133"/>
            <a:ext cx="3116601" cy="209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9BFB7910-BED7-426C-820E-55456BE2DCB9}"/>
              </a:ext>
            </a:extLst>
          </p:cNvPr>
          <p:cNvSpPr/>
          <p:nvPr/>
        </p:nvSpPr>
        <p:spPr>
          <a:xfrm>
            <a:off x="2054315" y="2979085"/>
            <a:ext cx="19507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Stephen Perry (1845)</a:t>
            </a:r>
          </a:p>
        </p:txBody>
      </p:sp>
      <p:pic>
        <p:nvPicPr>
          <p:cNvPr id="70" name="Picture 6" descr="Image result for rubber band breaking">
            <a:extLst>
              <a:ext uri="{FF2B5EF4-FFF2-40B4-BE49-F238E27FC236}">
                <a16:creationId xmlns:a16="http://schemas.microsoft.com/office/drawing/2014/main" id="{65847BB0-3530-4F9E-A83A-D55CC3A4E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1" b="8688"/>
          <a:stretch/>
        </p:blipFill>
        <p:spPr bwMode="auto">
          <a:xfrm>
            <a:off x="6858000" y="699731"/>
            <a:ext cx="396240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Image result for rubber band breaking">
            <a:extLst>
              <a:ext uri="{FF2B5EF4-FFF2-40B4-BE49-F238E27FC236}">
                <a16:creationId xmlns:a16="http://schemas.microsoft.com/office/drawing/2014/main" id="{7880A791-F14F-4332-A050-4313224420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4" t="3369" r="10778" b="9618"/>
          <a:stretch/>
        </p:blipFill>
        <p:spPr bwMode="auto">
          <a:xfrm>
            <a:off x="7413105" y="3670341"/>
            <a:ext cx="2971800" cy="267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19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7CC426F-6D71-44AF-B308-F76FAB0E5082}"/>
              </a:ext>
            </a:extLst>
          </p:cNvPr>
          <p:cNvGrpSpPr/>
          <p:nvPr/>
        </p:nvGrpSpPr>
        <p:grpSpPr>
          <a:xfrm>
            <a:off x="1324752" y="2690103"/>
            <a:ext cx="4421404" cy="4085386"/>
            <a:chOff x="1339027" y="2690103"/>
            <a:chExt cx="4421404" cy="4085386"/>
          </a:xfrm>
        </p:grpSpPr>
        <p:pic>
          <p:nvPicPr>
            <p:cNvPr id="3" name="Picture 2" descr="A close up of a map&#10;&#10;Description automatically generated">
              <a:extLst>
                <a:ext uri="{FF2B5EF4-FFF2-40B4-BE49-F238E27FC236}">
                  <a16:creationId xmlns:a16="http://schemas.microsoft.com/office/drawing/2014/main" id="{3C408C43-FF26-436B-ACE3-C238A1054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86" y="2690103"/>
              <a:ext cx="4318837" cy="4085386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4D4F39A-50BC-42EC-AD81-989C2BBEE402}"/>
                </a:ext>
              </a:extLst>
            </p:cNvPr>
            <p:cNvSpPr/>
            <p:nvPr/>
          </p:nvSpPr>
          <p:spPr>
            <a:xfrm rot="1815051">
              <a:off x="1339027" y="6192168"/>
              <a:ext cx="1936272" cy="1911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0637CF7-ED1E-49CA-A1D1-1024035E6A50}"/>
                </a:ext>
              </a:extLst>
            </p:cNvPr>
            <p:cNvSpPr/>
            <p:nvPr/>
          </p:nvSpPr>
          <p:spPr>
            <a:xfrm rot="19986556">
              <a:off x="3610585" y="6209433"/>
              <a:ext cx="1936272" cy="1911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8C8E8C5-B546-4AB4-B7CA-5306657E514F}"/>
                </a:ext>
              </a:extLst>
            </p:cNvPr>
            <p:cNvSpPr/>
            <p:nvPr/>
          </p:nvSpPr>
          <p:spPr>
            <a:xfrm rot="16380000">
              <a:off x="4696742" y="4152856"/>
              <a:ext cx="1936272" cy="1911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53988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+mn-lt"/>
              </a:rPr>
              <a:t>Illustration of the purely energetic character of the phase-field framework </a:t>
            </a:r>
            <a:endParaRPr lang="en-US" sz="2700" b="1" dirty="0">
              <a:solidFill>
                <a:srgbClr val="FF9900"/>
              </a:solidFill>
              <a:latin typeface="+mn-lt"/>
            </a:endParaRPr>
          </a:p>
        </p:txBody>
      </p:sp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7E17CC38-9FA9-4B17-B7EB-669FA44C86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0763072"/>
              </p:ext>
            </p:extLst>
          </p:nvPr>
        </p:nvGraphicFramePr>
        <p:xfrm>
          <a:off x="7294563" y="2476500"/>
          <a:ext cx="3944937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6" name="KGPlot" r:id="rId21" imgW="5003640" imgH="5219640" progId="KGraph_Plot">
                  <p:embed/>
                </p:oleObj>
              </mc:Choice>
              <mc:Fallback>
                <p:oleObj name="KGPlot" r:id="rId21" imgW="5003640" imgH="5219640" progId="KGraph_Plot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294563" y="2476500"/>
                        <a:ext cx="3944937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E51AA37-7250-4C22-915A-E6810F22937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751" y="6607037"/>
            <a:ext cx="558324" cy="2011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C596C1-7EE2-493A-B403-7A46F2DB0D7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31810" y="4335837"/>
            <a:ext cx="558324" cy="20114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8F90172-9CC8-4154-815D-1781292703A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822" y="3665843"/>
            <a:ext cx="818286" cy="214857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13D0D56-6FBF-4F97-836A-DC3AC6728A9B}"/>
              </a:ext>
            </a:extLst>
          </p:cNvPr>
          <p:cNvCxnSpPr>
            <a:cxnSpLocks/>
          </p:cNvCxnSpPr>
          <p:nvPr/>
        </p:nvCxnSpPr>
        <p:spPr>
          <a:xfrm flipH="1" flipV="1">
            <a:off x="10790359" y="3877300"/>
            <a:ext cx="197498" cy="132838"/>
          </a:xfrm>
          <a:prstGeom prst="line">
            <a:avLst/>
          </a:prstGeom>
          <a:ln w="952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B76A820B-A102-4AE7-8894-81C378CF5B0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268" y="685800"/>
            <a:ext cx="1056000" cy="272762"/>
          </a:xfrm>
          <a:prstGeom prst="rect">
            <a:avLst/>
          </a:prstGeom>
        </p:spPr>
      </p:pic>
      <p:sp>
        <p:nvSpPr>
          <p:cNvPr id="46" name="Rectangle 26 5 1">
            <a:extLst>
              <a:ext uri="{FF2B5EF4-FFF2-40B4-BE49-F238E27FC236}">
                <a16:creationId xmlns:a16="http://schemas.microsoft.com/office/drawing/2014/main" id="{16FD832D-FD97-416E-9A52-0D05B2659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53" y="1228114"/>
            <a:ext cx="2328275" cy="43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cs typeface="Times New Roman" panose="02020603050405020304" pitchFamily="18" charset="0"/>
              </a:rPr>
              <a:t>For the case when</a:t>
            </a:r>
            <a:endParaRPr lang="en-US" sz="2200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DAC3C7FF-F597-47BC-8B88-206DF998AFE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53" y="1295400"/>
            <a:ext cx="1327238" cy="25142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72E1D99-D5C1-46F5-A466-2FBBC158728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53" y="1798533"/>
            <a:ext cx="1109333" cy="576000"/>
          </a:xfrm>
          <a:prstGeom prst="rect">
            <a:avLst/>
          </a:prstGeom>
        </p:spPr>
      </p:pic>
      <p:sp>
        <p:nvSpPr>
          <p:cNvPr id="62" name="Left Brace 61">
            <a:extLst>
              <a:ext uri="{FF2B5EF4-FFF2-40B4-BE49-F238E27FC236}">
                <a16:creationId xmlns:a16="http://schemas.microsoft.com/office/drawing/2014/main" id="{6117FBF7-9385-4733-BA81-62EFFBCFCCC8}"/>
              </a:ext>
            </a:extLst>
          </p:cNvPr>
          <p:cNvSpPr/>
          <p:nvPr/>
        </p:nvSpPr>
        <p:spPr>
          <a:xfrm>
            <a:off x="2584827" y="617860"/>
            <a:ext cx="439441" cy="1782020"/>
          </a:xfrm>
          <a:prstGeom prst="leftBrace">
            <a:avLst>
              <a:gd name="adj1" fmla="val 45012"/>
              <a:gd name="adj2" fmla="val 47355"/>
            </a:avLst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2CE72358-D661-4134-A9AA-E737F785AE1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586" y="1239716"/>
            <a:ext cx="3323428" cy="611048"/>
          </a:xfrm>
          <a:prstGeom prst="rect">
            <a:avLst/>
          </a:prstGeom>
        </p:spPr>
      </p:pic>
      <p:sp>
        <p:nvSpPr>
          <p:cNvPr id="66" name="Rounded Rectangle 9">
            <a:extLst>
              <a:ext uri="{FF2B5EF4-FFF2-40B4-BE49-F238E27FC236}">
                <a16:creationId xmlns:a16="http://schemas.microsoft.com/office/drawing/2014/main" id="{8FD75C35-4338-48D9-929E-435C5979E296}"/>
              </a:ext>
            </a:extLst>
          </p:cNvPr>
          <p:cNvSpPr/>
          <p:nvPr/>
        </p:nvSpPr>
        <p:spPr>
          <a:xfrm>
            <a:off x="8177915" y="1078401"/>
            <a:ext cx="3633085" cy="872957"/>
          </a:xfrm>
          <a:prstGeom prst="round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26 5 2">
            <a:extLst>
              <a:ext uri="{FF2B5EF4-FFF2-40B4-BE49-F238E27FC236}">
                <a16:creationId xmlns:a16="http://schemas.microsoft.com/office/drawing/2014/main" id="{FA0A98F4-5B66-4633-82A1-255B8B766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4056" y="1581084"/>
            <a:ext cx="2915954" cy="43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r">
              <a:spcBef>
                <a:spcPct val="0"/>
              </a:spcBef>
            </a:pPr>
            <a:r>
              <a:rPr lang="en-US" sz="2200" dirty="0">
                <a:solidFill>
                  <a:srgbClr val="FF3300"/>
                </a:solidFill>
                <a:cs typeface="Times New Roman" panose="02020603050405020304" pitchFamily="18" charset="0"/>
              </a:rPr>
              <a:t>The strength surface predicted by the phase-field model is given by </a:t>
            </a:r>
            <a:endParaRPr lang="en-US" sz="2200" i="1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550678B-05DC-413A-AE6D-799056412688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726" y="2801952"/>
            <a:ext cx="737829" cy="134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88A9B6D-52A1-4CE5-9345-BE58B8AAE7A1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909">
            <a:off x="4453705" y="6403616"/>
            <a:ext cx="558324" cy="2011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65B2CD5-9A99-49EF-9774-19BCDF33F86B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02">
            <a:off x="1912881" y="6460243"/>
            <a:ext cx="558324" cy="201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8E48BB-5A2E-459D-9A00-A5ADB5670634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00035">
            <a:off x="5670235" y="4366967"/>
            <a:ext cx="558324" cy="2011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D4C1109-E0B1-485F-8BF2-EC287BD349FD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086" y="3833444"/>
            <a:ext cx="641143" cy="1885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70F2AF-D98E-4F1A-9536-8C14FF52F70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60" y="4385388"/>
            <a:ext cx="744000" cy="1885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9644D1-1492-4C64-85C3-3949883E9B14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888" y="5667568"/>
            <a:ext cx="818286" cy="214857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E0EB0DF-7396-4745-B687-8F0E0A15E7F6}"/>
              </a:ext>
            </a:extLst>
          </p:cNvPr>
          <p:cNvCxnSpPr>
            <a:cxnSpLocks/>
          </p:cNvCxnSpPr>
          <p:nvPr/>
        </p:nvCxnSpPr>
        <p:spPr>
          <a:xfrm>
            <a:off x="3126235" y="4010138"/>
            <a:ext cx="160719" cy="23827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9A950E6-FC5A-4591-8351-9570C9049BD8}"/>
              </a:ext>
            </a:extLst>
          </p:cNvPr>
          <p:cNvCxnSpPr>
            <a:cxnSpLocks/>
          </p:cNvCxnSpPr>
          <p:nvPr/>
        </p:nvCxnSpPr>
        <p:spPr>
          <a:xfrm flipH="1" flipV="1">
            <a:off x="2207640" y="5506766"/>
            <a:ext cx="151404" cy="210679"/>
          </a:xfrm>
          <a:prstGeom prst="line">
            <a:avLst/>
          </a:prstGeom>
          <a:ln w="952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B72BD1A-8E78-4067-8E5E-39F320905A02}"/>
              </a:ext>
            </a:extLst>
          </p:cNvPr>
          <p:cNvCxnSpPr>
            <a:cxnSpLocks/>
          </p:cNvCxnSpPr>
          <p:nvPr/>
        </p:nvCxnSpPr>
        <p:spPr>
          <a:xfrm>
            <a:off x="2584827" y="4550889"/>
            <a:ext cx="110165" cy="139464"/>
          </a:xfrm>
          <a:prstGeom prst="line">
            <a:avLst/>
          </a:prstGeom>
          <a:ln w="95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E3B69D14-E15A-4872-AFB5-9F949F29584D}"/>
              </a:ext>
            </a:extLst>
          </p:cNvPr>
          <p:cNvSpPr txBox="1"/>
          <p:nvPr/>
        </p:nvSpPr>
        <p:spPr>
          <a:xfrm>
            <a:off x="2185083" y="6166486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" panose="02020503060505020303" pitchFamily="18" charset="0"/>
              </a:rPr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0B18C3C-990E-4B0A-A981-7AE28A0D0D2D}"/>
              </a:ext>
            </a:extLst>
          </p:cNvPr>
          <p:cNvSpPr txBox="1"/>
          <p:nvPr/>
        </p:nvSpPr>
        <p:spPr>
          <a:xfrm>
            <a:off x="4445557" y="616340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" panose="02020503060505020303" pitchFamily="18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94815BA-F59C-4972-BD70-6BE4DB3603D7}"/>
              </a:ext>
            </a:extLst>
          </p:cNvPr>
          <p:cNvSpPr txBox="1"/>
          <p:nvPr/>
        </p:nvSpPr>
        <p:spPr>
          <a:xfrm>
            <a:off x="5504512" y="4297908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" panose="02020503060505020303" pitchFamily="18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07B2C99-A211-45E3-9519-5D7993000BED}"/>
              </a:ext>
            </a:extLst>
          </p:cNvPr>
          <p:cNvSpPr txBox="1"/>
          <p:nvPr/>
        </p:nvSpPr>
        <p:spPr>
          <a:xfrm>
            <a:off x="5537477" y="3507363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" panose="02020503060505020303" pitchFamily="18" charset="0"/>
              </a:rPr>
              <a:t>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54892F0-5AAB-4EE0-AFB0-5468AF15A3ED}"/>
              </a:ext>
            </a:extLst>
          </p:cNvPr>
          <p:cNvSpPr txBox="1"/>
          <p:nvPr/>
        </p:nvSpPr>
        <p:spPr>
          <a:xfrm>
            <a:off x="4996190" y="590432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" panose="02020503060505020303" pitchFamily="18" charset="0"/>
              </a:rPr>
              <a:t>2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8417584-B00E-4052-A7D3-10FAE9609BB3}"/>
              </a:ext>
            </a:extLst>
          </p:cNvPr>
          <p:cNvSpPr txBox="1"/>
          <p:nvPr/>
        </p:nvSpPr>
        <p:spPr>
          <a:xfrm>
            <a:off x="2683670" y="645709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" panose="02020503060505020303" pitchFamily="18" charset="0"/>
              </a:rPr>
              <a:t>2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07C3600-5E38-4E78-85F9-0356045593EC}"/>
              </a:ext>
            </a:extLst>
          </p:cNvPr>
          <p:cNvSpPr txBox="1"/>
          <p:nvPr/>
        </p:nvSpPr>
        <p:spPr>
          <a:xfrm>
            <a:off x="1579593" y="5904329"/>
            <a:ext cx="38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 Symbol" panose="05050102010706020507" pitchFamily="18" charset="2"/>
              </a:rPr>
              <a:t>-</a:t>
            </a:r>
            <a:r>
              <a:rPr lang="en-US" sz="1200" dirty="0">
                <a:latin typeface="Euclid" panose="02020503060505020303" pitchFamily="18" charset="0"/>
              </a:rPr>
              <a:t>2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EDE1EEE-8FFC-4201-A25D-44C1AB4B8518}"/>
              </a:ext>
            </a:extLst>
          </p:cNvPr>
          <p:cNvSpPr txBox="1"/>
          <p:nvPr/>
        </p:nvSpPr>
        <p:spPr>
          <a:xfrm>
            <a:off x="3733038" y="6468537"/>
            <a:ext cx="38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 Symbol" panose="05050102010706020507" pitchFamily="18" charset="2"/>
              </a:rPr>
              <a:t>-</a:t>
            </a:r>
            <a:r>
              <a:rPr lang="en-US" sz="1200" dirty="0">
                <a:latin typeface="Euclid" panose="02020503060505020303" pitchFamily="18" charset="0"/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919C07C-C8EA-410E-91B1-2AFD8829B0CB}"/>
              </a:ext>
            </a:extLst>
          </p:cNvPr>
          <p:cNvSpPr txBox="1"/>
          <p:nvPr/>
        </p:nvSpPr>
        <p:spPr>
          <a:xfrm>
            <a:off x="5415670" y="5021814"/>
            <a:ext cx="38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 Symbol" panose="05050102010706020507" pitchFamily="18" charset="2"/>
              </a:rPr>
              <a:t>-</a:t>
            </a:r>
            <a:r>
              <a:rPr lang="en-US" sz="1200" dirty="0">
                <a:latin typeface="Euclid" panose="02020503060505020303" pitchFamily="18" charset="0"/>
              </a:rPr>
              <a:t>2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49A90262-9532-413B-A631-760ACC7F9460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9" y="4295415"/>
            <a:ext cx="744000" cy="188571"/>
          </a:xfrm>
          <a:prstGeom prst="rect">
            <a:avLst/>
          </a:prstGeom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554A400-C32D-4CDE-A6CB-564B7987853B}"/>
              </a:ext>
            </a:extLst>
          </p:cNvPr>
          <p:cNvCxnSpPr>
            <a:cxnSpLocks/>
          </p:cNvCxnSpPr>
          <p:nvPr/>
        </p:nvCxnSpPr>
        <p:spPr>
          <a:xfrm flipV="1">
            <a:off x="9602804" y="4034814"/>
            <a:ext cx="200608" cy="244864"/>
          </a:xfrm>
          <a:prstGeom prst="line">
            <a:avLst/>
          </a:prstGeom>
          <a:ln w="95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:a16="http://schemas.microsoft.com/office/drawing/2014/main" id="{D11D5F96-DDEB-4B83-A1A0-DB50BE2E2DEE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190" y="5710734"/>
            <a:ext cx="641143" cy="188571"/>
          </a:xfrm>
          <a:prstGeom prst="rect">
            <a:avLst/>
          </a:prstGeom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0704CDA-36A0-4E41-80D0-7DD671F2532E}"/>
              </a:ext>
            </a:extLst>
          </p:cNvPr>
          <p:cNvCxnSpPr>
            <a:cxnSpLocks/>
          </p:cNvCxnSpPr>
          <p:nvPr/>
        </p:nvCxnSpPr>
        <p:spPr>
          <a:xfrm flipV="1">
            <a:off x="8361075" y="5521201"/>
            <a:ext cx="129287" cy="14775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231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53988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+mn-lt"/>
              </a:rPr>
              <a:t>Illustration of the purely energetic character of the phase-field framework </a:t>
            </a:r>
            <a:endParaRPr lang="en-US" sz="2700" b="1" dirty="0">
              <a:solidFill>
                <a:srgbClr val="FF9900"/>
              </a:solidFill>
              <a:latin typeface="+mn-lt"/>
            </a:endParaRP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D2782D5F-F301-4EC0-BCE5-D33BE71884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1062539"/>
              </p:ext>
            </p:extLst>
          </p:nvPr>
        </p:nvGraphicFramePr>
        <p:xfrm>
          <a:off x="3812225" y="2438400"/>
          <a:ext cx="4264975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6" name="KGPlot" r:id="rId10" imgW="5410080" imgH="5219640" progId="KGraph_Plot">
                  <p:embed/>
                </p:oleObj>
              </mc:Choice>
              <mc:Fallback>
                <p:oleObj name="KGPlot" r:id="rId10" imgW="5410080" imgH="5219640" progId="KGraph_Plot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D2782D5F-F301-4EC0-BCE5-D33BE71884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812225" y="2438400"/>
                        <a:ext cx="4264975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196AD132-D323-4702-B14B-935F92BB640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759" y="6591721"/>
            <a:ext cx="788724" cy="2011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8B99CC-D923-438F-B10B-F0CB72FD154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57385" y="4489399"/>
            <a:ext cx="788724" cy="20114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B8AF72E-2314-4350-8A0F-56C58C26602D}"/>
              </a:ext>
            </a:extLst>
          </p:cNvPr>
          <p:cNvSpPr txBox="1"/>
          <p:nvPr/>
        </p:nvSpPr>
        <p:spPr>
          <a:xfrm>
            <a:off x="4525450" y="2712915"/>
            <a:ext cx="2484950" cy="5796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45720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sz="1400" dirty="0">
                <a:latin typeface="Euclid" panose="02020503060505020303" pitchFamily="18" charset="0"/>
              </a:rPr>
              <a:t>Experiments (</a:t>
            </a:r>
            <a:r>
              <a:rPr lang="en-US" sz="1400" dirty="0" err="1">
                <a:latin typeface="Euclid" panose="02020503060505020303" pitchFamily="18" charset="0"/>
              </a:rPr>
              <a:t>titania</a:t>
            </a:r>
            <a:r>
              <a:rPr lang="en-US" sz="1400" dirty="0">
                <a:latin typeface="Euclid" panose="02020503060505020303" pitchFamily="18" charset="0"/>
              </a:rPr>
              <a:t>)</a:t>
            </a:r>
          </a:p>
          <a:p>
            <a:pPr>
              <a:lnSpc>
                <a:spcPts val="1900"/>
              </a:lnSpc>
            </a:pPr>
            <a:r>
              <a:rPr lang="en-US" sz="1400" dirty="0">
                <a:latin typeface="Euclid" panose="02020503060505020303" pitchFamily="18" charset="0"/>
              </a:rPr>
              <a:t>P-F Strength Surface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4D5DAD-C528-484D-B069-F5238E6212D4}"/>
              </a:ext>
            </a:extLst>
          </p:cNvPr>
          <p:cNvCxnSpPr>
            <a:cxnSpLocks/>
          </p:cNvCxnSpPr>
          <p:nvPr/>
        </p:nvCxnSpPr>
        <p:spPr>
          <a:xfrm>
            <a:off x="6363222" y="3147063"/>
            <a:ext cx="509285" cy="0"/>
          </a:xfrm>
          <a:prstGeom prst="line">
            <a:avLst/>
          </a:prstGeom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FE11DFE8-3C16-433D-B161-4AA22DF23C1D}"/>
              </a:ext>
            </a:extLst>
          </p:cNvPr>
          <p:cNvSpPr>
            <a:spLocks noChangeAspect="1"/>
          </p:cNvSpPr>
          <p:nvPr/>
        </p:nvSpPr>
        <p:spPr>
          <a:xfrm>
            <a:off x="6574536" y="2863599"/>
            <a:ext cx="54864" cy="5486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B76A820B-A102-4AE7-8894-81C378CF5B0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268" y="685800"/>
            <a:ext cx="1056000" cy="272762"/>
          </a:xfrm>
          <a:prstGeom prst="rect">
            <a:avLst/>
          </a:prstGeom>
        </p:spPr>
      </p:pic>
      <p:sp>
        <p:nvSpPr>
          <p:cNvPr id="46" name="Rectangle 26 5 1">
            <a:extLst>
              <a:ext uri="{FF2B5EF4-FFF2-40B4-BE49-F238E27FC236}">
                <a16:creationId xmlns:a16="http://schemas.microsoft.com/office/drawing/2014/main" id="{16FD832D-FD97-416E-9A52-0D05B2659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52" y="1239716"/>
            <a:ext cx="2328275" cy="43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cs typeface="Times New Roman" panose="02020603050405020304" pitchFamily="18" charset="0"/>
              </a:rPr>
              <a:t>For the case when</a:t>
            </a:r>
            <a:endParaRPr lang="en-US" sz="2200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DAC3C7FF-F597-47BC-8B88-206DF998AFE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53" y="1295400"/>
            <a:ext cx="1327238" cy="25142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72E1D99-D5C1-46F5-A466-2FBBC158728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53" y="1798533"/>
            <a:ext cx="1109333" cy="576000"/>
          </a:xfrm>
          <a:prstGeom prst="rect">
            <a:avLst/>
          </a:prstGeom>
        </p:spPr>
      </p:pic>
      <p:sp>
        <p:nvSpPr>
          <p:cNvPr id="62" name="Left Brace 61">
            <a:extLst>
              <a:ext uri="{FF2B5EF4-FFF2-40B4-BE49-F238E27FC236}">
                <a16:creationId xmlns:a16="http://schemas.microsoft.com/office/drawing/2014/main" id="{6117FBF7-9385-4733-BA81-62EFFBCFCCC8}"/>
              </a:ext>
            </a:extLst>
          </p:cNvPr>
          <p:cNvSpPr/>
          <p:nvPr/>
        </p:nvSpPr>
        <p:spPr>
          <a:xfrm>
            <a:off x="2584827" y="617860"/>
            <a:ext cx="439441" cy="1782020"/>
          </a:xfrm>
          <a:prstGeom prst="leftBrace">
            <a:avLst>
              <a:gd name="adj1" fmla="val 45012"/>
              <a:gd name="adj2" fmla="val 47355"/>
            </a:avLst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2CE72358-D661-4134-A9AA-E737F785AE1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586" y="1239716"/>
            <a:ext cx="3323428" cy="611048"/>
          </a:xfrm>
          <a:prstGeom prst="rect">
            <a:avLst/>
          </a:prstGeom>
        </p:spPr>
      </p:pic>
      <p:sp>
        <p:nvSpPr>
          <p:cNvPr id="66" name="Rounded Rectangle 9">
            <a:extLst>
              <a:ext uri="{FF2B5EF4-FFF2-40B4-BE49-F238E27FC236}">
                <a16:creationId xmlns:a16="http://schemas.microsoft.com/office/drawing/2014/main" id="{8FD75C35-4338-48D9-929E-435C5979E296}"/>
              </a:ext>
            </a:extLst>
          </p:cNvPr>
          <p:cNvSpPr/>
          <p:nvPr/>
        </p:nvSpPr>
        <p:spPr>
          <a:xfrm>
            <a:off x="8177915" y="1078401"/>
            <a:ext cx="3633085" cy="872957"/>
          </a:xfrm>
          <a:prstGeom prst="round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26 5 2">
            <a:extLst>
              <a:ext uri="{FF2B5EF4-FFF2-40B4-BE49-F238E27FC236}">
                <a16:creationId xmlns:a16="http://schemas.microsoft.com/office/drawing/2014/main" id="{FA0A98F4-5B66-4633-82A1-255B8B766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4056" y="1581084"/>
            <a:ext cx="2915954" cy="43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r">
              <a:spcBef>
                <a:spcPct val="0"/>
              </a:spcBef>
            </a:pPr>
            <a:r>
              <a:rPr lang="en-US" sz="2200" dirty="0">
                <a:solidFill>
                  <a:srgbClr val="FF3300"/>
                </a:solidFill>
                <a:cs typeface="Times New Roman" panose="02020603050405020304" pitchFamily="18" charset="0"/>
              </a:rPr>
              <a:t>The strength surface predicted by the phase-field model is given by </a:t>
            </a:r>
            <a:endParaRPr lang="en-US" sz="2200" i="1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154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53988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+mn-lt"/>
              </a:rPr>
              <a:t>A new phase-field framework that can describe nucleation</a:t>
            </a:r>
            <a:endParaRPr lang="en-US" sz="2700" b="1" dirty="0">
              <a:solidFill>
                <a:srgbClr val="FF9900"/>
              </a:solidFill>
              <a:latin typeface="+mn-lt"/>
            </a:endParaRPr>
          </a:p>
        </p:txBody>
      </p:sp>
      <p:sp>
        <p:nvSpPr>
          <p:cNvPr id="18" name="Rectangle 26 1">
            <a:extLst>
              <a:ext uri="{FF2B5EF4-FFF2-40B4-BE49-F238E27FC236}">
                <a16:creationId xmlns:a16="http://schemas.microsoft.com/office/drawing/2014/main" id="{503DBD3A-F01C-411E-A306-B6E1548AD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609600"/>
            <a:ext cx="12039600" cy="43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b="1" dirty="0">
                <a:solidFill>
                  <a:srgbClr val="0000CC"/>
                </a:solidFill>
                <a:cs typeface="Times New Roman" panose="02020603050405020304" pitchFamily="18" charset="0"/>
              </a:rPr>
              <a:t>The two-pronged idea is:</a:t>
            </a:r>
            <a:endParaRPr lang="en-US" sz="2200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CEC94B-1F93-4040-88B0-66603197F61C}"/>
              </a:ext>
            </a:extLst>
          </p:cNvPr>
          <p:cNvSpPr/>
          <p:nvPr/>
        </p:nvSpPr>
        <p:spPr>
          <a:xfrm>
            <a:off x="76200" y="1143000"/>
            <a:ext cx="12039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3300"/>
                </a:solidFill>
              </a:rPr>
              <a:t>To consider the Euler-Lagrange equations of the classical phase-field as the primal model, and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E98B40-6B9A-4D2C-AC87-11E8D0FBF3E2}"/>
              </a:ext>
            </a:extLst>
          </p:cNvPr>
          <p:cNvSpPr/>
          <p:nvPr/>
        </p:nvSpPr>
        <p:spPr>
          <a:xfrm>
            <a:off x="55323" y="1752600"/>
            <a:ext cx="12115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3300"/>
                </a:solidFill>
              </a:rPr>
              <a:t>To add an external driving force </a:t>
            </a:r>
            <a:r>
              <a:rPr lang="en-US" sz="2200" i="1" dirty="0" err="1">
                <a:latin typeface="Euclid" panose="02020503060505020303" pitchFamily="18" charset="0"/>
              </a:rPr>
              <a:t>c</a:t>
            </a:r>
            <a:r>
              <a:rPr lang="en-US" sz="2200" baseline="-25000" dirty="0" err="1">
                <a:latin typeface="Euclid" panose="02020503060505020303" pitchFamily="18" charset="0"/>
              </a:rPr>
              <a:t>e</a:t>
            </a:r>
            <a:r>
              <a:rPr lang="en-US" sz="2200" dirty="0">
                <a:solidFill>
                  <a:srgbClr val="FF3300"/>
                </a:solidFill>
              </a:rPr>
              <a:t> in the Euler-Lagrange equation governing the evolution of the phase field </a:t>
            </a:r>
            <a:r>
              <a:rPr lang="en-US" sz="2200" i="1" dirty="0">
                <a:latin typeface="Euclid" panose="02020503060505020303" pitchFamily="18" charset="0"/>
              </a:rPr>
              <a:t>v </a:t>
            </a:r>
            <a:r>
              <a:rPr lang="en-US" sz="2200" dirty="0">
                <a:solidFill>
                  <a:srgbClr val="FF3300"/>
                </a:solidFill>
              </a:rPr>
              <a:t>that brings into the model direct dependence on the strength of the material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FF330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0B99B93-0089-491A-B530-3E55D9768D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2181019"/>
            <a:ext cx="615162" cy="2765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52FC97-9CE5-4904-8738-F18BED66C12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80" y="2816430"/>
            <a:ext cx="5618332" cy="16997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C98BD9-5DA4-46E1-A967-0596773B45F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80" y="5029200"/>
            <a:ext cx="11464492" cy="1546457"/>
          </a:xfrm>
          <a:prstGeom prst="rect">
            <a:avLst/>
          </a:prstGeom>
        </p:spPr>
      </p:pic>
      <p:sp>
        <p:nvSpPr>
          <p:cNvPr id="39" name="Rounded Rectangle 9">
            <a:extLst>
              <a:ext uri="{FF2B5EF4-FFF2-40B4-BE49-F238E27FC236}">
                <a16:creationId xmlns:a16="http://schemas.microsoft.com/office/drawing/2014/main" id="{D8C582D9-832C-4ADE-982A-0916A80BC518}"/>
              </a:ext>
            </a:extLst>
          </p:cNvPr>
          <p:cNvSpPr/>
          <p:nvPr/>
        </p:nvSpPr>
        <p:spPr>
          <a:xfrm>
            <a:off x="304800" y="2667000"/>
            <a:ext cx="5943600" cy="1981200"/>
          </a:xfrm>
          <a:prstGeom prst="round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9">
            <a:extLst>
              <a:ext uri="{FF2B5EF4-FFF2-40B4-BE49-F238E27FC236}">
                <a16:creationId xmlns:a16="http://schemas.microsoft.com/office/drawing/2014/main" id="{B3D8501C-43B1-4E7E-8CD0-442BC37E6778}"/>
              </a:ext>
            </a:extLst>
          </p:cNvPr>
          <p:cNvSpPr/>
          <p:nvPr/>
        </p:nvSpPr>
        <p:spPr>
          <a:xfrm>
            <a:off x="304800" y="4953000"/>
            <a:ext cx="11726472" cy="1828800"/>
          </a:xfrm>
          <a:prstGeom prst="round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D1437899-286E-48A5-9368-82C5AE30562F}"/>
              </a:ext>
            </a:extLst>
          </p:cNvPr>
          <p:cNvSpPr/>
          <p:nvPr/>
        </p:nvSpPr>
        <p:spPr>
          <a:xfrm>
            <a:off x="3276600" y="5029200"/>
            <a:ext cx="914400" cy="457200"/>
          </a:xfrm>
          <a:prstGeom prst="roundRect">
            <a:avLst/>
          </a:prstGeom>
          <a:solidFill>
            <a:srgbClr val="C000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D7A9A081-4BAD-48F5-A107-A924CE7727C6}"/>
              </a:ext>
            </a:extLst>
          </p:cNvPr>
          <p:cNvSpPr/>
          <p:nvPr/>
        </p:nvSpPr>
        <p:spPr>
          <a:xfrm>
            <a:off x="5105400" y="4995929"/>
            <a:ext cx="381000" cy="261871"/>
          </a:xfrm>
          <a:prstGeom prst="roundRect">
            <a:avLst/>
          </a:prstGeom>
          <a:solidFill>
            <a:srgbClr val="C000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95288EF6-8F62-4C6C-9B93-16E777AAFDA9}"/>
              </a:ext>
            </a:extLst>
          </p:cNvPr>
          <p:cNvSpPr/>
          <p:nvPr/>
        </p:nvSpPr>
        <p:spPr>
          <a:xfrm>
            <a:off x="4419600" y="4972050"/>
            <a:ext cx="457200" cy="590550"/>
          </a:xfrm>
          <a:prstGeom prst="roundRect">
            <a:avLst/>
          </a:prstGeom>
          <a:solidFill>
            <a:srgbClr val="00B0F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7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9" grpId="0" animBg="1"/>
      <p:bldP spid="40" grpId="0" animBg="1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43 2">
            <a:extLst>
              <a:ext uri="{FF2B5EF4-FFF2-40B4-BE49-F238E27FC236}">
                <a16:creationId xmlns:a16="http://schemas.microsoft.com/office/drawing/2014/main" id="{C715525B-9E91-4673-BA5C-1EA94F74B125}"/>
              </a:ext>
            </a:extLst>
          </p:cNvPr>
          <p:cNvSpPr/>
          <p:nvPr/>
        </p:nvSpPr>
        <p:spPr>
          <a:xfrm>
            <a:off x="6016194" y="5581745"/>
            <a:ext cx="460806" cy="438055"/>
          </a:xfrm>
          <a:prstGeom prst="round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53988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+mn-lt"/>
              </a:rPr>
              <a:t>The framework as an Allen–Cahn phase-transition model</a:t>
            </a:r>
            <a:endParaRPr lang="en-US" sz="2700" b="1" dirty="0">
              <a:solidFill>
                <a:srgbClr val="FF9900"/>
              </a:solidFill>
              <a:latin typeface="+mn-lt"/>
            </a:endParaRPr>
          </a:p>
        </p:txBody>
      </p:sp>
      <p:sp>
        <p:nvSpPr>
          <p:cNvPr id="17" name="Rounded Rectangle 44 4">
            <a:extLst>
              <a:ext uri="{FF2B5EF4-FFF2-40B4-BE49-F238E27FC236}">
                <a16:creationId xmlns:a16="http://schemas.microsoft.com/office/drawing/2014/main" id="{33CA747C-3116-44CE-8400-9484AB6CB014}"/>
              </a:ext>
            </a:extLst>
          </p:cNvPr>
          <p:cNvSpPr/>
          <p:nvPr/>
        </p:nvSpPr>
        <p:spPr>
          <a:xfrm>
            <a:off x="5939994" y="1896734"/>
            <a:ext cx="2209800" cy="405187"/>
          </a:xfrm>
          <a:prstGeom prst="round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43 1">
            <a:extLst>
              <a:ext uri="{FF2B5EF4-FFF2-40B4-BE49-F238E27FC236}">
                <a16:creationId xmlns:a16="http://schemas.microsoft.com/office/drawing/2014/main" id="{72FAA326-B895-44D0-93FD-B87B0E2341A5}"/>
              </a:ext>
            </a:extLst>
          </p:cNvPr>
          <p:cNvSpPr/>
          <p:nvPr/>
        </p:nvSpPr>
        <p:spPr>
          <a:xfrm>
            <a:off x="5943600" y="1107588"/>
            <a:ext cx="1598076" cy="405187"/>
          </a:xfrm>
          <a:prstGeom prst="round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9F22E8-7ECF-4CDC-9110-42B206C469BB}"/>
              </a:ext>
            </a:extLst>
          </p:cNvPr>
          <p:cNvSpPr/>
          <p:nvPr/>
        </p:nvSpPr>
        <p:spPr>
          <a:xfrm>
            <a:off x="123024" y="664616"/>
            <a:ext cx="27432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100" b="1" dirty="0">
                <a:solidFill>
                  <a:srgbClr val="0000CC"/>
                </a:solidFill>
              </a:rPr>
              <a:t>Balance principles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59A7EA-6AE6-4EB4-A65F-820415A49B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692" y="1224214"/>
            <a:ext cx="1344712" cy="1767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BD82463-D20F-4FA2-9EB5-11E3F9D2AE4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647" y="2000957"/>
            <a:ext cx="1918494" cy="1917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4AB1358-CF5C-4C98-BEB3-5EB2E40C80DE}"/>
              </a:ext>
            </a:extLst>
          </p:cNvPr>
          <p:cNvSpPr/>
          <p:nvPr/>
        </p:nvSpPr>
        <p:spPr>
          <a:xfrm>
            <a:off x="3124200" y="1137995"/>
            <a:ext cx="3144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FF6600"/>
                </a:solidFill>
              </a:rPr>
              <a:t>Balance of Linear Momentum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61505F-AEAA-4D4A-A2AB-5D69B77BC148}"/>
              </a:ext>
            </a:extLst>
          </p:cNvPr>
          <p:cNvSpPr/>
          <p:nvPr/>
        </p:nvSpPr>
        <p:spPr>
          <a:xfrm>
            <a:off x="2886245" y="1901587"/>
            <a:ext cx="3144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FF6600"/>
                </a:solidFill>
              </a:rPr>
              <a:t>Balance of Configurational Forces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4490233-219E-45EC-88CA-E203FA4D313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992" y="3145147"/>
            <a:ext cx="1923931" cy="474525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3B559372-7222-4002-B073-000D305BC9D4}"/>
              </a:ext>
            </a:extLst>
          </p:cNvPr>
          <p:cNvSpPr/>
          <p:nvPr/>
        </p:nvSpPr>
        <p:spPr>
          <a:xfrm>
            <a:off x="112788" y="2580218"/>
            <a:ext cx="27432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100" b="1" dirty="0">
                <a:solidFill>
                  <a:srgbClr val="0000CC"/>
                </a:solidFill>
              </a:rPr>
              <a:t>Constitutive relations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F921CCB-9218-436A-9C74-A5821A7C50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196" y="4055677"/>
            <a:ext cx="2946403" cy="973524"/>
          </a:xfrm>
          <a:prstGeom prst="rect">
            <a:avLst/>
          </a:prstGeom>
        </p:spPr>
      </p:pic>
      <p:sp>
        <p:nvSpPr>
          <p:cNvPr id="54" name="Rounded Rectangle 43 2">
            <a:extLst>
              <a:ext uri="{FF2B5EF4-FFF2-40B4-BE49-F238E27FC236}">
                <a16:creationId xmlns:a16="http://schemas.microsoft.com/office/drawing/2014/main" id="{13A56F47-B52C-4796-8890-45257CB85BDF}"/>
              </a:ext>
            </a:extLst>
          </p:cNvPr>
          <p:cNvSpPr/>
          <p:nvPr/>
        </p:nvSpPr>
        <p:spPr>
          <a:xfrm>
            <a:off x="6001796" y="3030971"/>
            <a:ext cx="2057400" cy="685800"/>
          </a:xfrm>
          <a:prstGeom prst="round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43 3">
            <a:extLst>
              <a:ext uri="{FF2B5EF4-FFF2-40B4-BE49-F238E27FC236}">
                <a16:creationId xmlns:a16="http://schemas.microsoft.com/office/drawing/2014/main" id="{D30474F2-C763-48C9-803A-780C8C26C307}"/>
              </a:ext>
            </a:extLst>
          </p:cNvPr>
          <p:cNvSpPr/>
          <p:nvPr/>
        </p:nvSpPr>
        <p:spPr>
          <a:xfrm>
            <a:off x="6001796" y="3943067"/>
            <a:ext cx="3218404" cy="1162333"/>
          </a:xfrm>
          <a:prstGeom prst="round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F8E223B-5315-417C-8DCA-22047763D9B0}"/>
              </a:ext>
            </a:extLst>
          </p:cNvPr>
          <p:cNvSpPr/>
          <p:nvPr/>
        </p:nvSpPr>
        <p:spPr>
          <a:xfrm>
            <a:off x="3180272" y="3206426"/>
            <a:ext cx="3144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rgbClr val="FF6600"/>
                </a:solidFill>
              </a:rPr>
              <a:t>Stress</a:t>
            </a:r>
            <a:r>
              <a:rPr lang="en-US" sz="1600" dirty="0">
                <a:solidFill>
                  <a:srgbClr val="FF6600"/>
                </a:solidFill>
              </a:rPr>
              <a:t>: conjugate to the strain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2F218A8-871F-4B21-9426-9331E7868D1B}"/>
              </a:ext>
            </a:extLst>
          </p:cNvPr>
          <p:cNvSpPr/>
          <p:nvPr/>
        </p:nvSpPr>
        <p:spPr>
          <a:xfrm>
            <a:off x="743996" y="4129409"/>
            <a:ext cx="61275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rgbClr val="FF6600"/>
                </a:solidFill>
              </a:rPr>
              <a:t>Configurational internal force</a:t>
            </a:r>
            <a:r>
              <a:rPr lang="en-US" sz="1600" dirty="0">
                <a:solidFill>
                  <a:srgbClr val="FF6600"/>
                </a:solidFill>
              </a:rPr>
              <a:t>: conjugate to the phase field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1A67E45-C947-4214-8BB7-6ACB437096C2}"/>
              </a:ext>
            </a:extLst>
          </p:cNvPr>
          <p:cNvSpPr/>
          <p:nvPr/>
        </p:nvSpPr>
        <p:spPr>
          <a:xfrm>
            <a:off x="123024" y="4607440"/>
            <a:ext cx="61275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rgbClr val="FF6600"/>
                </a:solidFill>
              </a:rPr>
              <a:t>Configurational stress</a:t>
            </a:r>
            <a:r>
              <a:rPr lang="en-US" sz="1600" dirty="0">
                <a:solidFill>
                  <a:srgbClr val="FF6600"/>
                </a:solidFill>
              </a:rPr>
              <a:t>: conjugate to the gradient of the phase field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05DCEFD-04D6-43F4-BD69-9DA578083EBC}"/>
              </a:ext>
            </a:extLst>
          </p:cNvPr>
          <p:cNvSpPr/>
          <p:nvPr/>
        </p:nvSpPr>
        <p:spPr>
          <a:xfrm>
            <a:off x="3110596" y="5602313"/>
            <a:ext cx="31319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rgbClr val="FF6600"/>
                </a:solidFill>
              </a:rPr>
              <a:t>Configurational external force</a:t>
            </a:r>
            <a:endParaRPr lang="en-US" sz="1600" dirty="0">
              <a:solidFill>
                <a:srgbClr val="FF6600"/>
              </a:solidFill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F072E904-280D-454D-A7B8-D87BF2B1A6E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732792"/>
            <a:ext cx="164520" cy="134608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E4F0F33A-2587-4B76-B802-33498A5713BA}"/>
              </a:ext>
            </a:extLst>
          </p:cNvPr>
          <p:cNvSpPr/>
          <p:nvPr/>
        </p:nvSpPr>
        <p:spPr>
          <a:xfrm>
            <a:off x="-9099" y="6550894"/>
            <a:ext cx="13051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C00000"/>
                </a:solidFill>
              </a:rPr>
              <a:t>Gurtin</a:t>
            </a:r>
            <a:r>
              <a:rPr lang="en-US" sz="1600" dirty="0">
                <a:solidFill>
                  <a:srgbClr val="C00000"/>
                </a:solidFill>
              </a:rPr>
              <a:t> (1996)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764B09F-DAF8-4F26-B03B-1137737BD459}"/>
              </a:ext>
            </a:extLst>
          </p:cNvPr>
          <p:cNvSpPr/>
          <p:nvPr/>
        </p:nvSpPr>
        <p:spPr>
          <a:xfrm>
            <a:off x="7539701" y="6542892"/>
            <a:ext cx="47018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Kumar, Ravi-</a:t>
            </a:r>
            <a:r>
              <a:rPr lang="en-US" sz="1600" dirty="0" err="1">
                <a:solidFill>
                  <a:srgbClr val="C00000"/>
                </a:solidFill>
              </a:rPr>
              <a:t>Chandar</a:t>
            </a:r>
            <a:r>
              <a:rPr lang="en-US" sz="1600" dirty="0">
                <a:solidFill>
                  <a:srgbClr val="C00000"/>
                </a:solidFill>
              </a:rPr>
              <a:t>, Lopez-Pamies </a:t>
            </a:r>
            <a:r>
              <a:rPr lang="en-US" sz="1600" i="1" dirty="0">
                <a:solidFill>
                  <a:srgbClr val="C00000"/>
                </a:solidFill>
              </a:rPr>
              <a:t>Int. J. Frac.</a:t>
            </a:r>
            <a:r>
              <a:rPr lang="en-US" sz="1600" dirty="0">
                <a:solidFill>
                  <a:srgbClr val="C00000"/>
                </a:solidFill>
              </a:rPr>
              <a:t>  (2018)</a:t>
            </a:r>
          </a:p>
        </p:txBody>
      </p:sp>
    </p:spTree>
    <p:extLst>
      <p:ext uri="{BB962C8B-B14F-4D97-AF65-F5344CB8AC3E}">
        <p14:creationId xmlns:p14="http://schemas.microsoft.com/office/powerpoint/2010/main" val="217738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46" grpId="0"/>
      <p:bldP spid="54" grpId="0" animBg="1"/>
      <p:bldP spid="55" grpId="0" animBg="1"/>
      <p:bldP spid="56" grpId="0"/>
      <p:bldP spid="57" grpId="0"/>
      <p:bldP spid="58" grpId="0"/>
      <p:bldP spid="6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53988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+mn-lt"/>
              </a:rPr>
              <a:t>An example</a:t>
            </a:r>
            <a:endParaRPr lang="en-US" sz="2700" b="1" dirty="0">
              <a:solidFill>
                <a:srgbClr val="FF9900"/>
              </a:solidFill>
              <a:latin typeface="+mn-lt"/>
            </a:endParaRPr>
          </a:p>
        </p:txBody>
      </p:sp>
      <p:sp>
        <p:nvSpPr>
          <p:cNvPr id="11" name="Rectangle 26 1 1">
            <a:extLst>
              <a:ext uri="{FF2B5EF4-FFF2-40B4-BE49-F238E27FC236}">
                <a16:creationId xmlns:a16="http://schemas.microsoft.com/office/drawing/2014/main" id="{36B0CAE9-989A-4E54-9512-C4C5FFD58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2482" y="1371600"/>
            <a:ext cx="2652050" cy="43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b="1" dirty="0">
                <a:solidFill>
                  <a:srgbClr val="0000CC"/>
                </a:solidFill>
                <a:cs typeface="Times New Roman" panose="02020603050405020304" pitchFamily="18" charset="0"/>
              </a:rPr>
              <a:t>Material Input:</a:t>
            </a:r>
            <a:endParaRPr lang="en-US" sz="2200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F03030-06B4-4FF7-895C-EBF422C49E0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428" y="765570"/>
            <a:ext cx="3780572" cy="470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D4776F-43E0-4608-8467-A8E946EA966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428" y="2122504"/>
            <a:ext cx="303391" cy="2396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F2C5C0-CE37-4329-B0A5-0E9A780F7C9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428" y="1435905"/>
            <a:ext cx="3145143" cy="306286"/>
          </a:xfrm>
          <a:prstGeom prst="rect">
            <a:avLst/>
          </a:prstGeom>
        </p:spPr>
      </p:pic>
      <p:sp>
        <p:nvSpPr>
          <p:cNvPr id="28" name="Left Brace 27">
            <a:extLst>
              <a:ext uri="{FF2B5EF4-FFF2-40B4-BE49-F238E27FC236}">
                <a16:creationId xmlns:a16="http://schemas.microsoft.com/office/drawing/2014/main" id="{6E0D5F2D-88F8-455B-B80D-B1F5C5A415A9}"/>
              </a:ext>
            </a:extLst>
          </p:cNvPr>
          <p:cNvSpPr/>
          <p:nvPr/>
        </p:nvSpPr>
        <p:spPr>
          <a:xfrm>
            <a:off x="4144228" y="765570"/>
            <a:ext cx="457200" cy="1672830"/>
          </a:xfrm>
          <a:prstGeom prst="leftBrace">
            <a:avLst>
              <a:gd name="adj1" fmla="val 45012"/>
              <a:gd name="adj2" fmla="val 51049"/>
            </a:avLst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C84D769-329B-4903-8F17-63DDD9E8573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43" y="4067985"/>
            <a:ext cx="5511314" cy="643657"/>
          </a:xfrm>
          <a:prstGeom prst="rect">
            <a:avLst/>
          </a:prstGeom>
        </p:spPr>
      </p:pic>
      <p:sp>
        <p:nvSpPr>
          <p:cNvPr id="34" name="Rounded Rectangle 9">
            <a:extLst>
              <a:ext uri="{FF2B5EF4-FFF2-40B4-BE49-F238E27FC236}">
                <a16:creationId xmlns:a16="http://schemas.microsoft.com/office/drawing/2014/main" id="{9E501002-3F71-4791-8894-FD5B60381A7D}"/>
              </a:ext>
            </a:extLst>
          </p:cNvPr>
          <p:cNvSpPr/>
          <p:nvPr/>
        </p:nvSpPr>
        <p:spPr>
          <a:xfrm>
            <a:off x="457200" y="3810000"/>
            <a:ext cx="5837714" cy="1143000"/>
          </a:xfrm>
          <a:prstGeom prst="round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624384-2E8D-4739-A25C-57BD2DA48A1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3200400"/>
            <a:ext cx="2953144" cy="2430476"/>
          </a:xfrm>
          <a:prstGeom prst="rect">
            <a:avLst/>
          </a:prstGeom>
        </p:spPr>
      </p:pic>
      <p:sp>
        <p:nvSpPr>
          <p:cNvPr id="13" name="Rectangle 26 1 2">
            <a:extLst>
              <a:ext uri="{FF2B5EF4-FFF2-40B4-BE49-F238E27FC236}">
                <a16:creationId xmlns:a16="http://schemas.microsoft.com/office/drawing/2014/main" id="{8021EAFC-B125-4F88-A211-C95347121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4137103"/>
            <a:ext cx="838200" cy="43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cs typeface="Times New Roman" panose="02020603050405020304" pitchFamily="18" charset="0"/>
              </a:rPr>
              <a:t>with</a:t>
            </a:r>
            <a:endParaRPr lang="en-US" sz="2200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25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53988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+mn-lt"/>
              </a:rPr>
              <a:t>Nucleation in the bulk: </a:t>
            </a:r>
            <a:r>
              <a:rPr lang="en-US" sz="3000" b="1" dirty="0">
                <a:solidFill>
                  <a:srgbClr val="FF9900"/>
                </a:solidFill>
                <a:latin typeface="+mn-lt"/>
              </a:rPr>
              <a:t>graphite tubes</a:t>
            </a:r>
            <a:endParaRPr lang="en-US" sz="2700" b="1" dirty="0">
              <a:solidFill>
                <a:srgbClr val="FF9900"/>
              </a:solidFill>
              <a:latin typeface="+mn-lt"/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8DEBB2AB-10A1-4A8B-A731-A9C425513ED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2" t="24084" r="17662" b="8368"/>
          <a:stretch/>
        </p:blipFill>
        <p:spPr>
          <a:xfrm>
            <a:off x="8961575" y="1802011"/>
            <a:ext cx="2917474" cy="1488507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EBD43DEA-B097-41C6-95F1-49584E4D6379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4" t="29763" r="27935" b="21019"/>
          <a:stretch/>
        </p:blipFill>
        <p:spPr>
          <a:xfrm>
            <a:off x="8860850" y="4561425"/>
            <a:ext cx="3178750" cy="1686975"/>
          </a:xfrm>
          <a:prstGeom prst="rect">
            <a:avLst/>
          </a:prstGeom>
        </p:spPr>
      </p:pic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798ED387-785C-4D0C-BFFB-DD595C25C7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8288766"/>
              </p:ext>
            </p:extLst>
          </p:nvPr>
        </p:nvGraphicFramePr>
        <p:xfrm>
          <a:off x="1244566" y="3481587"/>
          <a:ext cx="3003550" cy="285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1" name="KGPlot" r:id="rId19" imgW="5283000" imgH="5219640" progId="KGraph_Plot">
                  <p:embed/>
                </p:oleObj>
              </mc:Choice>
              <mc:Fallback>
                <p:oleObj name="KGPlot" r:id="rId19" imgW="5283000" imgH="5219640" progId="KGraph_Plot">
                  <p:embed/>
                  <p:pic>
                    <p:nvPicPr>
                      <p:cNvPr id="55" name="Object 54">
                        <a:extLst>
                          <a:ext uri="{FF2B5EF4-FFF2-40B4-BE49-F238E27FC236}">
                            <a16:creationId xmlns:a16="http://schemas.microsoft.com/office/drawing/2014/main" id="{6DAD7F63-E61C-4168-923C-C976103E45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244566" y="3481587"/>
                        <a:ext cx="3003550" cy="2852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525889AB-0A03-4156-B961-7B1B9E6E8C02}"/>
              </a:ext>
            </a:extLst>
          </p:cNvPr>
          <p:cNvSpPr>
            <a:spLocks noChangeAspect="1"/>
          </p:cNvSpPr>
          <p:nvPr/>
        </p:nvSpPr>
        <p:spPr>
          <a:xfrm>
            <a:off x="1418499" y="994948"/>
            <a:ext cx="2934481" cy="9683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99167B-A6FF-45DA-856B-D2E3A65BD1A0}"/>
              </a:ext>
            </a:extLst>
          </p:cNvPr>
          <p:cNvSpPr>
            <a:spLocks noChangeAspect="1"/>
          </p:cNvSpPr>
          <p:nvPr/>
        </p:nvSpPr>
        <p:spPr>
          <a:xfrm>
            <a:off x="1418499" y="1156262"/>
            <a:ext cx="2935224" cy="645749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1A666CD5-3B87-446C-A6C0-3B60A668CAAE}"/>
              </a:ext>
            </a:extLst>
          </p:cNvPr>
          <p:cNvSpPr>
            <a:spLocks noChangeAspect="1"/>
          </p:cNvSpPr>
          <p:nvPr/>
        </p:nvSpPr>
        <p:spPr>
          <a:xfrm>
            <a:off x="2396282" y="2265188"/>
            <a:ext cx="969264" cy="969264"/>
          </a:xfrm>
          <a:prstGeom prst="donut">
            <a:avLst>
              <a:gd name="adj" fmla="val 1445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EC9C8C8-BDD3-4254-84BF-4580E6928999}"/>
              </a:ext>
            </a:extLst>
          </p:cNvPr>
          <p:cNvCxnSpPr>
            <a:cxnSpLocks/>
          </p:cNvCxnSpPr>
          <p:nvPr/>
        </p:nvCxnSpPr>
        <p:spPr>
          <a:xfrm>
            <a:off x="2464526" y="988071"/>
            <a:ext cx="0" cy="96837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C1D3594-EEEE-4F7D-8432-D3F89D948F82}"/>
              </a:ext>
            </a:extLst>
          </p:cNvPr>
          <p:cNvSpPr txBox="1"/>
          <p:nvPr/>
        </p:nvSpPr>
        <p:spPr>
          <a:xfrm>
            <a:off x="2397847" y="1332641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Euclid" panose="02020503060505020303" pitchFamily="18" charset="0"/>
              </a:rPr>
              <a:t>30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3249F59-8A6B-4DC3-B0B4-2B86E87769C9}"/>
              </a:ext>
            </a:extLst>
          </p:cNvPr>
          <p:cNvCxnSpPr>
            <a:cxnSpLocks/>
          </p:cNvCxnSpPr>
          <p:nvPr/>
        </p:nvCxnSpPr>
        <p:spPr>
          <a:xfrm>
            <a:off x="3209863" y="1156262"/>
            <a:ext cx="0" cy="64574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0517DF5-5927-47BB-8C7D-E31843A706AA}"/>
              </a:ext>
            </a:extLst>
          </p:cNvPr>
          <p:cNvSpPr txBox="1"/>
          <p:nvPr/>
        </p:nvSpPr>
        <p:spPr>
          <a:xfrm>
            <a:off x="3137955" y="1347837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Euclid" panose="02020503060505020303" pitchFamily="18" charset="0"/>
              </a:rPr>
              <a:t>20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8093099-74ED-47AE-AE46-BF18796C52C8}"/>
              </a:ext>
            </a:extLst>
          </p:cNvPr>
          <p:cNvCxnSpPr>
            <a:cxnSpLocks/>
          </p:cNvCxnSpPr>
          <p:nvPr/>
        </p:nvCxnSpPr>
        <p:spPr>
          <a:xfrm flipH="1">
            <a:off x="1418499" y="889240"/>
            <a:ext cx="293938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BB3639F-C249-4C49-9B35-DF7D3BCCED3B}"/>
              </a:ext>
            </a:extLst>
          </p:cNvPr>
          <p:cNvCxnSpPr>
            <a:cxnSpLocks/>
          </p:cNvCxnSpPr>
          <p:nvPr/>
        </p:nvCxnSpPr>
        <p:spPr>
          <a:xfrm>
            <a:off x="1414689" y="790157"/>
            <a:ext cx="0" cy="2095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FAE77EE-2740-4019-9C00-EAD79E32C998}"/>
              </a:ext>
            </a:extLst>
          </p:cNvPr>
          <p:cNvCxnSpPr>
            <a:cxnSpLocks/>
          </p:cNvCxnSpPr>
          <p:nvPr/>
        </p:nvCxnSpPr>
        <p:spPr>
          <a:xfrm>
            <a:off x="4357883" y="790157"/>
            <a:ext cx="0" cy="2038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DF116DF-A970-4576-AE67-60B4F448334E}"/>
              </a:ext>
            </a:extLst>
          </p:cNvPr>
          <p:cNvSpPr txBox="1"/>
          <p:nvPr/>
        </p:nvSpPr>
        <p:spPr>
          <a:xfrm>
            <a:off x="2749225" y="689033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Euclid" panose="02020503060505020303" pitchFamily="18" charset="0"/>
              </a:rPr>
              <a:t>90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A031EE4-E28F-4891-8691-EDDB298F00EC}"/>
              </a:ext>
            </a:extLst>
          </p:cNvPr>
          <p:cNvCxnSpPr>
            <a:cxnSpLocks/>
          </p:cNvCxnSpPr>
          <p:nvPr/>
        </p:nvCxnSpPr>
        <p:spPr>
          <a:xfrm flipH="1">
            <a:off x="4378632" y="993043"/>
            <a:ext cx="3810" cy="97909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8E89A6E-3671-4956-A5FB-93FC5EA8F4F5}"/>
              </a:ext>
            </a:extLst>
          </p:cNvPr>
          <p:cNvCxnSpPr>
            <a:cxnSpLocks/>
          </p:cNvCxnSpPr>
          <p:nvPr/>
        </p:nvCxnSpPr>
        <p:spPr>
          <a:xfrm flipH="1">
            <a:off x="1389925" y="989976"/>
            <a:ext cx="3810" cy="97909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FE4B3ACF-E9F4-42D7-A639-DACD1E16F18B}"/>
              </a:ext>
            </a:extLst>
          </p:cNvPr>
          <p:cNvSpPr/>
          <p:nvPr/>
        </p:nvSpPr>
        <p:spPr>
          <a:xfrm>
            <a:off x="4380537" y="1417756"/>
            <a:ext cx="180975" cy="129540"/>
          </a:xfrm>
          <a:prstGeom prst="rightArrow">
            <a:avLst>
              <a:gd name="adj1" fmla="val 35294"/>
              <a:gd name="adj2" fmla="val 45588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E1042AC5-2CFD-4FDA-87D1-B8B590633AAD}"/>
              </a:ext>
            </a:extLst>
          </p:cNvPr>
          <p:cNvSpPr/>
          <p:nvPr/>
        </p:nvSpPr>
        <p:spPr>
          <a:xfrm rot="10800000">
            <a:off x="1204047" y="1410136"/>
            <a:ext cx="180975" cy="129540"/>
          </a:xfrm>
          <a:prstGeom prst="rightArrow">
            <a:avLst>
              <a:gd name="adj1" fmla="val 35294"/>
              <a:gd name="adj2" fmla="val 45588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393F4C-F8D6-40B4-83A8-EF7A82945DD4}"/>
              </a:ext>
            </a:extLst>
          </p:cNvPr>
          <p:cNvSpPr txBox="1"/>
          <p:nvPr/>
        </p:nvSpPr>
        <p:spPr>
          <a:xfrm>
            <a:off x="4386293" y="1171359"/>
            <a:ext cx="429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Euclid" panose="02020503060505020303" pitchFamily="18" charset="0"/>
                <a:cs typeface="Estrangelo Edessa" panose="03080600000000000000" pitchFamily="66" charset="0"/>
              </a:rPr>
              <a:t>P</a:t>
            </a:r>
            <a:r>
              <a:rPr lang="en-US" sz="1200" i="1" baseline="-25000" dirty="0">
                <a:latin typeface="Euclid" panose="02020503060505020303" pitchFamily="18" charset="0"/>
                <a:cs typeface="Estrangelo Edessa" panose="03080600000000000000" pitchFamily="66" charset="0"/>
              </a:rPr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1F483B2-D639-40D2-ABAD-055765F5C37E}"/>
              </a:ext>
            </a:extLst>
          </p:cNvPr>
          <p:cNvSpPr txBox="1"/>
          <p:nvPr/>
        </p:nvSpPr>
        <p:spPr>
          <a:xfrm>
            <a:off x="996222" y="1160609"/>
            <a:ext cx="429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Euclid" panose="02020503060505020303" pitchFamily="18" charset="0"/>
                <a:cs typeface="Estrangelo Edessa" panose="03080600000000000000" pitchFamily="66" charset="0"/>
              </a:rPr>
              <a:t>P</a:t>
            </a:r>
            <a:r>
              <a:rPr lang="en-US" sz="1200" i="1" baseline="-25000" dirty="0">
                <a:latin typeface="Euclid" panose="02020503060505020303" pitchFamily="18" charset="0"/>
                <a:cs typeface="Estrangelo Edessa" panose="03080600000000000000" pitchFamily="66" charset="0"/>
              </a:rPr>
              <a:t>A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F81A7D2-5C30-4CB7-9F2C-2CBCD5CD359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6170" y="4806980"/>
            <a:ext cx="591579" cy="14625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47D6F3E-2D86-441A-97AD-6E78108D6D5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342" y="6334888"/>
            <a:ext cx="581469" cy="137673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52CE690F-AD60-4384-AE25-7B5D150D4E1B}"/>
              </a:ext>
            </a:extLst>
          </p:cNvPr>
          <p:cNvSpPr/>
          <p:nvPr/>
        </p:nvSpPr>
        <p:spPr>
          <a:xfrm>
            <a:off x="3277321" y="5696065"/>
            <a:ext cx="788035" cy="31605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4DCBE1E-DD8A-423B-9BB0-8845A62600E3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878056" y="2412471"/>
            <a:ext cx="5369" cy="336027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7F33A18-ED29-4A49-BF99-BA5D2569EADE}"/>
              </a:ext>
            </a:extLst>
          </p:cNvPr>
          <p:cNvCxnSpPr>
            <a:cxnSpLocks/>
          </p:cNvCxnSpPr>
          <p:nvPr/>
        </p:nvCxnSpPr>
        <p:spPr>
          <a:xfrm flipH="1">
            <a:off x="2537723" y="2754322"/>
            <a:ext cx="348016" cy="0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0D0E394-BF84-433A-A706-5CC5C93E3D65}"/>
              </a:ext>
            </a:extLst>
          </p:cNvPr>
          <p:cNvCxnSpPr>
            <a:cxnSpLocks/>
          </p:cNvCxnSpPr>
          <p:nvPr/>
        </p:nvCxnSpPr>
        <p:spPr>
          <a:xfrm>
            <a:off x="2878056" y="2746224"/>
            <a:ext cx="1" cy="354398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117AF9D-D108-4F33-B928-678F6C170427}"/>
              </a:ext>
            </a:extLst>
          </p:cNvPr>
          <p:cNvCxnSpPr>
            <a:cxnSpLocks/>
          </p:cNvCxnSpPr>
          <p:nvPr/>
        </p:nvCxnSpPr>
        <p:spPr>
          <a:xfrm flipV="1">
            <a:off x="2883425" y="2748498"/>
            <a:ext cx="339679" cy="8099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903EBB2-D1F3-4569-B05A-C2F2E029289C}"/>
              </a:ext>
            </a:extLst>
          </p:cNvPr>
          <p:cNvCxnSpPr>
            <a:cxnSpLocks/>
          </p:cNvCxnSpPr>
          <p:nvPr/>
        </p:nvCxnSpPr>
        <p:spPr>
          <a:xfrm flipV="1">
            <a:off x="2875742" y="2512323"/>
            <a:ext cx="244278" cy="241999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2E6D08C-7CC7-40A6-A7FF-DFD144EC97D1}"/>
              </a:ext>
            </a:extLst>
          </p:cNvPr>
          <p:cNvCxnSpPr>
            <a:cxnSpLocks/>
          </p:cNvCxnSpPr>
          <p:nvPr/>
        </p:nvCxnSpPr>
        <p:spPr>
          <a:xfrm flipH="1" flipV="1">
            <a:off x="2630564" y="2520444"/>
            <a:ext cx="257626" cy="239703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3B23CE2-0445-45FE-AADE-B61A14A34B92}"/>
              </a:ext>
            </a:extLst>
          </p:cNvPr>
          <p:cNvCxnSpPr>
            <a:cxnSpLocks/>
          </p:cNvCxnSpPr>
          <p:nvPr/>
        </p:nvCxnSpPr>
        <p:spPr>
          <a:xfrm>
            <a:off x="2878056" y="2754322"/>
            <a:ext cx="252861" cy="219956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D9504C6-3B1E-4911-B474-42B55A81EF3B}"/>
              </a:ext>
            </a:extLst>
          </p:cNvPr>
          <p:cNvCxnSpPr>
            <a:cxnSpLocks/>
          </p:cNvCxnSpPr>
          <p:nvPr/>
        </p:nvCxnSpPr>
        <p:spPr>
          <a:xfrm flipH="1">
            <a:off x="2655058" y="2756597"/>
            <a:ext cx="222997" cy="247252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BDE5EA59-CE5F-48E4-84C5-ECD22960B631}"/>
              </a:ext>
            </a:extLst>
          </p:cNvPr>
          <p:cNvSpPr>
            <a:spLocks noChangeAspect="1"/>
          </p:cNvSpPr>
          <p:nvPr/>
        </p:nvSpPr>
        <p:spPr>
          <a:xfrm>
            <a:off x="2717733" y="2585186"/>
            <a:ext cx="326362" cy="32636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AE27758-1E20-4364-8245-5771560B62E7}"/>
              </a:ext>
            </a:extLst>
          </p:cNvPr>
          <p:cNvSpPr txBox="1"/>
          <p:nvPr/>
        </p:nvSpPr>
        <p:spPr>
          <a:xfrm>
            <a:off x="2737360" y="2601397"/>
            <a:ext cx="42912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i="1" dirty="0">
                <a:latin typeface="Euclid" panose="02020503060505020303" pitchFamily="18" charset="0"/>
                <a:cs typeface="Estrangelo Edessa" panose="03080600000000000000" pitchFamily="66" charset="0"/>
              </a:rPr>
              <a:t>p</a:t>
            </a:r>
            <a:r>
              <a:rPr lang="en-US" sz="1250" i="1" baseline="-25000" dirty="0">
                <a:latin typeface="Euclid" panose="02020503060505020303" pitchFamily="18" charset="0"/>
                <a:cs typeface="Estrangelo Edessa" panose="03080600000000000000" pitchFamily="66" charset="0"/>
              </a:rPr>
              <a:t>i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9291A03-1B23-437E-AB86-EDAD7ACF36DE}"/>
              </a:ext>
            </a:extLst>
          </p:cNvPr>
          <p:cNvSpPr>
            <a:spLocks noChangeAspect="1"/>
          </p:cNvSpPr>
          <p:nvPr/>
        </p:nvSpPr>
        <p:spPr>
          <a:xfrm>
            <a:off x="3356113" y="5916881"/>
            <a:ext cx="45720" cy="4572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5A51F41F-869E-465B-8D59-C5D0CF5F10CE}"/>
              </a:ext>
            </a:extLst>
          </p:cNvPr>
          <p:cNvSpPr>
            <a:spLocks noChangeAspect="1"/>
          </p:cNvSpPr>
          <p:nvPr/>
        </p:nvSpPr>
        <p:spPr>
          <a:xfrm>
            <a:off x="3351991" y="5756460"/>
            <a:ext cx="53035" cy="45720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8F872CA-0383-4CE0-A9E9-A622920EF28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201" y="2972242"/>
            <a:ext cx="73424" cy="7441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BF826D5-72EE-47B9-B7A9-BF785A1673A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25" y="3831282"/>
            <a:ext cx="142933" cy="13653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2B67D6C-1101-4860-A4E1-CD81A0652DC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40" y="3871644"/>
            <a:ext cx="147200" cy="13653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62D8E7C-0446-420C-A02B-E518EC40E4A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702" y="3918381"/>
            <a:ext cx="148267" cy="13866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DEF2D80-A3C8-47F7-AFD6-C238336A048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38" y="4732136"/>
            <a:ext cx="150400" cy="13653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F7C492C-2E28-4238-BE3F-C9715023848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364" y="5940663"/>
            <a:ext cx="163219" cy="148171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64965542-DB5D-470A-93BE-9171A38F22E1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2" t="24292" r="17500" b="9365"/>
          <a:stretch/>
        </p:blipFill>
        <p:spPr>
          <a:xfrm>
            <a:off x="5271582" y="4526260"/>
            <a:ext cx="2916689" cy="148850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0F7B3CE-E89D-419C-9AEF-AC77E80FE45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757" y="5812371"/>
            <a:ext cx="160904" cy="15048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8198E2C-90F6-436E-8AAB-9505AD7466AA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853" y="3079846"/>
            <a:ext cx="160904" cy="150485"/>
          </a:xfrm>
          <a:prstGeom prst="rect">
            <a:avLst/>
          </a:prstGeom>
        </p:spPr>
      </p:pic>
      <p:pic>
        <p:nvPicPr>
          <p:cNvPr id="64" name="Picture 63" descr="A close up of a logo&#10;&#10;Description automatically generated">
            <a:extLst>
              <a:ext uri="{FF2B5EF4-FFF2-40B4-BE49-F238E27FC236}">
                <a16:creationId xmlns:a16="http://schemas.microsoft.com/office/drawing/2014/main" id="{EAF4258F-F1C7-438B-9AF3-36F29D552A2D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2" t="24324" r="17674" b="8999"/>
          <a:stretch/>
        </p:blipFill>
        <p:spPr>
          <a:xfrm>
            <a:off x="5248336" y="1788093"/>
            <a:ext cx="2917474" cy="148850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455649B-F07E-4B7D-BA0E-08329968F731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654" y="3058523"/>
            <a:ext cx="155115" cy="148170"/>
          </a:xfrm>
          <a:prstGeom prst="rect">
            <a:avLst/>
          </a:prstGeom>
        </p:spPr>
      </p:pic>
      <p:pic>
        <p:nvPicPr>
          <p:cNvPr id="66" name="Picture 65" descr="A screenshot of a cell phone&#10;&#10;Description automatically generated">
            <a:extLst>
              <a:ext uri="{FF2B5EF4-FFF2-40B4-BE49-F238E27FC236}">
                <a16:creationId xmlns:a16="http://schemas.microsoft.com/office/drawing/2014/main" id="{7B72BF7C-1945-48EF-BE33-F763171CFF34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0" t="29053" r="47426" b="29350"/>
          <a:stretch/>
        </p:blipFill>
        <p:spPr>
          <a:xfrm>
            <a:off x="8425232" y="3049931"/>
            <a:ext cx="425742" cy="143889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A8CCDF7-000E-4416-9DD9-E5C8D97DEB73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775" y="5412969"/>
            <a:ext cx="147200" cy="13866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524A887-3299-49D3-B4D0-A0A85B23080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457" y="5732840"/>
            <a:ext cx="148267" cy="138666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CE4D1E8A-BD8D-4428-ADBA-F1FB585F4DF0}"/>
              </a:ext>
            </a:extLst>
          </p:cNvPr>
          <p:cNvSpPr/>
          <p:nvPr/>
        </p:nvSpPr>
        <p:spPr>
          <a:xfrm>
            <a:off x="0" y="6547713"/>
            <a:ext cx="15983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Sato et al. (1987)</a:t>
            </a:r>
          </a:p>
        </p:txBody>
      </p:sp>
    </p:spTree>
    <p:extLst>
      <p:ext uri="{BB962C8B-B14F-4D97-AF65-F5344CB8AC3E}">
        <p14:creationId xmlns:p14="http://schemas.microsoft.com/office/powerpoint/2010/main" val="394892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2" grpId="0" animBg="1"/>
      <p:bldP spid="5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53988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+mn-lt"/>
              </a:rPr>
              <a:t>Nucleation in the bulk: </a:t>
            </a:r>
            <a:r>
              <a:rPr lang="en-US" sz="3000" b="1" dirty="0">
                <a:solidFill>
                  <a:srgbClr val="FF9900"/>
                </a:solidFill>
                <a:latin typeface="+mn-lt"/>
              </a:rPr>
              <a:t>polyurethane</a:t>
            </a:r>
            <a:endParaRPr lang="en-US" sz="2700" b="1" dirty="0">
              <a:solidFill>
                <a:srgbClr val="FF9900"/>
              </a:solidFill>
              <a:latin typeface="+mn-lt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E4D1E8A-BD8D-4428-ADBA-F1FB585F4DF0}"/>
              </a:ext>
            </a:extLst>
          </p:cNvPr>
          <p:cNvSpPr/>
          <p:nvPr/>
        </p:nvSpPr>
        <p:spPr>
          <a:xfrm>
            <a:off x="0" y="6547713"/>
            <a:ext cx="19670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Cristiano et al. (2010)</a:t>
            </a:r>
          </a:p>
        </p:txBody>
      </p: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C067804B-67F2-44DD-92B8-D8E9177B672A}"/>
              </a:ext>
            </a:extLst>
          </p:cNvPr>
          <p:cNvGrpSpPr>
            <a:grpSpLocks noChangeAspect="1"/>
          </p:cNvGrpSpPr>
          <p:nvPr/>
        </p:nvGrpSpPr>
        <p:grpSpPr>
          <a:xfrm>
            <a:off x="-2819400" y="-9619262"/>
            <a:ext cx="11582400" cy="12490114"/>
            <a:chOff x="-2244203" y="-6813854"/>
            <a:chExt cx="8321328" cy="8973471"/>
          </a:xfrm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0C9CD2D5-84C3-44D9-BD61-01DEA63E179B}"/>
                </a:ext>
              </a:extLst>
            </p:cNvPr>
            <p:cNvSpPr>
              <a:spLocks/>
            </p:cNvSpPr>
            <p:nvPr/>
          </p:nvSpPr>
          <p:spPr>
            <a:xfrm>
              <a:off x="315960" y="1209374"/>
              <a:ext cx="3200400" cy="6081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9" name="Straight Arrow Connector 208">
              <a:extLst>
                <a:ext uri="{FF2B5EF4-FFF2-40B4-BE49-F238E27FC236}">
                  <a16:creationId xmlns:a16="http://schemas.microsoft.com/office/drawing/2014/main" id="{04FCBBB5-7851-4BC9-AACC-B903C31D6D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5959" y="1982874"/>
              <a:ext cx="318841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639EB3D1-1656-427E-BB88-0C163A804D64}"/>
                </a:ext>
              </a:extLst>
            </p:cNvPr>
            <p:cNvSpPr txBox="1"/>
            <p:nvPr/>
          </p:nvSpPr>
          <p:spPr>
            <a:xfrm>
              <a:off x="1754136" y="2005729"/>
              <a:ext cx="312906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000" dirty="0">
                  <a:latin typeface="Euclid" panose="02020503060505020303" pitchFamily="18" charset="0"/>
                </a:rPr>
                <a:t>10</a:t>
              </a:r>
            </a:p>
          </p:txBody>
        </p: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98757B8C-74B2-45F3-A987-89B81AD5790D}"/>
                </a:ext>
              </a:extLst>
            </p:cNvPr>
            <p:cNvGrpSpPr/>
            <p:nvPr/>
          </p:nvGrpSpPr>
          <p:grpSpPr>
            <a:xfrm>
              <a:off x="314053" y="1824499"/>
              <a:ext cx="1120247" cy="49786"/>
              <a:chOff x="2659468" y="2856357"/>
              <a:chExt cx="1120247" cy="49786"/>
            </a:xfrm>
          </p:grpSpPr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0F5660B2-D43E-4469-9FAD-58BA0DEA15CA}"/>
                  </a:ext>
                </a:extLst>
              </p:cNvPr>
              <p:cNvCxnSpPr/>
              <p:nvPr/>
            </p:nvCxnSpPr>
            <p:spPr>
              <a:xfrm rot="20400000" flipH="1">
                <a:off x="3710289" y="2856357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1A814483-0242-4A7A-8F55-6A8D2D4ACA0D}"/>
                  </a:ext>
                </a:extLst>
              </p:cNvPr>
              <p:cNvCxnSpPr/>
              <p:nvPr/>
            </p:nvCxnSpPr>
            <p:spPr>
              <a:xfrm rot="20400000" flipH="1">
                <a:off x="3622027" y="2861514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8E51F437-2C8D-41CA-9E3E-75BB16EA9CFC}"/>
                  </a:ext>
                </a:extLst>
              </p:cNvPr>
              <p:cNvCxnSpPr/>
              <p:nvPr/>
            </p:nvCxnSpPr>
            <p:spPr>
              <a:xfrm rot="20400000" flipH="1">
                <a:off x="3529458" y="2860665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EB660F59-3D04-4F3E-9989-E41F0CFB59AF}"/>
                  </a:ext>
                </a:extLst>
              </p:cNvPr>
              <p:cNvCxnSpPr/>
              <p:nvPr/>
            </p:nvCxnSpPr>
            <p:spPr>
              <a:xfrm rot="20400000" flipH="1">
                <a:off x="2659468" y="2862819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05B5CAC8-BF14-458C-8D24-BE8FFE5A5373}"/>
                  </a:ext>
                </a:extLst>
              </p:cNvPr>
              <p:cNvCxnSpPr/>
              <p:nvPr/>
            </p:nvCxnSpPr>
            <p:spPr>
              <a:xfrm rot="20400000" flipH="1">
                <a:off x="2999883" y="2860662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4459EEFC-F679-4D7F-96E1-1AFC03533455}"/>
                  </a:ext>
                </a:extLst>
              </p:cNvPr>
              <p:cNvCxnSpPr/>
              <p:nvPr/>
            </p:nvCxnSpPr>
            <p:spPr>
              <a:xfrm rot="20400000" flipH="1">
                <a:off x="2737651" y="2858511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F6F2B626-102C-4504-8EFC-F399FCDA6A7E}"/>
                  </a:ext>
                </a:extLst>
              </p:cNvPr>
              <p:cNvCxnSpPr/>
              <p:nvPr/>
            </p:nvCxnSpPr>
            <p:spPr>
              <a:xfrm rot="20400000" flipH="1">
                <a:off x="2827663" y="2860665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13DDFF48-01F5-4960-BB0E-573104B05FCA}"/>
                  </a:ext>
                </a:extLst>
              </p:cNvPr>
              <p:cNvCxnSpPr/>
              <p:nvPr/>
            </p:nvCxnSpPr>
            <p:spPr>
              <a:xfrm rot="20400000" flipH="1">
                <a:off x="2920231" y="2861514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0D0590DF-76B1-4980-9F23-92A2BBB91A0F}"/>
                  </a:ext>
                </a:extLst>
              </p:cNvPr>
              <p:cNvCxnSpPr/>
              <p:nvPr/>
            </p:nvCxnSpPr>
            <p:spPr>
              <a:xfrm rot="20400000" flipH="1">
                <a:off x="3083366" y="2862817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D0898BCD-609E-468B-9AC6-283B388C4AE5}"/>
                  </a:ext>
                </a:extLst>
              </p:cNvPr>
              <p:cNvCxnSpPr/>
              <p:nvPr/>
            </p:nvCxnSpPr>
            <p:spPr>
              <a:xfrm rot="20400000" flipH="1">
                <a:off x="3175536" y="2862143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A851A6EB-26C4-4F5C-AE5E-232F47B68929}"/>
                  </a:ext>
                </a:extLst>
              </p:cNvPr>
              <p:cNvCxnSpPr/>
              <p:nvPr/>
            </p:nvCxnSpPr>
            <p:spPr>
              <a:xfrm rot="20400000" flipH="1">
                <a:off x="3267861" y="2862681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FA650351-C453-4254-82D0-6F6F66FC378C}"/>
                  </a:ext>
                </a:extLst>
              </p:cNvPr>
              <p:cNvCxnSpPr/>
              <p:nvPr/>
            </p:nvCxnSpPr>
            <p:spPr>
              <a:xfrm rot="20400000" flipH="1">
                <a:off x="3345435" y="2862681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7C061D41-2A79-408A-8F3A-D3F15F8CE167}"/>
                  </a:ext>
                </a:extLst>
              </p:cNvPr>
              <p:cNvCxnSpPr/>
              <p:nvPr/>
            </p:nvCxnSpPr>
            <p:spPr>
              <a:xfrm rot="20400000" flipH="1">
                <a:off x="3439043" y="2860664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AE1F611F-600E-4837-9AA0-ACE50B396916}"/>
                </a:ext>
              </a:extLst>
            </p:cNvPr>
            <p:cNvGrpSpPr/>
            <p:nvPr/>
          </p:nvGrpSpPr>
          <p:grpSpPr>
            <a:xfrm>
              <a:off x="1433864" y="1823839"/>
              <a:ext cx="1130730" cy="49786"/>
              <a:chOff x="2648985" y="2856357"/>
              <a:chExt cx="1130730" cy="49786"/>
            </a:xfrm>
          </p:grpSpPr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564CE6B2-2053-40CD-B6D5-936E87040E88}"/>
                  </a:ext>
                </a:extLst>
              </p:cNvPr>
              <p:cNvCxnSpPr/>
              <p:nvPr/>
            </p:nvCxnSpPr>
            <p:spPr>
              <a:xfrm rot="20400000" flipH="1">
                <a:off x="3710289" y="2856357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B27EC7EC-C8DB-4BC7-A278-9D944C610AD1}"/>
                  </a:ext>
                </a:extLst>
              </p:cNvPr>
              <p:cNvCxnSpPr/>
              <p:nvPr/>
            </p:nvCxnSpPr>
            <p:spPr>
              <a:xfrm rot="20400000" flipH="1">
                <a:off x="3622027" y="2861514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D37B4CD1-6EFE-4E72-AC78-D36B33F92E40}"/>
                  </a:ext>
                </a:extLst>
              </p:cNvPr>
              <p:cNvCxnSpPr/>
              <p:nvPr/>
            </p:nvCxnSpPr>
            <p:spPr>
              <a:xfrm rot="20400000" flipH="1">
                <a:off x="3529458" y="2860665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595E292D-1905-4684-A214-11A4234F3B1B}"/>
                  </a:ext>
                </a:extLst>
              </p:cNvPr>
              <p:cNvCxnSpPr/>
              <p:nvPr/>
            </p:nvCxnSpPr>
            <p:spPr>
              <a:xfrm rot="20400000" flipH="1">
                <a:off x="2648985" y="2862819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08A34459-77DB-4432-813C-83EC603B3EDD}"/>
                  </a:ext>
                </a:extLst>
              </p:cNvPr>
              <p:cNvCxnSpPr/>
              <p:nvPr/>
            </p:nvCxnSpPr>
            <p:spPr>
              <a:xfrm rot="20400000" flipH="1">
                <a:off x="2999883" y="2860662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5EA1AE78-D4D9-41A2-8EFC-B8E85582F5AA}"/>
                  </a:ext>
                </a:extLst>
              </p:cNvPr>
              <p:cNvCxnSpPr/>
              <p:nvPr/>
            </p:nvCxnSpPr>
            <p:spPr>
              <a:xfrm rot="20400000" flipH="1">
                <a:off x="2737651" y="2858511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14A4BAA8-B0B2-4C7C-B7A8-32A1936C9BCD}"/>
                  </a:ext>
                </a:extLst>
              </p:cNvPr>
              <p:cNvCxnSpPr/>
              <p:nvPr/>
            </p:nvCxnSpPr>
            <p:spPr>
              <a:xfrm rot="20400000" flipH="1">
                <a:off x="2827663" y="2860665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8EB35EF3-00B0-4303-9429-5C89E909D29D}"/>
                  </a:ext>
                </a:extLst>
              </p:cNvPr>
              <p:cNvCxnSpPr/>
              <p:nvPr/>
            </p:nvCxnSpPr>
            <p:spPr>
              <a:xfrm rot="20400000" flipH="1">
                <a:off x="2920231" y="2861514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D1CFA06C-4DDB-410B-A588-5D1C8BB46927}"/>
                  </a:ext>
                </a:extLst>
              </p:cNvPr>
              <p:cNvCxnSpPr/>
              <p:nvPr/>
            </p:nvCxnSpPr>
            <p:spPr>
              <a:xfrm rot="20400000" flipH="1">
                <a:off x="3083366" y="2862817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3857ADF1-8490-4F1C-8669-F451F91F1CC1}"/>
                  </a:ext>
                </a:extLst>
              </p:cNvPr>
              <p:cNvCxnSpPr/>
              <p:nvPr/>
            </p:nvCxnSpPr>
            <p:spPr>
              <a:xfrm rot="20400000" flipH="1">
                <a:off x="3175536" y="2862143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3E67917D-B9A8-4E60-95B8-609FF4207304}"/>
                  </a:ext>
                </a:extLst>
              </p:cNvPr>
              <p:cNvCxnSpPr/>
              <p:nvPr/>
            </p:nvCxnSpPr>
            <p:spPr>
              <a:xfrm rot="20400000" flipH="1">
                <a:off x="3267861" y="2862681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C5E197DA-DC24-454D-A1C2-56F351F1EDC3}"/>
                  </a:ext>
                </a:extLst>
              </p:cNvPr>
              <p:cNvCxnSpPr/>
              <p:nvPr/>
            </p:nvCxnSpPr>
            <p:spPr>
              <a:xfrm rot="20400000" flipH="1">
                <a:off x="3345435" y="2862681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F683114A-A4F7-4059-A363-9FA27B189D4D}"/>
                  </a:ext>
                </a:extLst>
              </p:cNvPr>
              <p:cNvCxnSpPr/>
              <p:nvPr/>
            </p:nvCxnSpPr>
            <p:spPr>
              <a:xfrm rot="20400000" flipH="1">
                <a:off x="3439043" y="2860664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585BF9B6-4685-4B12-ABA8-B4444E18FE9E}"/>
                </a:ext>
              </a:extLst>
            </p:cNvPr>
            <p:cNvGrpSpPr/>
            <p:nvPr/>
          </p:nvGrpSpPr>
          <p:grpSpPr>
            <a:xfrm>
              <a:off x="2577678" y="1824443"/>
              <a:ext cx="949899" cy="47632"/>
              <a:chOff x="2648985" y="2858511"/>
              <a:chExt cx="949899" cy="47632"/>
            </a:xfrm>
          </p:grpSpPr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7403AD11-55C6-4A7C-85AC-798BC9C4DD0B}"/>
                  </a:ext>
                </a:extLst>
              </p:cNvPr>
              <p:cNvCxnSpPr/>
              <p:nvPr/>
            </p:nvCxnSpPr>
            <p:spPr>
              <a:xfrm rot="20400000" flipH="1">
                <a:off x="3529458" y="2860665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90A643F8-FC4D-437E-8248-08A9382E1538}"/>
                  </a:ext>
                </a:extLst>
              </p:cNvPr>
              <p:cNvCxnSpPr/>
              <p:nvPr/>
            </p:nvCxnSpPr>
            <p:spPr>
              <a:xfrm rot="20400000" flipH="1">
                <a:off x="2648985" y="2862819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B470D3F8-BF37-4959-9A0C-89D8FB67992D}"/>
                  </a:ext>
                </a:extLst>
              </p:cNvPr>
              <p:cNvCxnSpPr/>
              <p:nvPr/>
            </p:nvCxnSpPr>
            <p:spPr>
              <a:xfrm rot="20400000" flipH="1">
                <a:off x="2999883" y="2860662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FD1BE55F-D65C-4CBE-983A-67301C4E74E3}"/>
                  </a:ext>
                </a:extLst>
              </p:cNvPr>
              <p:cNvCxnSpPr/>
              <p:nvPr/>
            </p:nvCxnSpPr>
            <p:spPr>
              <a:xfrm rot="20400000" flipH="1">
                <a:off x="2737651" y="2858511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79BE24B0-F7D6-46FC-A3E7-59E95FA915A3}"/>
                  </a:ext>
                </a:extLst>
              </p:cNvPr>
              <p:cNvCxnSpPr/>
              <p:nvPr/>
            </p:nvCxnSpPr>
            <p:spPr>
              <a:xfrm rot="20400000" flipH="1">
                <a:off x="2827663" y="2860665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C26FFAAA-66C2-4B09-9AE1-5FEDB9152F82}"/>
                  </a:ext>
                </a:extLst>
              </p:cNvPr>
              <p:cNvCxnSpPr/>
              <p:nvPr/>
            </p:nvCxnSpPr>
            <p:spPr>
              <a:xfrm rot="20400000" flipH="1">
                <a:off x="2920231" y="2861514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8194015C-9780-4F13-9A9B-2BCC64561C70}"/>
                  </a:ext>
                </a:extLst>
              </p:cNvPr>
              <p:cNvCxnSpPr/>
              <p:nvPr/>
            </p:nvCxnSpPr>
            <p:spPr>
              <a:xfrm rot="20400000" flipH="1">
                <a:off x="3083366" y="2862817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99AC57CF-A35A-494E-A434-B8463F686BC9}"/>
                  </a:ext>
                </a:extLst>
              </p:cNvPr>
              <p:cNvCxnSpPr/>
              <p:nvPr/>
            </p:nvCxnSpPr>
            <p:spPr>
              <a:xfrm rot="20400000" flipH="1">
                <a:off x="3175536" y="2862143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F5F9B4D7-289F-44B1-BFAE-C5F7A7EB0278}"/>
                  </a:ext>
                </a:extLst>
              </p:cNvPr>
              <p:cNvCxnSpPr/>
              <p:nvPr/>
            </p:nvCxnSpPr>
            <p:spPr>
              <a:xfrm rot="20400000" flipH="1">
                <a:off x="3267861" y="2862681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90793BC4-A12D-4F22-90C3-E7201A3A4187}"/>
                  </a:ext>
                </a:extLst>
              </p:cNvPr>
              <p:cNvCxnSpPr/>
              <p:nvPr/>
            </p:nvCxnSpPr>
            <p:spPr>
              <a:xfrm rot="20400000" flipH="1">
                <a:off x="3345435" y="2862681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2B362765-C466-447D-B526-CBE8AEA7FAC3}"/>
                  </a:ext>
                </a:extLst>
              </p:cNvPr>
              <p:cNvCxnSpPr/>
              <p:nvPr/>
            </p:nvCxnSpPr>
            <p:spPr>
              <a:xfrm rot="20400000" flipH="1">
                <a:off x="3439043" y="2860664"/>
                <a:ext cx="69426" cy="433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14" name="Chord 213">
              <a:extLst>
                <a:ext uri="{FF2B5EF4-FFF2-40B4-BE49-F238E27FC236}">
                  <a16:creationId xmlns:a16="http://schemas.microsoft.com/office/drawing/2014/main" id="{22C337DF-99CD-4839-AB07-CB04146672A9}"/>
                </a:ext>
              </a:extLst>
            </p:cNvPr>
            <p:cNvSpPr>
              <a:spLocks noChangeAspect="1"/>
            </p:cNvSpPr>
            <p:nvPr/>
          </p:nvSpPr>
          <p:spPr>
            <a:xfrm rot="17575573">
              <a:off x="-2244203" y="-6793308"/>
              <a:ext cx="8321040" cy="8321040"/>
            </a:xfrm>
            <a:prstGeom prst="chord">
              <a:avLst>
                <a:gd name="adj1" fmla="val 8078479"/>
                <a:gd name="adj2" fmla="val 10768848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4BEF7C5E-BA25-43C6-BA6B-122DCF7A08A6}"/>
                </a:ext>
              </a:extLst>
            </p:cNvPr>
            <p:cNvSpPr/>
            <p:nvPr/>
          </p:nvSpPr>
          <p:spPr>
            <a:xfrm>
              <a:off x="180975" y="931545"/>
              <a:ext cx="3482339" cy="3858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Chord 215">
              <a:extLst>
                <a:ext uri="{FF2B5EF4-FFF2-40B4-BE49-F238E27FC236}">
                  <a16:creationId xmlns:a16="http://schemas.microsoft.com/office/drawing/2014/main" id="{41186EF0-314D-41B6-A000-A57D7A29E3D9}"/>
                </a:ext>
              </a:extLst>
            </p:cNvPr>
            <p:cNvSpPr>
              <a:spLocks noChangeAspect="1"/>
            </p:cNvSpPr>
            <p:nvPr/>
          </p:nvSpPr>
          <p:spPr>
            <a:xfrm rot="17575573">
              <a:off x="-2243915" y="-6813854"/>
              <a:ext cx="8321040" cy="8321040"/>
            </a:xfrm>
            <a:prstGeom prst="chord">
              <a:avLst>
                <a:gd name="adj1" fmla="val 8078479"/>
                <a:gd name="adj2" fmla="val 10768848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0C93ECCF-26AF-4B5D-B1AC-3F906DBEC8EA}"/>
                </a:ext>
              </a:extLst>
            </p:cNvPr>
            <p:cNvSpPr/>
            <p:nvPr/>
          </p:nvSpPr>
          <p:spPr>
            <a:xfrm>
              <a:off x="156498" y="891986"/>
              <a:ext cx="3501101" cy="4083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C3D7CAC8-1539-463F-81F0-38D4C3C954E7}"/>
                </a:ext>
              </a:extLst>
            </p:cNvPr>
            <p:cNvSpPr txBox="1"/>
            <p:nvPr/>
          </p:nvSpPr>
          <p:spPr>
            <a:xfrm>
              <a:off x="1890556" y="1608102"/>
              <a:ext cx="248786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000" dirty="0">
                  <a:latin typeface="Euclid" panose="02020503060505020303" pitchFamily="18" charset="0"/>
                </a:rPr>
                <a:t>1</a:t>
              </a:r>
            </a:p>
          </p:txBody>
        </p:sp>
        <p:cxnSp>
          <p:nvCxnSpPr>
            <p:cNvPr id="219" name="Straight Arrow Connector 218">
              <a:extLst>
                <a:ext uri="{FF2B5EF4-FFF2-40B4-BE49-F238E27FC236}">
                  <a16:creationId xmlns:a16="http://schemas.microsoft.com/office/drawing/2014/main" id="{66C7EE56-97B7-49AF-878E-23C4DAAF2CF8}"/>
                </a:ext>
              </a:extLst>
            </p:cNvPr>
            <p:cNvCxnSpPr>
              <a:cxnSpLocks/>
              <a:stCxn id="208" idx="2"/>
            </p:cNvCxnSpPr>
            <p:nvPr/>
          </p:nvCxnSpPr>
          <p:spPr>
            <a:xfrm flipV="1">
              <a:off x="1916160" y="1538095"/>
              <a:ext cx="1572" cy="279463"/>
            </a:xfrm>
            <a:prstGeom prst="straightConnector1">
              <a:avLst/>
            </a:prstGeom>
            <a:ln>
              <a:headEnd type="arrow" w="sm" len="sm"/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0" name="Arrow: Right 219">
              <a:extLst>
                <a:ext uri="{FF2B5EF4-FFF2-40B4-BE49-F238E27FC236}">
                  <a16:creationId xmlns:a16="http://schemas.microsoft.com/office/drawing/2014/main" id="{EF09D453-F59A-43F3-978E-BD6BBEEF5E20}"/>
                </a:ext>
              </a:extLst>
            </p:cNvPr>
            <p:cNvSpPr/>
            <p:nvPr/>
          </p:nvSpPr>
          <p:spPr>
            <a:xfrm rot="16200000">
              <a:off x="1827191" y="1334308"/>
              <a:ext cx="180975" cy="129540"/>
            </a:xfrm>
            <a:prstGeom prst="rightArrow">
              <a:avLst>
                <a:gd name="adj1" fmla="val 35294"/>
                <a:gd name="adj2" fmla="val 45588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9EF4E0B7-4C37-430F-BFC4-D7C5D26FE469}"/>
                </a:ext>
              </a:extLst>
            </p:cNvPr>
            <p:cNvSpPr txBox="1"/>
            <p:nvPr/>
          </p:nvSpPr>
          <p:spPr>
            <a:xfrm>
              <a:off x="1422604" y="1188779"/>
              <a:ext cx="4523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err="1">
                  <a:latin typeface="Euclid" panose="02020503060505020303" pitchFamily="18" charset="0"/>
                  <a:cs typeface="Estrangelo Edessa" panose="03080600000000000000" pitchFamily="66" charset="0"/>
                </a:rPr>
                <a:t>P</a:t>
              </a:r>
              <a:r>
                <a:rPr lang="en-US" sz="1400" dirty="0" err="1">
                  <a:latin typeface="Euclid" panose="02020503060505020303" pitchFamily="18" charset="0"/>
                  <a:cs typeface="Estrangelo Edessa" panose="03080600000000000000" pitchFamily="66" charset="0"/>
                </a:rPr>
                <a:t>,</a:t>
              </a:r>
              <a:r>
                <a:rPr lang="en-US" sz="1400" i="1" dirty="0" err="1">
                  <a:latin typeface="Euclid" panose="02020503060505020303" pitchFamily="18" charset="0"/>
                  <a:cs typeface="Estrangelo Edessa" panose="03080600000000000000" pitchFamily="66" charset="0"/>
                </a:rPr>
                <a:t>u</a:t>
              </a:r>
              <a:endParaRPr lang="en-US" sz="1400" i="1" dirty="0">
                <a:latin typeface="Euclid" panose="02020503060505020303" pitchFamily="18" charset="0"/>
                <a:cs typeface="Estrangelo Edessa" panose="03080600000000000000" pitchFamily="66" charset="0"/>
              </a:endParaRPr>
            </a:p>
          </p:txBody>
        </p: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1136B93A-E89D-44B5-ABD6-2D60CCE73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4054" y="1826674"/>
              <a:ext cx="1" cy="24456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BE41DDE4-EA88-4C4E-BE3C-CCBAF497C568}"/>
                </a:ext>
              </a:extLst>
            </p:cNvPr>
            <p:cNvSpPr txBox="1"/>
            <p:nvPr/>
          </p:nvSpPr>
          <p:spPr>
            <a:xfrm>
              <a:off x="2101019" y="1009140"/>
              <a:ext cx="63991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 dirty="0">
                  <a:latin typeface="Euclid" panose="02020503060505020303" pitchFamily="18" charset="0"/>
                </a:rPr>
                <a:t>R </a:t>
              </a:r>
              <a:r>
                <a:rPr lang="en-US" sz="900" dirty="0">
                  <a:latin typeface="Euclid" panose="02020503060505020303" pitchFamily="18" charset="0"/>
                </a:rPr>
                <a:t>= 18.2</a:t>
              </a:r>
            </a:p>
          </p:txBody>
        </p:sp>
        <p:cxnSp>
          <p:nvCxnSpPr>
            <p:cNvPr id="224" name="Straight Arrow Connector 223">
              <a:extLst>
                <a:ext uri="{FF2B5EF4-FFF2-40B4-BE49-F238E27FC236}">
                  <a16:creationId xmlns:a16="http://schemas.microsoft.com/office/drawing/2014/main" id="{9973CFBA-8B93-4701-8FCD-E3001E2435F2}"/>
                </a:ext>
              </a:extLst>
            </p:cNvPr>
            <p:cNvCxnSpPr>
              <a:cxnSpLocks/>
            </p:cNvCxnSpPr>
            <p:nvPr/>
          </p:nvCxnSpPr>
          <p:spPr>
            <a:xfrm>
              <a:off x="1922785" y="900724"/>
              <a:ext cx="492755" cy="571506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5D481BB2-E941-444D-8A4E-022B1324E98A}"/>
                </a:ext>
              </a:extLst>
            </p:cNvPr>
            <p:cNvSpPr txBox="1"/>
            <p:nvPr/>
          </p:nvSpPr>
          <p:spPr>
            <a:xfrm>
              <a:off x="1770339" y="764073"/>
              <a:ext cx="3048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Euclid" panose="02020503060505020303" pitchFamily="18" charset="0"/>
                </a:rPr>
                <a:t>+</a:t>
              </a:r>
            </a:p>
          </p:txBody>
        </p:sp>
        <p:cxnSp>
          <p:nvCxnSpPr>
            <p:cNvPr id="226" name="Straight Arrow Connector 225">
              <a:extLst>
                <a:ext uri="{FF2B5EF4-FFF2-40B4-BE49-F238E27FC236}">
                  <a16:creationId xmlns:a16="http://schemas.microsoft.com/office/drawing/2014/main" id="{47CCB206-167D-4055-BC4F-A27B15261B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3927" y="1213461"/>
              <a:ext cx="0" cy="602447"/>
            </a:xfrm>
            <a:prstGeom prst="straightConnector1">
              <a:avLst/>
            </a:prstGeom>
            <a:ln>
              <a:headEnd type="arrow" w="sm" len="sm"/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C4D83F74-49B5-4F4B-B946-BB49BBBF14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16997" y="1825316"/>
              <a:ext cx="1" cy="24456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24C05F32-5758-4359-BE86-1973646C6E04}"/>
                </a:ext>
              </a:extLst>
            </p:cNvPr>
            <p:cNvCxnSpPr>
              <a:cxnSpLocks/>
            </p:cNvCxnSpPr>
            <p:nvPr/>
          </p:nvCxnSpPr>
          <p:spPr>
            <a:xfrm>
              <a:off x="3531623" y="1815812"/>
              <a:ext cx="17120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40CA9724-115F-49F1-8C65-D805BAAA8FE1}"/>
                </a:ext>
              </a:extLst>
            </p:cNvPr>
            <p:cNvCxnSpPr>
              <a:cxnSpLocks/>
            </p:cNvCxnSpPr>
            <p:nvPr/>
          </p:nvCxnSpPr>
          <p:spPr>
            <a:xfrm>
              <a:off x="3531623" y="1209374"/>
              <a:ext cx="17120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080EC04D-9BC6-434A-BC04-B53B25F53122}"/>
                </a:ext>
              </a:extLst>
            </p:cNvPr>
            <p:cNvSpPr txBox="1"/>
            <p:nvPr/>
          </p:nvSpPr>
          <p:spPr>
            <a:xfrm>
              <a:off x="3645236" y="1465457"/>
              <a:ext cx="181973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" tIns="0" rIns="9144" bIns="0" rtlCol="0">
              <a:spAutoFit/>
            </a:bodyPr>
            <a:lstStyle/>
            <a:p>
              <a:r>
                <a:rPr lang="en-US" sz="1000" dirty="0">
                  <a:latin typeface="Euclid" panose="02020503060505020303" pitchFamily="18" charset="0"/>
                </a:rPr>
                <a:t>1.7</a:t>
              </a:r>
            </a:p>
          </p:txBody>
        </p:sp>
      </p:grpSp>
      <p:pic>
        <p:nvPicPr>
          <p:cNvPr id="75" name="Picture 74" descr="A picture containing stool, table&#10;&#10;Description automatically generated">
            <a:extLst>
              <a:ext uri="{FF2B5EF4-FFF2-40B4-BE49-F238E27FC236}">
                <a16:creationId xmlns:a16="http://schemas.microsoft.com/office/drawing/2014/main" id="{1EAAF119-B4D0-4938-B549-0143050AF3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4" t="18961" r="6278" b="24389"/>
          <a:stretch/>
        </p:blipFill>
        <p:spPr>
          <a:xfrm>
            <a:off x="1677893" y="3453724"/>
            <a:ext cx="3540353" cy="1710419"/>
          </a:xfrm>
          <a:prstGeom prst="rect">
            <a:avLst/>
          </a:prstGeom>
        </p:spPr>
      </p:pic>
      <p:pic>
        <p:nvPicPr>
          <p:cNvPr id="76" name="Picture 7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7C5515B-4607-49D0-A2C4-402232E3AE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0" t="29053" r="47426" b="29350"/>
          <a:stretch/>
        </p:blipFill>
        <p:spPr>
          <a:xfrm>
            <a:off x="5262075" y="3483245"/>
            <a:ext cx="392304" cy="132588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AC1B998-EF89-4254-8890-A8BCDC35B1D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67" y="3377026"/>
            <a:ext cx="67657" cy="685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422C176-8468-4C90-A7A7-07CA7CD9AB3E}"/>
              </a:ext>
            </a:extLst>
          </p:cNvPr>
          <p:cNvGrpSpPr>
            <a:grpSpLocks noChangeAspect="1"/>
          </p:cNvGrpSpPr>
          <p:nvPr/>
        </p:nvGrpSpPr>
        <p:grpSpPr>
          <a:xfrm>
            <a:off x="7280217" y="1733745"/>
            <a:ext cx="3725192" cy="3665972"/>
            <a:chOff x="4334690" y="881063"/>
            <a:chExt cx="3005215" cy="2957441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B5F4AA58-AEA1-478C-BA62-D3E8316B38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049822" y="2153294"/>
              <a:ext cx="712169" cy="142434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D67C9AC2-DFDA-4959-AA08-AF53F873B6CA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9218" y="3696070"/>
              <a:ext cx="1314707" cy="142434"/>
            </a:xfrm>
            <a:prstGeom prst="rect">
              <a:avLst/>
            </a:prstGeom>
          </p:spPr>
        </p:pic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BC90AB82-DDF9-4CA6-887C-AAE9223CBCEC}"/>
                </a:ext>
              </a:extLst>
            </p:cNvPr>
            <p:cNvSpPr/>
            <p:nvPr/>
          </p:nvSpPr>
          <p:spPr>
            <a:xfrm>
              <a:off x="4806889" y="1074420"/>
              <a:ext cx="963931" cy="29908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82" name="Object 81">
              <a:extLst>
                <a:ext uri="{FF2B5EF4-FFF2-40B4-BE49-F238E27FC236}">
                  <a16:creationId xmlns:a16="http://schemas.microsoft.com/office/drawing/2014/main" id="{1DCA709B-CC01-410F-85B8-35245771648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64788951"/>
                </p:ext>
              </p:extLst>
            </p:nvPr>
          </p:nvGraphicFramePr>
          <p:xfrm>
            <a:off x="4501455" y="881063"/>
            <a:ext cx="2838450" cy="2814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50" name="KGPlot" r:id="rId12" imgW="5257800" imgH="5219640" progId="KGraph_Plot">
                    <p:embed/>
                  </p:oleObj>
                </mc:Choice>
                <mc:Fallback>
                  <p:oleObj name="KGPlot" r:id="rId12" imgW="5257800" imgH="5219640" progId="KGraph_Plot">
                    <p:embed/>
                    <p:pic>
                      <p:nvPicPr>
                        <p:cNvPr id="103" name="Object 102">
                          <a:extLst>
                            <a:ext uri="{FF2B5EF4-FFF2-40B4-BE49-F238E27FC236}">
                              <a16:creationId xmlns:a16="http://schemas.microsoft.com/office/drawing/2014/main" id="{1CACD0DA-0C34-48E4-837A-5A36A29723A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4501455" y="881063"/>
                          <a:ext cx="2838450" cy="28146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73610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53988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+mn-lt"/>
              </a:rPr>
              <a:t>Nucleation from large pre-existing cracks: </a:t>
            </a:r>
            <a:r>
              <a:rPr lang="en-US" sz="3000" b="1" dirty="0">
                <a:solidFill>
                  <a:srgbClr val="FFC000"/>
                </a:solidFill>
                <a:latin typeface="+mn-lt"/>
              </a:rPr>
              <a:t>PMMA</a:t>
            </a:r>
            <a:endParaRPr lang="en-US" sz="2700" b="1" dirty="0">
              <a:solidFill>
                <a:srgbClr val="FFC000"/>
              </a:solidFill>
              <a:latin typeface="+mn-lt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A73C2CC-4447-4AC8-9B64-36878D2D0CA2}"/>
              </a:ext>
            </a:extLst>
          </p:cNvPr>
          <p:cNvGrpSpPr/>
          <p:nvPr/>
        </p:nvGrpSpPr>
        <p:grpSpPr>
          <a:xfrm>
            <a:off x="1231601" y="533400"/>
            <a:ext cx="3879948" cy="3012227"/>
            <a:chOff x="1833466" y="192948"/>
            <a:chExt cx="3544013" cy="27514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B85E77D-611B-47E6-8C1F-D92BF01279B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33466" y="192948"/>
              <a:ext cx="3544013" cy="2751420"/>
              <a:chOff x="1403453" y="192592"/>
              <a:chExt cx="3697588" cy="2870648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1FD03820-5514-4FD5-AECB-F6367AAD449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403453" y="192592"/>
                <a:ext cx="3697588" cy="2870648"/>
                <a:chOff x="1403453" y="192592"/>
                <a:chExt cx="3697588" cy="2870648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24696D41-A7F0-4AFD-8171-6B7D4D7C79E1}"/>
                    </a:ext>
                  </a:extLst>
                </p:cNvPr>
                <p:cNvCxnSpPr/>
                <p:nvPr/>
              </p:nvCxnSpPr>
              <p:spPr>
                <a:xfrm flipV="1">
                  <a:off x="1813902" y="599003"/>
                  <a:ext cx="0" cy="1159877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6D7A9400-4C5B-4DF1-ADEC-5AA9EE0E94D2}"/>
                    </a:ext>
                  </a:extLst>
                </p:cNvPr>
                <p:cNvCxnSpPr/>
                <p:nvPr/>
              </p:nvCxnSpPr>
              <p:spPr>
                <a:xfrm>
                  <a:off x="1813902" y="594989"/>
                  <a:ext cx="2560559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69824EDE-DF6A-4EDA-9E5B-F9DABFB336FA}"/>
                    </a:ext>
                  </a:extLst>
                </p:cNvPr>
                <p:cNvCxnSpPr/>
                <p:nvPr/>
              </p:nvCxnSpPr>
              <p:spPr>
                <a:xfrm>
                  <a:off x="4374461" y="599003"/>
                  <a:ext cx="0" cy="246022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1981B34E-4815-4F20-B5EA-DF091EF0DEA0}"/>
                    </a:ext>
                  </a:extLst>
                </p:cNvPr>
                <p:cNvCxnSpPr/>
                <p:nvPr/>
              </p:nvCxnSpPr>
              <p:spPr>
                <a:xfrm flipH="1">
                  <a:off x="1813902" y="3063240"/>
                  <a:ext cx="2560559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E9DF1747-A87C-4502-9218-436A0AC6EEAF}"/>
                    </a:ext>
                  </a:extLst>
                </p:cNvPr>
                <p:cNvCxnSpPr/>
                <p:nvPr/>
              </p:nvCxnSpPr>
              <p:spPr>
                <a:xfrm flipV="1">
                  <a:off x="1813902" y="1903363"/>
                  <a:ext cx="0" cy="115586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44C1B137-A291-4CB5-839E-0AA23D9E50E0}"/>
                    </a:ext>
                  </a:extLst>
                </p:cNvPr>
                <p:cNvCxnSpPr/>
                <p:nvPr/>
              </p:nvCxnSpPr>
              <p:spPr>
                <a:xfrm>
                  <a:off x="1813902" y="1907376"/>
                  <a:ext cx="822750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59EA7CB5-F1B6-451B-8EF8-C302AFF42C1D}"/>
                    </a:ext>
                  </a:extLst>
                </p:cNvPr>
                <p:cNvCxnSpPr/>
                <p:nvPr/>
              </p:nvCxnSpPr>
              <p:spPr>
                <a:xfrm>
                  <a:off x="1813902" y="1758880"/>
                  <a:ext cx="826764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7A66998E-5CE2-4386-8633-814DA5714DAB}"/>
                    </a:ext>
                  </a:extLst>
                </p:cNvPr>
                <p:cNvSpPr/>
                <p:nvPr/>
              </p:nvSpPr>
              <p:spPr>
                <a:xfrm>
                  <a:off x="2066749" y="1012385"/>
                  <a:ext cx="509702" cy="513715"/>
                </a:xfrm>
                <a:prstGeom prst="ellipse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A1309732-74CD-446D-A395-D9AC1257E08A}"/>
                    </a:ext>
                  </a:extLst>
                </p:cNvPr>
                <p:cNvSpPr/>
                <p:nvPr/>
              </p:nvSpPr>
              <p:spPr>
                <a:xfrm>
                  <a:off x="2066749" y="2144169"/>
                  <a:ext cx="509702" cy="513715"/>
                </a:xfrm>
                <a:prstGeom prst="ellipse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AA01CDD4-2400-4013-B8AC-923AD975AE86}"/>
                    </a:ext>
                  </a:extLst>
                </p:cNvPr>
                <p:cNvSpPr/>
                <p:nvPr/>
              </p:nvSpPr>
              <p:spPr>
                <a:xfrm>
                  <a:off x="3535658" y="1273255"/>
                  <a:ext cx="398653" cy="398653"/>
                </a:xfrm>
                <a:prstGeom prst="ellipse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4FDA8C63-1645-4001-A44E-B4AA36B6864B}"/>
                    </a:ext>
                  </a:extLst>
                </p:cNvPr>
                <p:cNvSpPr/>
                <p:nvPr/>
              </p:nvSpPr>
              <p:spPr>
                <a:xfrm>
                  <a:off x="2631128" y="1758621"/>
                  <a:ext cx="95344" cy="149014"/>
                </a:xfrm>
                <a:custGeom>
                  <a:avLst/>
                  <a:gdLst>
                    <a:gd name="connsiteX0" fmla="*/ 16933 w 170130"/>
                    <a:gd name="connsiteY0" fmla="*/ 3837 h 266391"/>
                    <a:gd name="connsiteX1" fmla="*/ 88900 w 170130"/>
                    <a:gd name="connsiteY1" fmla="*/ 8070 h 266391"/>
                    <a:gd name="connsiteX2" fmla="*/ 156633 w 170130"/>
                    <a:gd name="connsiteY2" fmla="*/ 75803 h 266391"/>
                    <a:gd name="connsiteX3" fmla="*/ 165100 w 170130"/>
                    <a:gd name="connsiteY3" fmla="*/ 168937 h 266391"/>
                    <a:gd name="connsiteX4" fmla="*/ 97366 w 170130"/>
                    <a:gd name="connsiteY4" fmla="*/ 257837 h 266391"/>
                    <a:gd name="connsiteX5" fmla="*/ 0 w 170130"/>
                    <a:gd name="connsiteY5" fmla="*/ 257837 h 266391"/>
                    <a:gd name="connsiteX0" fmla="*/ 16933 w 169810"/>
                    <a:gd name="connsiteY0" fmla="*/ 1373 h 263927"/>
                    <a:gd name="connsiteX1" fmla="*/ 97188 w 169810"/>
                    <a:gd name="connsiteY1" fmla="*/ 13893 h 263927"/>
                    <a:gd name="connsiteX2" fmla="*/ 156633 w 169810"/>
                    <a:gd name="connsiteY2" fmla="*/ 73339 h 263927"/>
                    <a:gd name="connsiteX3" fmla="*/ 165100 w 169810"/>
                    <a:gd name="connsiteY3" fmla="*/ 166473 h 263927"/>
                    <a:gd name="connsiteX4" fmla="*/ 97366 w 169810"/>
                    <a:gd name="connsiteY4" fmla="*/ 255373 h 263927"/>
                    <a:gd name="connsiteX5" fmla="*/ 0 w 169810"/>
                    <a:gd name="connsiteY5" fmla="*/ 255373 h 263927"/>
                    <a:gd name="connsiteX0" fmla="*/ 8645 w 169810"/>
                    <a:gd name="connsiteY0" fmla="*/ 1373 h 263927"/>
                    <a:gd name="connsiteX1" fmla="*/ 97188 w 169810"/>
                    <a:gd name="connsiteY1" fmla="*/ 13893 h 263927"/>
                    <a:gd name="connsiteX2" fmla="*/ 156633 w 169810"/>
                    <a:gd name="connsiteY2" fmla="*/ 73339 h 263927"/>
                    <a:gd name="connsiteX3" fmla="*/ 165100 w 169810"/>
                    <a:gd name="connsiteY3" fmla="*/ 166473 h 263927"/>
                    <a:gd name="connsiteX4" fmla="*/ 97366 w 169810"/>
                    <a:gd name="connsiteY4" fmla="*/ 255373 h 263927"/>
                    <a:gd name="connsiteX5" fmla="*/ 0 w 169810"/>
                    <a:gd name="connsiteY5" fmla="*/ 255373 h 263927"/>
                    <a:gd name="connsiteX0" fmla="*/ 8645 w 169810"/>
                    <a:gd name="connsiteY0" fmla="*/ 1373 h 266845"/>
                    <a:gd name="connsiteX1" fmla="*/ 97188 w 169810"/>
                    <a:gd name="connsiteY1" fmla="*/ 13893 h 266845"/>
                    <a:gd name="connsiteX2" fmla="*/ 156633 w 169810"/>
                    <a:gd name="connsiteY2" fmla="*/ 73339 h 266845"/>
                    <a:gd name="connsiteX3" fmla="*/ 165100 w 169810"/>
                    <a:gd name="connsiteY3" fmla="*/ 166473 h 266845"/>
                    <a:gd name="connsiteX4" fmla="*/ 97366 w 169810"/>
                    <a:gd name="connsiteY4" fmla="*/ 255373 h 266845"/>
                    <a:gd name="connsiteX5" fmla="*/ 0 w 169810"/>
                    <a:gd name="connsiteY5" fmla="*/ 260898 h 266845"/>
                    <a:gd name="connsiteX0" fmla="*/ 8645 w 169810"/>
                    <a:gd name="connsiteY0" fmla="*/ 1373 h 266845"/>
                    <a:gd name="connsiteX1" fmla="*/ 97188 w 169810"/>
                    <a:gd name="connsiteY1" fmla="*/ 13893 h 266845"/>
                    <a:gd name="connsiteX2" fmla="*/ 156633 w 169810"/>
                    <a:gd name="connsiteY2" fmla="*/ 73339 h 266845"/>
                    <a:gd name="connsiteX3" fmla="*/ 165100 w 169810"/>
                    <a:gd name="connsiteY3" fmla="*/ 166473 h 266845"/>
                    <a:gd name="connsiteX4" fmla="*/ 97366 w 169810"/>
                    <a:gd name="connsiteY4" fmla="*/ 255373 h 266845"/>
                    <a:gd name="connsiteX5" fmla="*/ 0 w 169810"/>
                    <a:gd name="connsiteY5" fmla="*/ 260898 h 266845"/>
                    <a:gd name="connsiteX0" fmla="*/ 8645 w 169810"/>
                    <a:gd name="connsiteY0" fmla="*/ 1373 h 272712"/>
                    <a:gd name="connsiteX1" fmla="*/ 97188 w 169810"/>
                    <a:gd name="connsiteY1" fmla="*/ 13893 h 272712"/>
                    <a:gd name="connsiteX2" fmla="*/ 156633 w 169810"/>
                    <a:gd name="connsiteY2" fmla="*/ 73339 h 272712"/>
                    <a:gd name="connsiteX3" fmla="*/ 165100 w 169810"/>
                    <a:gd name="connsiteY3" fmla="*/ 166473 h 272712"/>
                    <a:gd name="connsiteX4" fmla="*/ 97366 w 169810"/>
                    <a:gd name="connsiteY4" fmla="*/ 255373 h 272712"/>
                    <a:gd name="connsiteX5" fmla="*/ 0 w 169810"/>
                    <a:gd name="connsiteY5" fmla="*/ 269185 h 272712"/>
                    <a:gd name="connsiteX0" fmla="*/ 8645 w 168582"/>
                    <a:gd name="connsiteY0" fmla="*/ 1373 h 270591"/>
                    <a:gd name="connsiteX1" fmla="*/ 97188 w 168582"/>
                    <a:gd name="connsiteY1" fmla="*/ 13893 h 270591"/>
                    <a:gd name="connsiteX2" fmla="*/ 156633 w 168582"/>
                    <a:gd name="connsiteY2" fmla="*/ 73339 h 270591"/>
                    <a:gd name="connsiteX3" fmla="*/ 165100 w 168582"/>
                    <a:gd name="connsiteY3" fmla="*/ 166473 h 270591"/>
                    <a:gd name="connsiteX4" fmla="*/ 113942 w 168582"/>
                    <a:gd name="connsiteY4" fmla="*/ 236035 h 270591"/>
                    <a:gd name="connsiteX5" fmla="*/ 0 w 168582"/>
                    <a:gd name="connsiteY5" fmla="*/ 269185 h 270591"/>
                    <a:gd name="connsiteX0" fmla="*/ 5882 w 165819"/>
                    <a:gd name="connsiteY0" fmla="*/ 1373 h 270591"/>
                    <a:gd name="connsiteX1" fmla="*/ 94425 w 165819"/>
                    <a:gd name="connsiteY1" fmla="*/ 13893 h 270591"/>
                    <a:gd name="connsiteX2" fmla="*/ 153870 w 165819"/>
                    <a:gd name="connsiteY2" fmla="*/ 73339 h 270591"/>
                    <a:gd name="connsiteX3" fmla="*/ 162337 w 165819"/>
                    <a:gd name="connsiteY3" fmla="*/ 166473 h 270591"/>
                    <a:gd name="connsiteX4" fmla="*/ 111179 w 165819"/>
                    <a:gd name="connsiteY4" fmla="*/ 236035 h 270591"/>
                    <a:gd name="connsiteX5" fmla="*/ 0 w 165819"/>
                    <a:gd name="connsiteY5" fmla="*/ 269185 h 270591"/>
                    <a:gd name="connsiteX0" fmla="*/ 5882 w 165819"/>
                    <a:gd name="connsiteY0" fmla="*/ 1373 h 271112"/>
                    <a:gd name="connsiteX1" fmla="*/ 94425 w 165819"/>
                    <a:gd name="connsiteY1" fmla="*/ 13893 h 271112"/>
                    <a:gd name="connsiteX2" fmla="*/ 153870 w 165819"/>
                    <a:gd name="connsiteY2" fmla="*/ 73339 h 271112"/>
                    <a:gd name="connsiteX3" fmla="*/ 162337 w 165819"/>
                    <a:gd name="connsiteY3" fmla="*/ 166473 h 271112"/>
                    <a:gd name="connsiteX4" fmla="*/ 111179 w 165819"/>
                    <a:gd name="connsiteY4" fmla="*/ 244323 h 271112"/>
                    <a:gd name="connsiteX5" fmla="*/ 0 w 165819"/>
                    <a:gd name="connsiteY5" fmla="*/ 269185 h 271112"/>
                    <a:gd name="connsiteX0" fmla="*/ 5882 w 165819"/>
                    <a:gd name="connsiteY0" fmla="*/ 1373 h 271112"/>
                    <a:gd name="connsiteX1" fmla="*/ 94425 w 165819"/>
                    <a:gd name="connsiteY1" fmla="*/ 13893 h 271112"/>
                    <a:gd name="connsiteX2" fmla="*/ 153870 w 165819"/>
                    <a:gd name="connsiteY2" fmla="*/ 73339 h 271112"/>
                    <a:gd name="connsiteX3" fmla="*/ 162337 w 165819"/>
                    <a:gd name="connsiteY3" fmla="*/ 166473 h 271112"/>
                    <a:gd name="connsiteX4" fmla="*/ 111179 w 165819"/>
                    <a:gd name="connsiteY4" fmla="*/ 244323 h 271112"/>
                    <a:gd name="connsiteX5" fmla="*/ 0 w 165819"/>
                    <a:gd name="connsiteY5" fmla="*/ 269185 h 271112"/>
                    <a:gd name="connsiteX0" fmla="*/ 5882 w 165819"/>
                    <a:gd name="connsiteY0" fmla="*/ 1784 h 268761"/>
                    <a:gd name="connsiteX1" fmla="*/ 94425 w 165819"/>
                    <a:gd name="connsiteY1" fmla="*/ 11542 h 268761"/>
                    <a:gd name="connsiteX2" fmla="*/ 153870 w 165819"/>
                    <a:gd name="connsiteY2" fmla="*/ 70988 h 268761"/>
                    <a:gd name="connsiteX3" fmla="*/ 162337 w 165819"/>
                    <a:gd name="connsiteY3" fmla="*/ 164122 h 268761"/>
                    <a:gd name="connsiteX4" fmla="*/ 111179 w 165819"/>
                    <a:gd name="connsiteY4" fmla="*/ 241972 h 268761"/>
                    <a:gd name="connsiteX5" fmla="*/ 0 w 165819"/>
                    <a:gd name="connsiteY5" fmla="*/ 266834 h 268761"/>
                    <a:gd name="connsiteX0" fmla="*/ 3119 w 163056"/>
                    <a:gd name="connsiteY0" fmla="*/ 1784 h 263722"/>
                    <a:gd name="connsiteX1" fmla="*/ 91662 w 163056"/>
                    <a:gd name="connsiteY1" fmla="*/ 11542 h 263722"/>
                    <a:gd name="connsiteX2" fmla="*/ 151107 w 163056"/>
                    <a:gd name="connsiteY2" fmla="*/ 70988 h 263722"/>
                    <a:gd name="connsiteX3" fmla="*/ 159574 w 163056"/>
                    <a:gd name="connsiteY3" fmla="*/ 164122 h 263722"/>
                    <a:gd name="connsiteX4" fmla="*/ 108416 w 163056"/>
                    <a:gd name="connsiteY4" fmla="*/ 241972 h 263722"/>
                    <a:gd name="connsiteX5" fmla="*/ 0 w 163056"/>
                    <a:gd name="connsiteY5" fmla="*/ 261309 h 263722"/>
                    <a:gd name="connsiteX0" fmla="*/ 3119 w 163056"/>
                    <a:gd name="connsiteY0" fmla="*/ 1784 h 263411"/>
                    <a:gd name="connsiteX1" fmla="*/ 91662 w 163056"/>
                    <a:gd name="connsiteY1" fmla="*/ 11542 h 263411"/>
                    <a:gd name="connsiteX2" fmla="*/ 151107 w 163056"/>
                    <a:gd name="connsiteY2" fmla="*/ 70988 h 263411"/>
                    <a:gd name="connsiteX3" fmla="*/ 159574 w 163056"/>
                    <a:gd name="connsiteY3" fmla="*/ 164122 h 263411"/>
                    <a:gd name="connsiteX4" fmla="*/ 108416 w 163056"/>
                    <a:gd name="connsiteY4" fmla="*/ 239209 h 263411"/>
                    <a:gd name="connsiteX5" fmla="*/ 0 w 163056"/>
                    <a:gd name="connsiteY5" fmla="*/ 261309 h 263411"/>
                    <a:gd name="connsiteX0" fmla="*/ 3119 w 163056"/>
                    <a:gd name="connsiteY0" fmla="*/ 1784 h 263411"/>
                    <a:gd name="connsiteX1" fmla="*/ 91662 w 163056"/>
                    <a:gd name="connsiteY1" fmla="*/ 11542 h 263411"/>
                    <a:gd name="connsiteX2" fmla="*/ 151107 w 163056"/>
                    <a:gd name="connsiteY2" fmla="*/ 70988 h 263411"/>
                    <a:gd name="connsiteX3" fmla="*/ 159574 w 163056"/>
                    <a:gd name="connsiteY3" fmla="*/ 164122 h 263411"/>
                    <a:gd name="connsiteX4" fmla="*/ 108416 w 163056"/>
                    <a:gd name="connsiteY4" fmla="*/ 239209 h 263411"/>
                    <a:gd name="connsiteX5" fmla="*/ 0 w 163056"/>
                    <a:gd name="connsiteY5" fmla="*/ 261309 h 263411"/>
                    <a:gd name="connsiteX0" fmla="*/ 8644 w 168581"/>
                    <a:gd name="connsiteY0" fmla="*/ 1784 h 263411"/>
                    <a:gd name="connsiteX1" fmla="*/ 97187 w 168581"/>
                    <a:gd name="connsiteY1" fmla="*/ 11542 h 263411"/>
                    <a:gd name="connsiteX2" fmla="*/ 156632 w 168581"/>
                    <a:gd name="connsiteY2" fmla="*/ 70988 h 263411"/>
                    <a:gd name="connsiteX3" fmla="*/ 165099 w 168581"/>
                    <a:gd name="connsiteY3" fmla="*/ 164122 h 263411"/>
                    <a:gd name="connsiteX4" fmla="*/ 113941 w 168581"/>
                    <a:gd name="connsiteY4" fmla="*/ 239209 h 263411"/>
                    <a:gd name="connsiteX5" fmla="*/ 0 w 168581"/>
                    <a:gd name="connsiteY5" fmla="*/ 261309 h 263411"/>
                    <a:gd name="connsiteX0" fmla="*/ 8644 w 168393"/>
                    <a:gd name="connsiteY0" fmla="*/ 1784 h 263184"/>
                    <a:gd name="connsiteX1" fmla="*/ 97187 w 168393"/>
                    <a:gd name="connsiteY1" fmla="*/ 11542 h 263184"/>
                    <a:gd name="connsiteX2" fmla="*/ 156632 w 168393"/>
                    <a:gd name="connsiteY2" fmla="*/ 70988 h 263184"/>
                    <a:gd name="connsiteX3" fmla="*/ 165099 w 168393"/>
                    <a:gd name="connsiteY3" fmla="*/ 164122 h 263184"/>
                    <a:gd name="connsiteX4" fmla="*/ 116481 w 168393"/>
                    <a:gd name="connsiteY4" fmla="*/ 236669 h 263184"/>
                    <a:gd name="connsiteX5" fmla="*/ 0 w 168393"/>
                    <a:gd name="connsiteY5" fmla="*/ 261309 h 263184"/>
                    <a:gd name="connsiteX0" fmla="*/ 8644 w 168393"/>
                    <a:gd name="connsiteY0" fmla="*/ 1784 h 263184"/>
                    <a:gd name="connsiteX1" fmla="*/ 97187 w 168393"/>
                    <a:gd name="connsiteY1" fmla="*/ 11542 h 263184"/>
                    <a:gd name="connsiteX2" fmla="*/ 156632 w 168393"/>
                    <a:gd name="connsiteY2" fmla="*/ 70988 h 263184"/>
                    <a:gd name="connsiteX3" fmla="*/ 165099 w 168393"/>
                    <a:gd name="connsiteY3" fmla="*/ 164122 h 263184"/>
                    <a:gd name="connsiteX4" fmla="*/ 116481 w 168393"/>
                    <a:gd name="connsiteY4" fmla="*/ 236669 h 263184"/>
                    <a:gd name="connsiteX5" fmla="*/ 0 w 168393"/>
                    <a:gd name="connsiteY5" fmla="*/ 261309 h 263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8393" h="263184">
                      <a:moveTo>
                        <a:pt x="8644" y="1784"/>
                      </a:moveTo>
                      <a:cubicBezTo>
                        <a:pt x="32986" y="-2097"/>
                        <a:pt x="72522" y="8"/>
                        <a:pt x="97187" y="11542"/>
                      </a:cubicBezTo>
                      <a:cubicBezTo>
                        <a:pt x="121852" y="23076"/>
                        <a:pt x="145313" y="45558"/>
                        <a:pt x="156632" y="70988"/>
                      </a:cubicBezTo>
                      <a:cubicBezTo>
                        <a:pt x="167951" y="96418"/>
                        <a:pt x="171791" y="136509"/>
                        <a:pt x="165099" y="164122"/>
                      </a:cubicBezTo>
                      <a:cubicBezTo>
                        <a:pt x="158407" y="191735"/>
                        <a:pt x="143997" y="220471"/>
                        <a:pt x="116481" y="236669"/>
                      </a:cubicBezTo>
                      <a:cubicBezTo>
                        <a:pt x="88965" y="252867"/>
                        <a:pt x="34924" y="268717"/>
                        <a:pt x="0" y="261309"/>
                      </a:cubicBezTo>
                    </a:path>
                  </a:pathLst>
                </a:cu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4E6EAB8E-FB4A-4743-81C3-AB842F6E3C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18586" y="1833485"/>
                  <a:ext cx="543617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CCF40F39-851B-4C7E-9DED-ED12B36D32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813902" y="372558"/>
                  <a:ext cx="2562767" cy="0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EDAEAC47-F3CB-473C-BA9D-4257D6C78E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809400" y="284423"/>
                  <a:ext cx="0" cy="28475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3BD20D1B-9DFD-4C74-BA25-2FF9639843B0}"/>
                    </a:ext>
                  </a:extLst>
                </p:cNvPr>
                <p:cNvCxnSpPr/>
                <p:nvPr/>
              </p:nvCxnSpPr>
              <p:spPr>
                <a:xfrm rot="5400000">
                  <a:off x="4232085" y="426800"/>
                  <a:ext cx="284752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9C0DAA54-B6A9-4DBF-8E6D-0D2F2733B2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23061" y="482328"/>
                  <a:ext cx="0" cy="6858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>
                  <a:extLst>
                    <a:ext uri="{FF2B5EF4-FFF2-40B4-BE49-F238E27FC236}">
                      <a16:creationId xmlns:a16="http://schemas.microsoft.com/office/drawing/2014/main" id="{845E73AA-E9E9-4E46-B110-397B87DCD3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41512" y="524379"/>
                  <a:ext cx="636809" cy="0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2902CDEB-E267-4F05-A6E2-3B8E49757D8C}"/>
                    </a:ext>
                  </a:extLst>
                </p:cNvPr>
                <p:cNvSpPr txBox="1"/>
                <p:nvPr/>
              </p:nvSpPr>
              <p:spPr>
                <a:xfrm>
                  <a:off x="2905026" y="192592"/>
                  <a:ext cx="389850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>
                      <a:latin typeface="Euclid" panose="02020503060505020303" pitchFamily="18" charset="0"/>
                    </a:rPr>
                    <a:t>63.5</a:t>
                  </a: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C5955CB-E960-4415-929F-7A855A64A749}"/>
                    </a:ext>
                  </a:extLst>
                </p:cNvPr>
                <p:cNvSpPr txBox="1"/>
                <p:nvPr/>
              </p:nvSpPr>
              <p:spPr>
                <a:xfrm>
                  <a:off x="3844703" y="340601"/>
                  <a:ext cx="389850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>
                      <a:latin typeface="Euclid" panose="02020503060505020303" pitchFamily="18" charset="0"/>
                    </a:rPr>
                    <a:t>15.8</a:t>
                  </a:r>
                </a:p>
              </p:txBody>
            </p: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3F0114C7-4D3B-4D76-967F-FCCD440407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817819" y="2041709"/>
                  <a:ext cx="908653" cy="0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37B0C710-F220-4E56-AFBF-EF235C4995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27816" y="1926946"/>
                  <a:ext cx="0" cy="18124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35CAAF69-454E-42C1-86B2-F79C5DFE0B34}"/>
                    </a:ext>
                  </a:extLst>
                </p:cNvPr>
                <p:cNvSpPr txBox="1"/>
                <p:nvPr/>
              </p:nvSpPr>
              <p:spPr>
                <a:xfrm>
                  <a:off x="2025957" y="1865877"/>
                  <a:ext cx="447558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>
                      <a:latin typeface="Euclid" panose="02020503060505020303" pitchFamily="18" charset="0"/>
                    </a:rPr>
                    <a:t>22.86</a:t>
                  </a:r>
                </a:p>
              </p:txBody>
            </p:sp>
            <p:cxnSp>
              <p:nvCxnSpPr>
                <p:cNvPr id="59" name="Straight Arrow Connector 58">
                  <a:extLst>
                    <a:ext uri="{FF2B5EF4-FFF2-40B4-BE49-F238E27FC236}">
                      <a16:creationId xmlns:a16="http://schemas.microsoft.com/office/drawing/2014/main" id="{AF1E6820-A48E-440F-A8B8-B03922F2AD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26473" y="2042406"/>
                  <a:ext cx="533583" cy="0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F50A7539-11CB-4E7B-930C-E3837B83E7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59801" y="1927699"/>
                  <a:ext cx="0" cy="18124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2B3ECEC6-E17E-4CA3-A2AB-8954C9DC7A0D}"/>
                    </a:ext>
                  </a:extLst>
                </p:cNvPr>
                <p:cNvSpPr txBox="1"/>
                <p:nvPr/>
              </p:nvSpPr>
              <p:spPr>
                <a:xfrm>
                  <a:off x="2749543" y="1863153"/>
                  <a:ext cx="447558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>
                      <a:latin typeface="Euclid" panose="02020503060505020303" pitchFamily="18" charset="0"/>
                    </a:rPr>
                    <a:t>13.47</a:t>
                  </a:r>
                </a:p>
              </p:txBody>
            </p:sp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5B2A00CC-250C-47DB-AA82-B5545B0BE8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707635" y="594989"/>
                  <a:ext cx="9347" cy="2468251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CBCE034B-E548-4C60-80FE-8F7FF42C89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4605894" y="2920864"/>
                  <a:ext cx="0" cy="28475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D7EAA244-3F3C-4392-BFC2-AB8BF1DF1B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4607245" y="446272"/>
                  <a:ext cx="0" cy="30546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92264ED4-30A2-4FB2-A017-8397B7083934}"/>
                    </a:ext>
                  </a:extLst>
                </p:cNvPr>
                <p:cNvSpPr txBox="1"/>
                <p:nvPr/>
              </p:nvSpPr>
              <p:spPr>
                <a:xfrm>
                  <a:off x="4653483" y="1656222"/>
                  <a:ext cx="447558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>
                      <a:latin typeface="Euclid" panose="02020503060505020303" pitchFamily="18" charset="0"/>
                    </a:rPr>
                    <a:t>60.96</a:t>
                  </a:r>
                </a:p>
              </p:txBody>
            </p:sp>
            <p:cxnSp>
              <p:nvCxnSpPr>
                <p:cNvPr id="66" name="Straight Arrow Connector 65">
                  <a:extLst>
                    <a:ext uri="{FF2B5EF4-FFF2-40B4-BE49-F238E27FC236}">
                      <a16:creationId xmlns:a16="http://schemas.microsoft.com/office/drawing/2014/main" id="{868196E5-08F8-46CF-A472-56839B6484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21697" y="594989"/>
                  <a:ext cx="0" cy="336525"/>
                </a:xfrm>
                <a:prstGeom prst="straightConnector1">
                  <a:avLst/>
                </a:prstGeom>
                <a:ln>
                  <a:headEnd type="arrow"/>
                  <a:tailEnd type="non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3FB94F1F-44D4-45B1-974F-E71F0A2FD9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61000" y="1464327"/>
                  <a:ext cx="711845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FFEBB14-236A-48B1-B540-7ECC6825256E}"/>
                    </a:ext>
                  </a:extLst>
                </p:cNvPr>
                <p:cNvSpPr txBox="1"/>
                <p:nvPr/>
              </p:nvSpPr>
              <p:spPr>
                <a:xfrm>
                  <a:off x="4298763" y="917831"/>
                  <a:ext cx="447558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>
                      <a:latin typeface="Euclid" panose="02020503060505020303" pitchFamily="18" charset="0"/>
                    </a:rPr>
                    <a:t>21.48</a:t>
                  </a:r>
                </a:p>
              </p:txBody>
            </p:sp>
            <p:cxnSp>
              <p:nvCxnSpPr>
                <p:cNvPr id="69" name="Straight Arrow Connector 68">
                  <a:extLst>
                    <a:ext uri="{FF2B5EF4-FFF2-40B4-BE49-F238E27FC236}">
                      <a16:creationId xmlns:a16="http://schemas.microsoft.com/office/drawing/2014/main" id="{79C6B078-161F-4399-9656-38BF44875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22448" y="1125314"/>
                  <a:ext cx="0" cy="336525"/>
                </a:xfrm>
                <a:prstGeom prst="straightConnector1">
                  <a:avLst/>
                </a:prstGeom>
                <a:ln>
                  <a:headEnd type="none"/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id="{FCA33627-88AC-4100-9AE7-E5F2F87EA6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809400" y="524379"/>
                  <a:ext cx="512200" cy="0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31AEEF98-E630-49F0-986A-E0B75D094ECB}"/>
                    </a:ext>
                  </a:extLst>
                </p:cNvPr>
                <p:cNvSpPr txBox="1"/>
                <p:nvPr/>
              </p:nvSpPr>
              <p:spPr>
                <a:xfrm>
                  <a:off x="1856940" y="341435"/>
                  <a:ext cx="389850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>
                      <a:latin typeface="Euclid" panose="02020503060505020303" pitchFamily="18" charset="0"/>
                    </a:rPr>
                    <a:t>12.7</a:t>
                  </a:r>
                </a:p>
              </p:txBody>
            </p: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DBE3942F-EC13-4325-BCA0-8803083C9F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15221" y="1255096"/>
                  <a:ext cx="595390" cy="675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B074743B-F46B-4529-B680-F82D47AC26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1683155" y="517330"/>
                  <a:ext cx="0" cy="15531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AA335006-438B-4FE8-9A54-EC602B58448C}"/>
                    </a:ext>
                  </a:extLst>
                </p:cNvPr>
                <p:cNvSpPr txBox="1"/>
                <p:nvPr/>
              </p:nvSpPr>
              <p:spPr>
                <a:xfrm>
                  <a:off x="1403453" y="833554"/>
                  <a:ext cx="447558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>
                      <a:latin typeface="Euclid" panose="02020503060505020303" pitchFamily="18" charset="0"/>
                    </a:rPr>
                    <a:t>16.51</a:t>
                  </a:r>
                </a:p>
              </p:txBody>
            </p: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4D43B502-3BD8-4210-85C2-7E29B42E4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34985" y="492716"/>
                  <a:ext cx="1800" cy="912983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1D7C8434-B144-4E00-8B5F-17747C87D9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71325" y="2608704"/>
                  <a:ext cx="53672" cy="730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2B697EA4-FFF6-477E-B484-81F93E8682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23644" y="2680275"/>
                  <a:ext cx="103546" cy="0"/>
                </a:xfrm>
                <a:prstGeom prst="straightConnector1">
                  <a:avLst/>
                </a:prstGeom>
                <a:ln>
                  <a:headEnd type="none"/>
                  <a:tailEnd type="arrow" w="med" len="sm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3D8990F2-539E-4849-A812-9177E99BD549}"/>
                    </a:ext>
                  </a:extLst>
                </p:cNvPr>
                <p:cNvSpPr txBox="1"/>
                <p:nvPr/>
              </p:nvSpPr>
              <p:spPr>
                <a:xfrm>
                  <a:off x="2644011" y="2575205"/>
                  <a:ext cx="389850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>
                      <a:latin typeface="Euclid" panose="02020503060505020303" pitchFamily="18" charset="0"/>
                    </a:rPr>
                    <a:t>12.7</a:t>
                  </a:r>
                </a:p>
              </p:txBody>
            </p:sp>
            <p:pic>
              <p:nvPicPr>
                <p:cNvPr id="79" name="Picture 78">
                  <a:extLst>
                    <a:ext uri="{FF2B5EF4-FFF2-40B4-BE49-F238E27FC236}">
                      <a16:creationId xmlns:a16="http://schemas.microsoft.com/office/drawing/2014/main" id="{6B153137-32D2-4A63-8EB8-DA7EEF1E0F2B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8273" y="2624664"/>
                  <a:ext cx="67048" cy="112762"/>
                </a:xfrm>
                <a:prstGeom prst="rect">
                  <a:avLst/>
                </a:prstGeom>
              </p:spPr>
            </p:pic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A3F09D91-903E-4404-8401-30311A1FBF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25851" y="1655239"/>
                  <a:ext cx="53672" cy="730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>
                  <a:extLst>
                    <a:ext uri="{FF2B5EF4-FFF2-40B4-BE49-F238E27FC236}">
                      <a16:creationId xmlns:a16="http://schemas.microsoft.com/office/drawing/2014/main" id="{32FFF694-EC42-49A1-80FD-F509A43D4B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78170" y="1726809"/>
                  <a:ext cx="103546" cy="0"/>
                </a:xfrm>
                <a:prstGeom prst="straightConnector1">
                  <a:avLst/>
                </a:prstGeom>
                <a:ln>
                  <a:headEnd type="none"/>
                  <a:tailEnd type="arrow" w="med" len="sm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F5F18834-66BC-443C-BAFB-873C60BBD913}"/>
                    </a:ext>
                  </a:extLst>
                </p:cNvPr>
                <p:cNvSpPr txBox="1"/>
                <p:nvPr/>
              </p:nvSpPr>
              <p:spPr>
                <a:xfrm>
                  <a:off x="4004887" y="1617608"/>
                  <a:ext cx="300082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>
                      <a:latin typeface="Euclid" panose="02020503060505020303" pitchFamily="18" charset="0"/>
                    </a:rPr>
                    <a:t>10</a:t>
                  </a:r>
                </a:p>
              </p:txBody>
            </p:sp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88CECDA6-AB01-4C16-89D1-871C4DB629E2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07619" y="1677187"/>
                  <a:ext cx="67048" cy="112762"/>
                </a:xfrm>
                <a:prstGeom prst="rect">
                  <a:avLst/>
                </a:prstGeom>
              </p:spPr>
            </p:pic>
          </p:grp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D9FCD169-B8E6-4569-A84E-CF480394D1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83155" y="601339"/>
                <a:ext cx="92" cy="237744"/>
              </a:xfrm>
              <a:prstGeom prst="straightConnector1">
                <a:avLst/>
              </a:prstGeom>
              <a:ln>
                <a:headEnd type="arrow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AB2C8002-1931-4E49-BEC2-0E230897FE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3998" y="1017364"/>
                <a:ext cx="0" cy="237744"/>
              </a:xfrm>
              <a:prstGeom prst="straightConnector1">
                <a:avLst/>
              </a:prstGeom>
              <a:ln>
                <a:headEnd type="none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02B0EA9-46F0-4C82-B7F5-B4DA363AEBAB}"/>
                </a:ext>
              </a:extLst>
            </p:cNvPr>
            <p:cNvSpPr/>
            <p:nvPr/>
          </p:nvSpPr>
          <p:spPr>
            <a:xfrm>
              <a:off x="2699325" y="964309"/>
              <a:ext cx="27432" cy="2743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EE3A6FB-4BA8-4BC8-BB3C-20BD85AFCBDF}"/>
                </a:ext>
              </a:extLst>
            </p:cNvPr>
            <p:cNvSpPr/>
            <p:nvPr/>
          </p:nvSpPr>
          <p:spPr>
            <a:xfrm>
              <a:off x="2693916" y="2544384"/>
              <a:ext cx="27432" cy="2743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1B908B2-7247-4C59-8071-CC5F55B363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07311" y="2568939"/>
              <a:ext cx="0" cy="134995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38AC18F-7E20-4A60-87E0-03F109E0C936}"/>
                </a:ext>
              </a:extLst>
            </p:cNvPr>
            <p:cNvSpPr txBox="1"/>
            <p:nvPr/>
          </p:nvSpPr>
          <p:spPr>
            <a:xfrm>
              <a:off x="2658012" y="2635416"/>
              <a:ext cx="448177" cy="298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latin typeface="Euclid" panose="02020503060505020303" pitchFamily="18" charset="0"/>
                  <a:cs typeface="Estrangelo Edessa" panose="03080600000000000000" pitchFamily="66" charset="0"/>
                </a:rPr>
                <a:t>P</a:t>
              </a:r>
              <a:r>
                <a:rPr lang="en-US" sz="1200" dirty="0">
                  <a:latin typeface="Euclid" panose="02020503060505020303" pitchFamily="18" charset="0"/>
                  <a:cs typeface="Estrangelo Edessa" panose="03080600000000000000" pitchFamily="66" charset="0"/>
                </a:rPr>
                <a:t>,</a:t>
              </a:r>
              <a:r>
                <a:rPr lang="en-US" sz="1200" i="1" dirty="0">
                  <a:latin typeface="Euclid" panose="02020503060505020303" pitchFamily="18" charset="0"/>
                  <a:cs typeface="Estrangelo Edessa" panose="03080600000000000000" pitchFamily="66" charset="0"/>
                </a:rPr>
                <a:t>u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7CF5391-1333-40A4-B107-A15BDF6EE6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11981" y="834577"/>
              <a:ext cx="0" cy="134995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87D25BA-FFBC-439A-8EA2-EA042CA28E83}"/>
                </a:ext>
              </a:extLst>
            </p:cNvPr>
            <p:cNvSpPr txBox="1"/>
            <p:nvPr/>
          </p:nvSpPr>
          <p:spPr>
            <a:xfrm>
              <a:off x="2703153" y="721562"/>
              <a:ext cx="462870" cy="298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latin typeface="Euclid" panose="02020503060505020303" pitchFamily="18" charset="0"/>
                  <a:cs typeface="Estrangelo Edessa" panose="03080600000000000000" pitchFamily="66" charset="0"/>
                </a:rPr>
                <a:t>P</a:t>
              </a:r>
              <a:r>
                <a:rPr lang="en-US" sz="1200" dirty="0">
                  <a:latin typeface="Euclid" panose="02020503060505020303" pitchFamily="18" charset="0"/>
                  <a:cs typeface="Estrangelo Edessa" panose="03080600000000000000" pitchFamily="66" charset="0"/>
                </a:rPr>
                <a:t>,</a:t>
              </a:r>
              <a:r>
                <a:rPr lang="en-US" sz="1200" i="1" dirty="0">
                  <a:latin typeface="Euclid" panose="02020503060505020303" pitchFamily="18" charset="0"/>
                  <a:cs typeface="Estrangelo Edessa" panose="03080600000000000000" pitchFamily="66" charset="0"/>
                </a:rPr>
                <a:t>u</a:t>
              </a:r>
            </a:p>
          </p:txBody>
        </p:sp>
      </p:grp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7430636D-B8F9-4ABB-917F-7534A6858942}"/>
              </a:ext>
            </a:extLst>
          </p:cNvPr>
          <p:cNvCxnSpPr>
            <a:cxnSpLocks/>
          </p:cNvCxnSpPr>
          <p:nvPr/>
        </p:nvCxnSpPr>
        <p:spPr>
          <a:xfrm>
            <a:off x="2623648" y="2254339"/>
            <a:ext cx="748456" cy="756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95570339-F86C-4E37-A3BF-0879372028A5}"/>
              </a:ext>
            </a:extLst>
          </p:cNvPr>
          <p:cNvCxnSpPr>
            <a:cxnSpLocks/>
          </p:cNvCxnSpPr>
          <p:nvPr/>
        </p:nvCxnSpPr>
        <p:spPr>
          <a:xfrm flipV="1">
            <a:off x="2627888" y="1580645"/>
            <a:ext cx="6299" cy="672678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76C8AFF3-910A-4EBD-B058-B7B3A6B10FB0}"/>
              </a:ext>
            </a:extLst>
          </p:cNvPr>
          <p:cNvSpPr txBox="1"/>
          <p:nvPr/>
        </p:nvSpPr>
        <p:spPr>
          <a:xfrm>
            <a:off x="3120409" y="1987439"/>
            <a:ext cx="303256" cy="327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Euclid" panose="02020503060505020303" pitchFamily="18" charset="0"/>
                <a:cs typeface="Estrangelo Edessa" panose="03080600000000000000" pitchFamily="66" charset="0"/>
              </a:rPr>
              <a:t>x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C6B9D38-A22C-4480-9AE9-9DE249ADFAF8}"/>
              </a:ext>
            </a:extLst>
          </p:cNvPr>
          <p:cNvSpPr txBox="1"/>
          <p:nvPr/>
        </p:nvSpPr>
        <p:spPr>
          <a:xfrm>
            <a:off x="2586341" y="1476920"/>
            <a:ext cx="307042" cy="327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Euclid" panose="02020503060505020303" pitchFamily="18" charset="0"/>
                <a:cs typeface="Estrangelo Edessa" panose="03080600000000000000" pitchFamily="66" charset="0"/>
              </a:rPr>
              <a:t>y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8041C251-5E20-45AF-84C2-024BCE8B715D}"/>
              </a:ext>
            </a:extLst>
          </p:cNvPr>
          <p:cNvSpPr/>
          <p:nvPr/>
        </p:nvSpPr>
        <p:spPr>
          <a:xfrm>
            <a:off x="0" y="6547713"/>
            <a:ext cx="17064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Pham et al. (2017)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4E73ED44-4E84-435C-80F7-1402A4706DE8}"/>
              </a:ext>
            </a:extLst>
          </p:cNvPr>
          <p:cNvGrpSpPr/>
          <p:nvPr/>
        </p:nvGrpSpPr>
        <p:grpSpPr>
          <a:xfrm>
            <a:off x="2644078" y="3725056"/>
            <a:ext cx="3102692" cy="2988259"/>
            <a:chOff x="2018886" y="3364683"/>
            <a:chExt cx="3102692" cy="2988259"/>
          </a:xfrm>
        </p:grpSpPr>
        <p:graphicFrame>
          <p:nvGraphicFramePr>
            <p:cNvPr id="100" name="Object 99">
              <a:extLst>
                <a:ext uri="{FF2B5EF4-FFF2-40B4-BE49-F238E27FC236}">
                  <a16:creationId xmlns:a16="http://schemas.microsoft.com/office/drawing/2014/main" id="{E29937E7-018E-40B9-A2A3-B8BC2B1CD55A}"/>
                </a:ext>
              </a:extLst>
            </p:cNvPr>
            <p:cNvGraphicFramePr>
              <a:graphicFrameLocks noChangeAspect="1"/>
            </p:cNvGraphicFramePr>
            <p:nvPr>
              <p:custDataLst>
                <p:tags r:id="rId5"/>
              </p:custDataLst>
            </p:nvPr>
          </p:nvGraphicFramePr>
          <p:xfrm>
            <a:off x="2147012" y="3364683"/>
            <a:ext cx="2974566" cy="28529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00" name="KGPlot" r:id="rId13" imgW="5232240" imgH="5219640" progId="KGraph_Plot">
                    <p:embed/>
                  </p:oleObj>
                </mc:Choice>
                <mc:Fallback>
                  <p:oleObj name="KGPlot" r:id="rId13" imgW="5232240" imgH="5219640" progId="KGraph_Plot">
                    <p:embed/>
                    <p:pic>
                      <p:nvPicPr>
                        <p:cNvPr id="68" name="Object 67">
                          <a:extLst>
                            <a:ext uri="{FF2B5EF4-FFF2-40B4-BE49-F238E27FC236}">
                              <a16:creationId xmlns:a16="http://schemas.microsoft.com/office/drawing/2014/main" id="{38C8B6BB-208E-41E4-AE69-BB3EA3C759E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147012" y="3364683"/>
                          <a:ext cx="2974566" cy="285292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D74E41E9-DDB5-444E-AC8E-83255E8E191D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701509" y="4700471"/>
              <a:ext cx="779928" cy="145173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9AEA292D-3B82-4657-8F33-1B7CD9ED0EED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4008" y="6213367"/>
              <a:ext cx="2177589" cy="139575"/>
            </a:xfrm>
            <a:prstGeom prst="rect">
              <a:avLst/>
            </a:prstGeom>
          </p:spPr>
        </p:pic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AAC8F1F-26F7-43B7-873A-33C4EEE9BAB7}"/>
              </a:ext>
            </a:extLst>
          </p:cNvPr>
          <p:cNvSpPr/>
          <p:nvPr/>
        </p:nvSpPr>
        <p:spPr>
          <a:xfrm>
            <a:off x="3091310" y="3890550"/>
            <a:ext cx="1011056" cy="32119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2F330FD8-78EA-4C9C-8BD0-2FE508E18684}"/>
              </a:ext>
            </a:extLst>
          </p:cNvPr>
          <p:cNvGrpSpPr/>
          <p:nvPr/>
        </p:nvGrpSpPr>
        <p:grpSpPr>
          <a:xfrm>
            <a:off x="6814543" y="3796806"/>
            <a:ext cx="3094737" cy="2997545"/>
            <a:chOff x="2767445" y="663242"/>
            <a:chExt cx="5586254" cy="5748036"/>
          </a:xfrm>
        </p:grpSpPr>
        <p:graphicFrame>
          <p:nvGraphicFramePr>
            <p:cNvPr id="105" name="Object 104">
              <a:extLst>
                <a:ext uri="{FF2B5EF4-FFF2-40B4-BE49-F238E27FC236}">
                  <a16:creationId xmlns:a16="http://schemas.microsoft.com/office/drawing/2014/main" id="{FA73A0CB-4C06-40E4-8F6C-F00326A779E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52772" y="663242"/>
            <a:ext cx="5200927" cy="54707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01" name="KGPlot" r:id="rId17" imgW="5067000" imgH="5219640" progId="KGraph_Plot">
                    <p:embed/>
                  </p:oleObj>
                </mc:Choice>
                <mc:Fallback>
                  <p:oleObj name="KGPlot" r:id="rId17" imgW="5067000" imgH="5219640" progId="KGraph_Plot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3152772" y="663242"/>
                          <a:ext cx="5200927" cy="54707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2080E2BA-AEF7-447D-86C3-51CE7EA6886E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477046" y="3225617"/>
              <a:ext cx="844800" cy="264001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DAB7D83F-88CE-44F7-BAB8-6DBAA2993093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2292" y="6147279"/>
              <a:ext cx="855999" cy="263999"/>
            </a:xfrm>
            <a:prstGeom prst="rect">
              <a:avLst/>
            </a:prstGeom>
          </p:spPr>
        </p:pic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E0EE1557-C085-45DE-9EB2-6343C91AC28D}"/>
              </a:ext>
            </a:extLst>
          </p:cNvPr>
          <p:cNvSpPr/>
          <p:nvPr/>
        </p:nvSpPr>
        <p:spPr>
          <a:xfrm>
            <a:off x="7268358" y="3963977"/>
            <a:ext cx="1026825" cy="31605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EF88FAD6-FB24-49CE-82CD-D55993519A2C}"/>
              </a:ext>
            </a:extLst>
          </p:cNvPr>
          <p:cNvCxnSpPr>
            <a:cxnSpLocks/>
          </p:cNvCxnSpPr>
          <p:nvPr/>
        </p:nvCxnSpPr>
        <p:spPr>
          <a:xfrm>
            <a:off x="8252066" y="5962148"/>
            <a:ext cx="137087" cy="266152"/>
          </a:xfrm>
          <a:prstGeom prst="straightConnector1">
            <a:avLst/>
          </a:prstGeom>
          <a:ln w="6350">
            <a:solidFill>
              <a:schemeClr val="tx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4221D4CC-852E-41D2-B306-8096544E2250}"/>
              </a:ext>
            </a:extLst>
          </p:cNvPr>
          <p:cNvSpPr txBox="1"/>
          <p:nvPr/>
        </p:nvSpPr>
        <p:spPr>
          <a:xfrm>
            <a:off x="7854232" y="5566129"/>
            <a:ext cx="811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Euclid" panose="02020503060505020303" pitchFamily="18" charset="0"/>
              </a:rPr>
              <a:t>front of the pre-existing crack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1AD505-35E4-4E02-94E6-2FD133F48683}"/>
              </a:ext>
            </a:extLst>
          </p:cNvPr>
          <p:cNvGrpSpPr>
            <a:grpSpLocks noChangeAspect="1"/>
          </p:cNvGrpSpPr>
          <p:nvPr/>
        </p:nvGrpSpPr>
        <p:grpSpPr>
          <a:xfrm>
            <a:off x="5894813" y="936847"/>
            <a:ext cx="5295733" cy="2607305"/>
            <a:chOff x="5844968" y="991964"/>
            <a:chExt cx="4420256" cy="2176272"/>
          </a:xfrm>
        </p:grpSpPr>
        <p:pic>
          <p:nvPicPr>
            <p:cNvPr id="90" name="Picture 89" descr="A close up of a logo&#10;&#10;Description automatically generated">
              <a:extLst>
                <a:ext uri="{FF2B5EF4-FFF2-40B4-BE49-F238E27FC236}">
                  <a16:creationId xmlns:a16="http://schemas.microsoft.com/office/drawing/2014/main" id="{BE78831F-DEAB-484F-AE6F-9DF4C8FD4E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06" t="14841" r="25188" b="14920"/>
            <a:stretch/>
          </p:blipFill>
          <p:spPr>
            <a:xfrm>
              <a:off x="5844968" y="991964"/>
              <a:ext cx="2296225" cy="2176272"/>
            </a:xfrm>
            <a:prstGeom prst="rect">
              <a:avLst/>
            </a:prstGeom>
          </p:spPr>
        </p:pic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29A867A-61BC-412F-85D0-D21E4E97819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101325" y="1390369"/>
              <a:ext cx="2894100" cy="1717359"/>
              <a:chOff x="3873996" y="2229873"/>
              <a:chExt cx="5217909" cy="3030703"/>
            </a:xfrm>
          </p:grpSpPr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EF5C72D2-2E23-418C-BB91-E94C7DE9215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50177" y="4654142"/>
                <a:ext cx="101486" cy="102856"/>
              </a:xfrm>
              <a:prstGeom prst="rect">
                <a:avLst/>
              </a:prstGeom>
            </p:spPr>
          </p:pic>
          <p:pic>
            <p:nvPicPr>
              <p:cNvPr id="112" name="Picture 111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FA98AC01-08A5-4BBC-A298-D26D5C3750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545" t="36270" r="27005" b="52712"/>
              <a:stretch/>
            </p:blipFill>
            <p:spPr>
              <a:xfrm>
                <a:off x="6257265" y="4846064"/>
                <a:ext cx="2834640" cy="414512"/>
              </a:xfrm>
              <a:prstGeom prst="rect">
                <a:avLst/>
              </a:prstGeom>
            </p:spPr>
          </p:pic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D07ED56D-EC4C-4DD7-A8B0-614B461B2124}"/>
                  </a:ext>
                </a:extLst>
              </p:cNvPr>
              <p:cNvSpPr/>
              <p:nvPr/>
            </p:nvSpPr>
            <p:spPr>
              <a:xfrm>
                <a:off x="3873996" y="3083541"/>
                <a:ext cx="857280" cy="484105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CE87E4C1-7DA7-42BA-9A36-E082057B92E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20856" y="2229873"/>
                <a:ext cx="1195049" cy="853664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DC542AE4-A0F0-45E6-83FA-6E1E3CD4C1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20856" y="3551274"/>
                <a:ext cx="1195049" cy="922631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8" name="Picture 117" descr="A close up of a logo&#10;&#10;Description automatically generated">
              <a:extLst>
                <a:ext uri="{FF2B5EF4-FFF2-40B4-BE49-F238E27FC236}">
                  <a16:creationId xmlns:a16="http://schemas.microsoft.com/office/drawing/2014/main" id="{1C83C003-F534-4D6C-928E-0CD8C83E8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71" t="13417" r="9093" b="12614"/>
            <a:stretch/>
          </p:blipFill>
          <p:spPr>
            <a:xfrm>
              <a:off x="8233867" y="1390369"/>
              <a:ext cx="2031357" cy="12715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081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8" grpId="0" animBg="1"/>
      <p:bldP spid="1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53988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+mn-lt"/>
              </a:rPr>
              <a:t>Nucleation from a boundary point: the </a:t>
            </a:r>
            <a:r>
              <a:rPr lang="en-US" sz="3000" b="1" dirty="0">
                <a:solidFill>
                  <a:srgbClr val="FF9900"/>
                </a:solidFill>
                <a:latin typeface="+mn-lt"/>
              </a:rPr>
              <a:t>L-shape concrete experiment</a:t>
            </a:r>
            <a:endParaRPr lang="en-US" sz="2700" b="1" dirty="0">
              <a:solidFill>
                <a:srgbClr val="FF9900"/>
              </a:solidFill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9AF5BE-16AD-48C2-AFA9-57119E1DEE6E}"/>
              </a:ext>
            </a:extLst>
          </p:cNvPr>
          <p:cNvGrpSpPr>
            <a:grpSpLocks noChangeAspect="1"/>
          </p:cNvGrpSpPr>
          <p:nvPr/>
        </p:nvGrpSpPr>
        <p:grpSpPr>
          <a:xfrm>
            <a:off x="6995262" y="3934286"/>
            <a:ext cx="2409548" cy="2423160"/>
            <a:chOff x="1723041" y="910317"/>
            <a:chExt cx="3371850" cy="33909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3624F52-46AB-44AD-8994-A3F3128B6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3041" y="910317"/>
              <a:ext cx="3371850" cy="3390900"/>
            </a:xfrm>
            <a:prstGeom prst="rect">
              <a:avLst/>
            </a:prstGeom>
          </p:spPr>
        </p:pic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44CBE21-9FEA-4BD9-BAEC-48A1C2A42FB0}"/>
                </a:ext>
              </a:extLst>
            </p:cNvPr>
            <p:cNvSpPr/>
            <p:nvPr/>
          </p:nvSpPr>
          <p:spPr>
            <a:xfrm>
              <a:off x="1881603" y="2404511"/>
              <a:ext cx="1499314" cy="208333"/>
            </a:xfrm>
            <a:custGeom>
              <a:avLst/>
              <a:gdLst>
                <a:gd name="connsiteX0" fmla="*/ 1499314 w 1499314"/>
                <a:gd name="connsiteY0" fmla="*/ 208333 h 208333"/>
                <a:gd name="connsiteX1" fmla="*/ 1408938 w 1499314"/>
                <a:gd name="connsiteY1" fmla="*/ 176436 h 208333"/>
                <a:gd name="connsiteX2" fmla="*/ 1366407 w 1499314"/>
                <a:gd name="connsiteY2" fmla="*/ 144538 h 208333"/>
                <a:gd name="connsiteX3" fmla="*/ 1270714 w 1499314"/>
                <a:gd name="connsiteY3" fmla="*/ 128589 h 208333"/>
                <a:gd name="connsiteX4" fmla="*/ 1132491 w 1499314"/>
                <a:gd name="connsiteY4" fmla="*/ 54161 h 208333"/>
                <a:gd name="connsiteX5" fmla="*/ 1010217 w 1499314"/>
                <a:gd name="connsiteY5" fmla="*/ 11631 h 208333"/>
                <a:gd name="connsiteX6" fmla="*/ 840096 w 1499314"/>
                <a:gd name="connsiteY6" fmla="*/ 11631 h 208333"/>
                <a:gd name="connsiteX7" fmla="*/ 749719 w 1499314"/>
                <a:gd name="connsiteY7" fmla="*/ 22264 h 208333"/>
                <a:gd name="connsiteX8" fmla="*/ 685924 w 1499314"/>
                <a:gd name="connsiteY8" fmla="*/ 11631 h 208333"/>
                <a:gd name="connsiteX9" fmla="*/ 537068 w 1499314"/>
                <a:gd name="connsiteY9" fmla="*/ 999 h 208333"/>
                <a:gd name="connsiteX10" fmla="*/ 404161 w 1499314"/>
                <a:gd name="connsiteY10" fmla="*/ 38212 h 208333"/>
                <a:gd name="connsiteX11" fmla="*/ 329733 w 1499314"/>
                <a:gd name="connsiteY11" fmla="*/ 75426 h 208333"/>
                <a:gd name="connsiteX12" fmla="*/ 260621 w 1499314"/>
                <a:gd name="connsiteY12" fmla="*/ 75426 h 208333"/>
                <a:gd name="connsiteX13" fmla="*/ 196826 w 1499314"/>
                <a:gd name="connsiteY13" fmla="*/ 48845 h 208333"/>
                <a:gd name="connsiteX14" fmla="*/ 133031 w 1499314"/>
                <a:gd name="connsiteY14" fmla="*/ 16947 h 208333"/>
                <a:gd name="connsiteX15" fmla="*/ 21389 w 1499314"/>
                <a:gd name="connsiteY15" fmla="*/ 32896 h 208333"/>
                <a:gd name="connsiteX16" fmla="*/ 124 w 1499314"/>
                <a:gd name="connsiteY16" fmla="*/ 32896 h 208333"/>
                <a:gd name="connsiteX0" fmla="*/ 1499314 w 1499314"/>
                <a:gd name="connsiteY0" fmla="*/ 208333 h 208333"/>
                <a:gd name="connsiteX1" fmla="*/ 1408938 w 1499314"/>
                <a:gd name="connsiteY1" fmla="*/ 176436 h 208333"/>
                <a:gd name="connsiteX2" fmla="*/ 1366407 w 1499314"/>
                <a:gd name="connsiteY2" fmla="*/ 144538 h 208333"/>
                <a:gd name="connsiteX3" fmla="*/ 1270714 w 1499314"/>
                <a:gd name="connsiteY3" fmla="*/ 128589 h 208333"/>
                <a:gd name="connsiteX4" fmla="*/ 1132491 w 1499314"/>
                <a:gd name="connsiteY4" fmla="*/ 54161 h 208333"/>
                <a:gd name="connsiteX5" fmla="*/ 1010217 w 1499314"/>
                <a:gd name="connsiteY5" fmla="*/ 16711 h 208333"/>
                <a:gd name="connsiteX6" fmla="*/ 840096 w 1499314"/>
                <a:gd name="connsiteY6" fmla="*/ 11631 h 208333"/>
                <a:gd name="connsiteX7" fmla="*/ 749719 w 1499314"/>
                <a:gd name="connsiteY7" fmla="*/ 22264 h 208333"/>
                <a:gd name="connsiteX8" fmla="*/ 685924 w 1499314"/>
                <a:gd name="connsiteY8" fmla="*/ 11631 h 208333"/>
                <a:gd name="connsiteX9" fmla="*/ 537068 w 1499314"/>
                <a:gd name="connsiteY9" fmla="*/ 999 h 208333"/>
                <a:gd name="connsiteX10" fmla="*/ 404161 w 1499314"/>
                <a:gd name="connsiteY10" fmla="*/ 38212 h 208333"/>
                <a:gd name="connsiteX11" fmla="*/ 329733 w 1499314"/>
                <a:gd name="connsiteY11" fmla="*/ 75426 h 208333"/>
                <a:gd name="connsiteX12" fmla="*/ 260621 w 1499314"/>
                <a:gd name="connsiteY12" fmla="*/ 75426 h 208333"/>
                <a:gd name="connsiteX13" fmla="*/ 196826 w 1499314"/>
                <a:gd name="connsiteY13" fmla="*/ 48845 h 208333"/>
                <a:gd name="connsiteX14" fmla="*/ 133031 w 1499314"/>
                <a:gd name="connsiteY14" fmla="*/ 16947 h 208333"/>
                <a:gd name="connsiteX15" fmla="*/ 21389 w 1499314"/>
                <a:gd name="connsiteY15" fmla="*/ 32896 h 208333"/>
                <a:gd name="connsiteX16" fmla="*/ 124 w 1499314"/>
                <a:gd name="connsiteY16" fmla="*/ 32896 h 208333"/>
                <a:gd name="connsiteX0" fmla="*/ 1499314 w 1499314"/>
                <a:gd name="connsiteY0" fmla="*/ 208333 h 208333"/>
                <a:gd name="connsiteX1" fmla="*/ 1408938 w 1499314"/>
                <a:gd name="connsiteY1" fmla="*/ 176436 h 208333"/>
                <a:gd name="connsiteX2" fmla="*/ 1366407 w 1499314"/>
                <a:gd name="connsiteY2" fmla="*/ 144538 h 208333"/>
                <a:gd name="connsiteX3" fmla="*/ 1270714 w 1499314"/>
                <a:gd name="connsiteY3" fmla="*/ 128589 h 208333"/>
                <a:gd name="connsiteX4" fmla="*/ 1132491 w 1499314"/>
                <a:gd name="connsiteY4" fmla="*/ 54161 h 208333"/>
                <a:gd name="connsiteX5" fmla="*/ 1010217 w 1499314"/>
                <a:gd name="connsiteY5" fmla="*/ 19251 h 208333"/>
                <a:gd name="connsiteX6" fmla="*/ 840096 w 1499314"/>
                <a:gd name="connsiteY6" fmla="*/ 11631 h 208333"/>
                <a:gd name="connsiteX7" fmla="*/ 749719 w 1499314"/>
                <a:gd name="connsiteY7" fmla="*/ 22264 h 208333"/>
                <a:gd name="connsiteX8" fmla="*/ 685924 w 1499314"/>
                <a:gd name="connsiteY8" fmla="*/ 11631 h 208333"/>
                <a:gd name="connsiteX9" fmla="*/ 537068 w 1499314"/>
                <a:gd name="connsiteY9" fmla="*/ 999 h 208333"/>
                <a:gd name="connsiteX10" fmla="*/ 404161 w 1499314"/>
                <a:gd name="connsiteY10" fmla="*/ 38212 h 208333"/>
                <a:gd name="connsiteX11" fmla="*/ 329733 w 1499314"/>
                <a:gd name="connsiteY11" fmla="*/ 75426 h 208333"/>
                <a:gd name="connsiteX12" fmla="*/ 260621 w 1499314"/>
                <a:gd name="connsiteY12" fmla="*/ 75426 h 208333"/>
                <a:gd name="connsiteX13" fmla="*/ 196826 w 1499314"/>
                <a:gd name="connsiteY13" fmla="*/ 48845 h 208333"/>
                <a:gd name="connsiteX14" fmla="*/ 133031 w 1499314"/>
                <a:gd name="connsiteY14" fmla="*/ 16947 h 208333"/>
                <a:gd name="connsiteX15" fmla="*/ 21389 w 1499314"/>
                <a:gd name="connsiteY15" fmla="*/ 32896 h 208333"/>
                <a:gd name="connsiteX16" fmla="*/ 124 w 1499314"/>
                <a:gd name="connsiteY16" fmla="*/ 32896 h 208333"/>
                <a:gd name="connsiteX0" fmla="*/ 1499314 w 1499314"/>
                <a:gd name="connsiteY0" fmla="*/ 208333 h 208333"/>
                <a:gd name="connsiteX1" fmla="*/ 1408938 w 1499314"/>
                <a:gd name="connsiteY1" fmla="*/ 176436 h 208333"/>
                <a:gd name="connsiteX2" fmla="*/ 1366407 w 1499314"/>
                <a:gd name="connsiteY2" fmla="*/ 144538 h 208333"/>
                <a:gd name="connsiteX3" fmla="*/ 1270714 w 1499314"/>
                <a:gd name="connsiteY3" fmla="*/ 128589 h 208333"/>
                <a:gd name="connsiteX4" fmla="*/ 1132491 w 1499314"/>
                <a:gd name="connsiteY4" fmla="*/ 59241 h 208333"/>
                <a:gd name="connsiteX5" fmla="*/ 1010217 w 1499314"/>
                <a:gd name="connsiteY5" fmla="*/ 19251 h 208333"/>
                <a:gd name="connsiteX6" fmla="*/ 840096 w 1499314"/>
                <a:gd name="connsiteY6" fmla="*/ 11631 h 208333"/>
                <a:gd name="connsiteX7" fmla="*/ 749719 w 1499314"/>
                <a:gd name="connsiteY7" fmla="*/ 22264 h 208333"/>
                <a:gd name="connsiteX8" fmla="*/ 685924 w 1499314"/>
                <a:gd name="connsiteY8" fmla="*/ 11631 h 208333"/>
                <a:gd name="connsiteX9" fmla="*/ 537068 w 1499314"/>
                <a:gd name="connsiteY9" fmla="*/ 999 h 208333"/>
                <a:gd name="connsiteX10" fmla="*/ 404161 w 1499314"/>
                <a:gd name="connsiteY10" fmla="*/ 38212 h 208333"/>
                <a:gd name="connsiteX11" fmla="*/ 329733 w 1499314"/>
                <a:gd name="connsiteY11" fmla="*/ 75426 h 208333"/>
                <a:gd name="connsiteX12" fmla="*/ 260621 w 1499314"/>
                <a:gd name="connsiteY12" fmla="*/ 75426 h 208333"/>
                <a:gd name="connsiteX13" fmla="*/ 196826 w 1499314"/>
                <a:gd name="connsiteY13" fmla="*/ 48845 h 208333"/>
                <a:gd name="connsiteX14" fmla="*/ 133031 w 1499314"/>
                <a:gd name="connsiteY14" fmla="*/ 16947 h 208333"/>
                <a:gd name="connsiteX15" fmla="*/ 21389 w 1499314"/>
                <a:gd name="connsiteY15" fmla="*/ 32896 h 208333"/>
                <a:gd name="connsiteX16" fmla="*/ 124 w 1499314"/>
                <a:gd name="connsiteY16" fmla="*/ 32896 h 208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99314" h="208333">
                  <a:moveTo>
                    <a:pt x="1499314" y="208333"/>
                  </a:moveTo>
                  <a:cubicBezTo>
                    <a:pt x="1465201" y="197700"/>
                    <a:pt x="1431089" y="187068"/>
                    <a:pt x="1408938" y="176436"/>
                  </a:cubicBezTo>
                  <a:cubicBezTo>
                    <a:pt x="1386787" y="165804"/>
                    <a:pt x="1389444" y="152512"/>
                    <a:pt x="1366407" y="144538"/>
                  </a:cubicBezTo>
                  <a:cubicBezTo>
                    <a:pt x="1343370" y="136564"/>
                    <a:pt x="1309700" y="142805"/>
                    <a:pt x="1270714" y="128589"/>
                  </a:cubicBezTo>
                  <a:cubicBezTo>
                    <a:pt x="1231728" y="114373"/>
                    <a:pt x="1175907" y="77464"/>
                    <a:pt x="1132491" y="59241"/>
                  </a:cubicBezTo>
                  <a:cubicBezTo>
                    <a:pt x="1089075" y="41018"/>
                    <a:pt x="1058949" y="27186"/>
                    <a:pt x="1010217" y="19251"/>
                  </a:cubicBezTo>
                  <a:cubicBezTo>
                    <a:pt x="961485" y="11316"/>
                    <a:pt x="883512" y="11129"/>
                    <a:pt x="840096" y="11631"/>
                  </a:cubicBezTo>
                  <a:cubicBezTo>
                    <a:pt x="796680" y="12133"/>
                    <a:pt x="775414" y="22264"/>
                    <a:pt x="749719" y="22264"/>
                  </a:cubicBezTo>
                  <a:cubicBezTo>
                    <a:pt x="724024" y="22264"/>
                    <a:pt x="721366" y="15175"/>
                    <a:pt x="685924" y="11631"/>
                  </a:cubicBezTo>
                  <a:cubicBezTo>
                    <a:pt x="650482" y="8087"/>
                    <a:pt x="584029" y="-3431"/>
                    <a:pt x="537068" y="999"/>
                  </a:cubicBezTo>
                  <a:cubicBezTo>
                    <a:pt x="490107" y="5429"/>
                    <a:pt x="438717" y="25807"/>
                    <a:pt x="404161" y="38212"/>
                  </a:cubicBezTo>
                  <a:cubicBezTo>
                    <a:pt x="369605" y="50616"/>
                    <a:pt x="353656" y="69224"/>
                    <a:pt x="329733" y="75426"/>
                  </a:cubicBezTo>
                  <a:cubicBezTo>
                    <a:pt x="305810" y="81628"/>
                    <a:pt x="282772" y="79856"/>
                    <a:pt x="260621" y="75426"/>
                  </a:cubicBezTo>
                  <a:cubicBezTo>
                    <a:pt x="238470" y="70996"/>
                    <a:pt x="218091" y="58591"/>
                    <a:pt x="196826" y="48845"/>
                  </a:cubicBezTo>
                  <a:cubicBezTo>
                    <a:pt x="175561" y="39099"/>
                    <a:pt x="162270" y="19605"/>
                    <a:pt x="133031" y="16947"/>
                  </a:cubicBezTo>
                  <a:cubicBezTo>
                    <a:pt x="103792" y="14289"/>
                    <a:pt x="21389" y="32896"/>
                    <a:pt x="21389" y="32896"/>
                  </a:cubicBezTo>
                  <a:cubicBezTo>
                    <a:pt x="-762" y="35554"/>
                    <a:pt x="-319" y="34225"/>
                    <a:pt x="124" y="32896"/>
                  </a:cubicBezTo>
                </a:path>
              </a:pathLst>
            </a:cu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4FE0FE7-632D-422A-9863-3B4DC3B85CF6}"/>
                </a:ext>
              </a:extLst>
            </p:cNvPr>
            <p:cNvSpPr/>
            <p:nvPr/>
          </p:nvSpPr>
          <p:spPr>
            <a:xfrm>
              <a:off x="1917236" y="2292129"/>
              <a:ext cx="1458410" cy="291502"/>
            </a:xfrm>
            <a:custGeom>
              <a:avLst/>
              <a:gdLst>
                <a:gd name="connsiteX0" fmla="*/ 1458410 w 1458410"/>
                <a:gd name="connsiteY0" fmla="*/ 306729 h 306729"/>
                <a:gd name="connsiteX1" fmla="*/ 1365812 w 1458410"/>
                <a:gd name="connsiteY1" fmla="*/ 289367 h 306729"/>
                <a:gd name="connsiteX2" fmla="*/ 1273215 w 1458410"/>
                <a:gd name="connsiteY2" fmla="*/ 219919 h 306729"/>
                <a:gd name="connsiteX3" fmla="*/ 1209554 w 1458410"/>
                <a:gd name="connsiteY3" fmla="*/ 173620 h 306729"/>
                <a:gd name="connsiteX4" fmla="*/ 1174830 w 1458410"/>
                <a:gd name="connsiteY4" fmla="*/ 162045 h 306729"/>
                <a:gd name="connsiteX5" fmla="*/ 1145893 w 1458410"/>
                <a:gd name="connsiteY5" fmla="*/ 144683 h 306729"/>
                <a:gd name="connsiteX6" fmla="*/ 1082232 w 1458410"/>
                <a:gd name="connsiteY6" fmla="*/ 98385 h 306729"/>
                <a:gd name="connsiteX7" fmla="*/ 1018572 w 1458410"/>
                <a:gd name="connsiteY7" fmla="*/ 92597 h 306729"/>
                <a:gd name="connsiteX8" fmla="*/ 978060 w 1458410"/>
                <a:gd name="connsiteY8" fmla="*/ 127321 h 306729"/>
                <a:gd name="connsiteX9" fmla="*/ 920187 w 1458410"/>
                <a:gd name="connsiteY9" fmla="*/ 127321 h 306729"/>
                <a:gd name="connsiteX10" fmla="*/ 873888 w 1458410"/>
                <a:gd name="connsiteY10" fmla="*/ 98385 h 306729"/>
                <a:gd name="connsiteX11" fmla="*/ 769716 w 1458410"/>
                <a:gd name="connsiteY11" fmla="*/ 86810 h 306729"/>
                <a:gd name="connsiteX12" fmla="*/ 659757 w 1458410"/>
                <a:gd name="connsiteY12" fmla="*/ 69448 h 306729"/>
                <a:gd name="connsiteX13" fmla="*/ 607670 w 1458410"/>
                <a:gd name="connsiteY13" fmla="*/ 81023 h 306729"/>
                <a:gd name="connsiteX14" fmla="*/ 590308 w 1458410"/>
                <a:gd name="connsiteY14" fmla="*/ 92597 h 306729"/>
                <a:gd name="connsiteX15" fmla="*/ 509286 w 1458410"/>
                <a:gd name="connsiteY15" fmla="*/ 75235 h 306729"/>
                <a:gd name="connsiteX16" fmla="*/ 497711 w 1458410"/>
                <a:gd name="connsiteY16" fmla="*/ 63661 h 306729"/>
                <a:gd name="connsiteX17" fmla="*/ 451412 w 1458410"/>
                <a:gd name="connsiteY17" fmla="*/ 57873 h 306729"/>
                <a:gd name="connsiteX18" fmla="*/ 381964 w 1458410"/>
                <a:gd name="connsiteY18" fmla="*/ 52086 h 306729"/>
                <a:gd name="connsiteX19" fmla="*/ 353027 w 1458410"/>
                <a:gd name="connsiteY19" fmla="*/ 46299 h 306729"/>
                <a:gd name="connsiteX20" fmla="*/ 289367 w 1458410"/>
                <a:gd name="connsiteY20" fmla="*/ 57873 h 306729"/>
                <a:gd name="connsiteX21" fmla="*/ 260430 w 1458410"/>
                <a:gd name="connsiteY21" fmla="*/ 69448 h 306729"/>
                <a:gd name="connsiteX22" fmla="*/ 202557 w 1458410"/>
                <a:gd name="connsiteY22" fmla="*/ 52086 h 306729"/>
                <a:gd name="connsiteX23" fmla="*/ 138896 w 1458410"/>
                <a:gd name="connsiteY23" fmla="*/ 46299 h 306729"/>
                <a:gd name="connsiteX24" fmla="*/ 0 w 1458410"/>
                <a:gd name="connsiteY24" fmla="*/ 0 h 306729"/>
                <a:gd name="connsiteX0" fmla="*/ 1458410 w 1458410"/>
                <a:gd name="connsiteY0" fmla="*/ 306729 h 306729"/>
                <a:gd name="connsiteX1" fmla="*/ 1365812 w 1458410"/>
                <a:gd name="connsiteY1" fmla="*/ 289367 h 306729"/>
                <a:gd name="connsiteX2" fmla="*/ 1273215 w 1458410"/>
                <a:gd name="connsiteY2" fmla="*/ 219919 h 306729"/>
                <a:gd name="connsiteX3" fmla="*/ 1209554 w 1458410"/>
                <a:gd name="connsiteY3" fmla="*/ 173620 h 306729"/>
                <a:gd name="connsiteX4" fmla="*/ 1174830 w 1458410"/>
                <a:gd name="connsiteY4" fmla="*/ 162045 h 306729"/>
                <a:gd name="connsiteX5" fmla="*/ 1145893 w 1458410"/>
                <a:gd name="connsiteY5" fmla="*/ 132381 h 306729"/>
                <a:gd name="connsiteX6" fmla="*/ 1082232 w 1458410"/>
                <a:gd name="connsiteY6" fmla="*/ 98385 h 306729"/>
                <a:gd name="connsiteX7" fmla="*/ 1018572 w 1458410"/>
                <a:gd name="connsiteY7" fmla="*/ 92597 h 306729"/>
                <a:gd name="connsiteX8" fmla="*/ 978060 w 1458410"/>
                <a:gd name="connsiteY8" fmla="*/ 127321 h 306729"/>
                <a:gd name="connsiteX9" fmla="*/ 920187 w 1458410"/>
                <a:gd name="connsiteY9" fmla="*/ 127321 h 306729"/>
                <a:gd name="connsiteX10" fmla="*/ 873888 w 1458410"/>
                <a:gd name="connsiteY10" fmla="*/ 98385 h 306729"/>
                <a:gd name="connsiteX11" fmla="*/ 769716 w 1458410"/>
                <a:gd name="connsiteY11" fmla="*/ 86810 h 306729"/>
                <a:gd name="connsiteX12" fmla="*/ 659757 w 1458410"/>
                <a:gd name="connsiteY12" fmla="*/ 69448 h 306729"/>
                <a:gd name="connsiteX13" fmla="*/ 607670 w 1458410"/>
                <a:gd name="connsiteY13" fmla="*/ 81023 h 306729"/>
                <a:gd name="connsiteX14" fmla="*/ 590308 w 1458410"/>
                <a:gd name="connsiteY14" fmla="*/ 92597 h 306729"/>
                <a:gd name="connsiteX15" fmla="*/ 509286 w 1458410"/>
                <a:gd name="connsiteY15" fmla="*/ 75235 h 306729"/>
                <a:gd name="connsiteX16" fmla="*/ 497711 w 1458410"/>
                <a:gd name="connsiteY16" fmla="*/ 63661 h 306729"/>
                <a:gd name="connsiteX17" fmla="*/ 451412 w 1458410"/>
                <a:gd name="connsiteY17" fmla="*/ 57873 h 306729"/>
                <a:gd name="connsiteX18" fmla="*/ 381964 w 1458410"/>
                <a:gd name="connsiteY18" fmla="*/ 52086 h 306729"/>
                <a:gd name="connsiteX19" fmla="*/ 353027 w 1458410"/>
                <a:gd name="connsiteY19" fmla="*/ 46299 h 306729"/>
                <a:gd name="connsiteX20" fmla="*/ 289367 w 1458410"/>
                <a:gd name="connsiteY20" fmla="*/ 57873 h 306729"/>
                <a:gd name="connsiteX21" fmla="*/ 260430 w 1458410"/>
                <a:gd name="connsiteY21" fmla="*/ 69448 h 306729"/>
                <a:gd name="connsiteX22" fmla="*/ 202557 w 1458410"/>
                <a:gd name="connsiteY22" fmla="*/ 52086 h 306729"/>
                <a:gd name="connsiteX23" fmla="*/ 138896 w 1458410"/>
                <a:gd name="connsiteY23" fmla="*/ 46299 h 306729"/>
                <a:gd name="connsiteX24" fmla="*/ 0 w 1458410"/>
                <a:gd name="connsiteY24" fmla="*/ 0 h 306729"/>
                <a:gd name="connsiteX0" fmla="*/ 1458410 w 1458410"/>
                <a:gd name="connsiteY0" fmla="*/ 306729 h 306729"/>
                <a:gd name="connsiteX1" fmla="*/ 1365812 w 1458410"/>
                <a:gd name="connsiteY1" fmla="*/ 289367 h 306729"/>
                <a:gd name="connsiteX2" fmla="*/ 1273215 w 1458410"/>
                <a:gd name="connsiteY2" fmla="*/ 219919 h 306729"/>
                <a:gd name="connsiteX3" fmla="*/ 1209554 w 1458410"/>
                <a:gd name="connsiteY3" fmla="*/ 173620 h 306729"/>
                <a:gd name="connsiteX4" fmla="*/ 1176881 w 1458410"/>
                <a:gd name="connsiteY4" fmla="*/ 162045 h 306729"/>
                <a:gd name="connsiteX5" fmla="*/ 1145893 w 1458410"/>
                <a:gd name="connsiteY5" fmla="*/ 132381 h 306729"/>
                <a:gd name="connsiteX6" fmla="*/ 1082232 w 1458410"/>
                <a:gd name="connsiteY6" fmla="*/ 98385 h 306729"/>
                <a:gd name="connsiteX7" fmla="*/ 1018572 w 1458410"/>
                <a:gd name="connsiteY7" fmla="*/ 92597 h 306729"/>
                <a:gd name="connsiteX8" fmla="*/ 978060 w 1458410"/>
                <a:gd name="connsiteY8" fmla="*/ 127321 h 306729"/>
                <a:gd name="connsiteX9" fmla="*/ 920187 w 1458410"/>
                <a:gd name="connsiteY9" fmla="*/ 127321 h 306729"/>
                <a:gd name="connsiteX10" fmla="*/ 873888 w 1458410"/>
                <a:gd name="connsiteY10" fmla="*/ 98385 h 306729"/>
                <a:gd name="connsiteX11" fmla="*/ 769716 w 1458410"/>
                <a:gd name="connsiteY11" fmla="*/ 86810 h 306729"/>
                <a:gd name="connsiteX12" fmla="*/ 659757 w 1458410"/>
                <a:gd name="connsiteY12" fmla="*/ 69448 h 306729"/>
                <a:gd name="connsiteX13" fmla="*/ 607670 w 1458410"/>
                <a:gd name="connsiteY13" fmla="*/ 81023 h 306729"/>
                <a:gd name="connsiteX14" fmla="*/ 590308 w 1458410"/>
                <a:gd name="connsiteY14" fmla="*/ 92597 h 306729"/>
                <a:gd name="connsiteX15" fmla="*/ 509286 w 1458410"/>
                <a:gd name="connsiteY15" fmla="*/ 75235 h 306729"/>
                <a:gd name="connsiteX16" fmla="*/ 497711 w 1458410"/>
                <a:gd name="connsiteY16" fmla="*/ 63661 h 306729"/>
                <a:gd name="connsiteX17" fmla="*/ 451412 w 1458410"/>
                <a:gd name="connsiteY17" fmla="*/ 57873 h 306729"/>
                <a:gd name="connsiteX18" fmla="*/ 381964 w 1458410"/>
                <a:gd name="connsiteY18" fmla="*/ 52086 h 306729"/>
                <a:gd name="connsiteX19" fmla="*/ 353027 w 1458410"/>
                <a:gd name="connsiteY19" fmla="*/ 46299 h 306729"/>
                <a:gd name="connsiteX20" fmla="*/ 289367 w 1458410"/>
                <a:gd name="connsiteY20" fmla="*/ 57873 h 306729"/>
                <a:gd name="connsiteX21" fmla="*/ 260430 w 1458410"/>
                <a:gd name="connsiteY21" fmla="*/ 69448 h 306729"/>
                <a:gd name="connsiteX22" fmla="*/ 202557 w 1458410"/>
                <a:gd name="connsiteY22" fmla="*/ 52086 h 306729"/>
                <a:gd name="connsiteX23" fmla="*/ 138896 w 1458410"/>
                <a:gd name="connsiteY23" fmla="*/ 46299 h 306729"/>
                <a:gd name="connsiteX24" fmla="*/ 0 w 1458410"/>
                <a:gd name="connsiteY24" fmla="*/ 0 h 306729"/>
                <a:gd name="connsiteX0" fmla="*/ 1458410 w 1458410"/>
                <a:gd name="connsiteY0" fmla="*/ 306729 h 306729"/>
                <a:gd name="connsiteX1" fmla="*/ 1365812 w 1458410"/>
                <a:gd name="connsiteY1" fmla="*/ 289367 h 306729"/>
                <a:gd name="connsiteX2" fmla="*/ 1273215 w 1458410"/>
                <a:gd name="connsiteY2" fmla="*/ 219919 h 306729"/>
                <a:gd name="connsiteX3" fmla="*/ 1209554 w 1458410"/>
                <a:gd name="connsiteY3" fmla="*/ 173620 h 306729"/>
                <a:gd name="connsiteX4" fmla="*/ 1180981 w 1458410"/>
                <a:gd name="connsiteY4" fmla="*/ 153844 h 306729"/>
                <a:gd name="connsiteX5" fmla="*/ 1145893 w 1458410"/>
                <a:gd name="connsiteY5" fmla="*/ 132381 h 306729"/>
                <a:gd name="connsiteX6" fmla="*/ 1082232 w 1458410"/>
                <a:gd name="connsiteY6" fmla="*/ 98385 h 306729"/>
                <a:gd name="connsiteX7" fmla="*/ 1018572 w 1458410"/>
                <a:gd name="connsiteY7" fmla="*/ 92597 h 306729"/>
                <a:gd name="connsiteX8" fmla="*/ 978060 w 1458410"/>
                <a:gd name="connsiteY8" fmla="*/ 127321 h 306729"/>
                <a:gd name="connsiteX9" fmla="*/ 920187 w 1458410"/>
                <a:gd name="connsiteY9" fmla="*/ 127321 h 306729"/>
                <a:gd name="connsiteX10" fmla="*/ 873888 w 1458410"/>
                <a:gd name="connsiteY10" fmla="*/ 98385 h 306729"/>
                <a:gd name="connsiteX11" fmla="*/ 769716 w 1458410"/>
                <a:gd name="connsiteY11" fmla="*/ 86810 h 306729"/>
                <a:gd name="connsiteX12" fmla="*/ 659757 w 1458410"/>
                <a:gd name="connsiteY12" fmla="*/ 69448 h 306729"/>
                <a:gd name="connsiteX13" fmla="*/ 607670 w 1458410"/>
                <a:gd name="connsiteY13" fmla="*/ 81023 h 306729"/>
                <a:gd name="connsiteX14" fmla="*/ 590308 w 1458410"/>
                <a:gd name="connsiteY14" fmla="*/ 92597 h 306729"/>
                <a:gd name="connsiteX15" fmla="*/ 509286 w 1458410"/>
                <a:gd name="connsiteY15" fmla="*/ 75235 h 306729"/>
                <a:gd name="connsiteX16" fmla="*/ 497711 w 1458410"/>
                <a:gd name="connsiteY16" fmla="*/ 63661 h 306729"/>
                <a:gd name="connsiteX17" fmla="*/ 451412 w 1458410"/>
                <a:gd name="connsiteY17" fmla="*/ 57873 h 306729"/>
                <a:gd name="connsiteX18" fmla="*/ 381964 w 1458410"/>
                <a:gd name="connsiteY18" fmla="*/ 52086 h 306729"/>
                <a:gd name="connsiteX19" fmla="*/ 353027 w 1458410"/>
                <a:gd name="connsiteY19" fmla="*/ 46299 h 306729"/>
                <a:gd name="connsiteX20" fmla="*/ 289367 w 1458410"/>
                <a:gd name="connsiteY20" fmla="*/ 57873 h 306729"/>
                <a:gd name="connsiteX21" fmla="*/ 260430 w 1458410"/>
                <a:gd name="connsiteY21" fmla="*/ 69448 h 306729"/>
                <a:gd name="connsiteX22" fmla="*/ 202557 w 1458410"/>
                <a:gd name="connsiteY22" fmla="*/ 52086 h 306729"/>
                <a:gd name="connsiteX23" fmla="*/ 138896 w 1458410"/>
                <a:gd name="connsiteY23" fmla="*/ 46299 h 306729"/>
                <a:gd name="connsiteX24" fmla="*/ 0 w 1458410"/>
                <a:gd name="connsiteY24" fmla="*/ 0 h 306729"/>
                <a:gd name="connsiteX0" fmla="*/ 1458410 w 1458410"/>
                <a:gd name="connsiteY0" fmla="*/ 306729 h 306729"/>
                <a:gd name="connsiteX1" fmla="*/ 1365812 w 1458410"/>
                <a:gd name="connsiteY1" fmla="*/ 289367 h 306729"/>
                <a:gd name="connsiteX2" fmla="*/ 1273215 w 1458410"/>
                <a:gd name="connsiteY2" fmla="*/ 219919 h 306729"/>
                <a:gd name="connsiteX3" fmla="*/ 1209554 w 1458410"/>
                <a:gd name="connsiteY3" fmla="*/ 173620 h 306729"/>
                <a:gd name="connsiteX4" fmla="*/ 1180981 w 1458410"/>
                <a:gd name="connsiteY4" fmla="*/ 153844 h 306729"/>
                <a:gd name="connsiteX5" fmla="*/ 1145893 w 1458410"/>
                <a:gd name="connsiteY5" fmla="*/ 132381 h 306729"/>
                <a:gd name="connsiteX6" fmla="*/ 1082232 w 1458410"/>
                <a:gd name="connsiteY6" fmla="*/ 94285 h 306729"/>
                <a:gd name="connsiteX7" fmla="*/ 1018572 w 1458410"/>
                <a:gd name="connsiteY7" fmla="*/ 92597 h 306729"/>
                <a:gd name="connsiteX8" fmla="*/ 978060 w 1458410"/>
                <a:gd name="connsiteY8" fmla="*/ 127321 h 306729"/>
                <a:gd name="connsiteX9" fmla="*/ 920187 w 1458410"/>
                <a:gd name="connsiteY9" fmla="*/ 127321 h 306729"/>
                <a:gd name="connsiteX10" fmla="*/ 873888 w 1458410"/>
                <a:gd name="connsiteY10" fmla="*/ 98385 h 306729"/>
                <a:gd name="connsiteX11" fmla="*/ 769716 w 1458410"/>
                <a:gd name="connsiteY11" fmla="*/ 86810 h 306729"/>
                <a:gd name="connsiteX12" fmla="*/ 659757 w 1458410"/>
                <a:gd name="connsiteY12" fmla="*/ 69448 h 306729"/>
                <a:gd name="connsiteX13" fmla="*/ 607670 w 1458410"/>
                <a:gd name="connsiteY13" fmla="*/ 81023 h 306729"/>
                <a:gd name="connsiteX14" fmla="*/ 590308 w 1458410"/>
                <a:gd name="connsiteY14" fmla="*/ 92597 h 306729"/>
                <a:gd name="connsiteX15" fmla="*/ 509286 w 1458410"/>
                <a:gd name="connsiteY15" fmla="*/ 75235 h 306729"/>
                <a:gd name="connsiteX16" fmla="*/ 497711 w 1458410"/>
                <a:gd name="connsiteY16" fmla="*/ 63661 h 306729"/>
                <a:gd name="connsiteX17" fmla="*/ 451412 w 1458410"/>
                <a:gd name="connsiteY17" fmla="*/ 57873 h 306729"/>
                <a:gd name="connsiteX18" fmla="*/ 381964 w 1458410"/>
                <a:gd name="connsiteY18" fmla="*/ 52086 h 306729"/>
                <a:gd name="connsiteX19" fmla="*/ 353027 w 1458410"/>
                <a:gd name="connsiteY19" fmla="*/ 46299 h 306729"/>
                <a:gd name="connsiteX20" fmla="*/ 289367 w 1458410"/>
                <a:gd name="connsiteY20" fmla="*/ 57873 h 306729"/>
                <a:gd name="connsiteX21" fmla="*/ 260430 w 1458410"/>
                <a:gd name="connsiteY21" fmla="*/ 69448 h 306729"/>
                <a:gd name="connsiteX22" fmla="*/ 202557 w 1458410"/>
                <a:gd name="connsiteY22" fmla="*/ 52086 h 306729"/>
                <a:gd name="connsiteX23" fmla="*/ 138896 w 1458410"/>
                <a:gd name="connsiteY23" fmla="*/ 46299 h 306729"/>
                <a:gd name="connsiteX24" fmla="*/ 0 w 1458410"/>
                <a:gd name="connsiteY24" fmla="*/ 0 h 306729"/>
                <a:gd name="connsiteX0" fmla="*/ 1458410 w 1458410"/>
                <a:gd name="connsiteY0" fmla="*/ 306729 h 306729"/>
                <a:gd name="connsiteX1" fmla="*/ 1365812 w 1458410"/>
                <a:gd name="connsiteY1" fmla="*/ 289367 h 306729"/>
                <a:gd name="connsiteX2" fmla="*/ 1273215 w 1458410"/>
                <a:gd name="connsiteY2" fmla="*/ 219919 h 306729"/>
                <a:gd name="connsiteX3" fmla="*/ 1209554 w 1458410"/>
                <a:gd name="connsiteY3" fmla="*/ 173620 h 306729"/>
                <a:gd name="connsiteX4" fmla="*/ 1180981 w 1458410"/>
                <a:gd name="connsiteY4" fmla="*/ 153844 h 306729"/>
                <a:gd name="connsiteX5" fmla="*/ 1145893 w 1458410"/>
                <a:gd name="connsiteY5" fmla="*/ 132381 h 306729"/>
                <a:gd name="connsiteX6" fmla="*/ 1082232 w 1458410"/>
                <a:gd name="connsiteY6" fmla="*/ 94285 h 306729"/>
                <a:gd name="connsiteX7" fmla="*/ 1018572 w 1458410"/>
                <a:gd name="connsiteY7" fmla="*/ 92597 h 306729"/>
                <a:gd name="connsiteX8" fmla="*/ 978060 w 1458410"/>
                <a:gd name="connsiteY8" fmla="*/ 127321 h 306729"/>
                <a:gd name="connsiteX9" fmla="*/ 920187 w 1458410"/>
                <a:gd name="connsiteY9" fmla="*/ 127321 h 306729"/>
                <a:gd name="connsiteX10" fmla="*/ 873888 w 1458410"/>
                <a:gd name="connsiteY10" fmla="*/ 98385 h 306729"/>
                <a:gd name="connsiteX11" fmla="*/ 769716 w 1458410"/>
                <a:gd name="connsiteY11" fmla="*/ 86810 h 306729"/>
                <a:gd name="connsiteX12" fmla="*/ 659757 w 1458410"/>
                <a:gd name="connsiteY12" fmla="*/ 69448 h 306729"/>
                <a:gd name="connsiteX13" fmla="*/ 607670 w 1458410"/>
                <a:gd name="connsiteY13" fmla="*/ 81023 h 306729"/>
                <a:gd name="connsiteX14" fmla="*/ 590308 w 1458410"/>
                <a:gd name="connsiteY14" fmla="*/ 92597 h 306729"/>
                <a:gd name="connsiteX15" fmla="*/ 509286 w 1458410"/>
                <a:gd name="connsiteY15" fmla="*/ 75235 h 306729"/>
                <a:gd name="connsiteX16" fmla="*/ 497711 w 1458410"/>
                <a:gd name="connsiteY16" fmla="*/ 63661 h 306729"/>
                <a:gd name="connsiteX17" fmla="*/ 451412 w 1458410"/>
                <a:gd name="connsiteY17" fmla="*/ 57873 h 306729"/>
                <a:gd name="connsiteX18" fmla="*/ 381964 w 1458410"/>
                <a:gd name="connsiteY18" fmla="*/ 52086 h 306729"/>
                <a:gd name="connsiteX19" fmla="*/ 353027 w 1458410"/>
                <a:gd name="connsiteY19" fmla="*/ 46299 h 306729"/>
                <a:gd name="connsiteX20" fmla="*/ 289367 w 1458410"/>
                <a:gd name="connsiteY20" fmla="*/ 57873 h 306729"/>
                <a:gd name="connsiteX21" fmla="*/ 260430 w 1458410"/>
                <a:gd name="connsiteY21" fmla="*/ 69448 h 306729"/>
                <a:gd name="connsiteX22" fmla="*/ 202557 w 1458410"/>
                <a:gd name="connsiteY22" fmla="*/ 52086 h 306729"/>
                <a:gd name="connsiteX23" fmla="*/ 138896 w 1458410"/>
                <a:gd name="connsiteY23" fmla="*/ 46299 h 306729"/>
                <a:gd name="connsiteX24" fmla="*/ 0 w 1458410"/>
                <a:gd name="connsiteY24" fmla="*/ 0 h 306729"/>
                <a:gd name="connsiteX0" fmla="*/ 1458410 w 1458410"/>
                <a:gd name="connsiteY0" fmla="*/ 306729 h 306729"/>
                <a:gd name="connsiteX1" fmla="*/ 1365812 w 1458410"/>
                <a:gd name="connsiteY1" fmla="*/ 289367 h 306729"/>
                <a:gd name="connsiteX2" fmla="*/ 1273215 w 1458410"/>
                <a:gd name="connsiteY2" fmla="*/ 219919 h 306729"/>
                <a:gd name="connsiteX3" fmla="*/ 1209554 w 1458410"/>
                <a:gd name="connsiteY3" fmla="*/ 173620 h 306729"/>
                <a:gd name="connsiteX4" fmla="*/ 1180981 w 1458410"/>
                <a:gd name="connsiteY4" fmla="*/ 153844 h 306729"/>
                <a:gd name="connsiteX5" fmla="*/ 1145893 w 1458410"/>
                <a:gd name="connsiteY5" fmla="*/ 132381 h 306729"/>
                <a:gd name="connsiteX6" fmla="*/ 1082232 w 1458410"/>
                <a:gd name="connsiteY6" fmla="*/ 94285 h 306729"/>
                <a:gd name="connsiteX7" fmla="*/ 1018572 w 1458410"/>
                <a:gd name="connsiteY7" fmla="*/ 92597 h 306729"/>
                <a:gd name="connsiteX8" fmla="*/ 973960 w 1458410"/>
                <a:gd name="connsiteY8" fmla="*/ 115020 h 306729"/>
                <a:gd name="connsiteX9" fmla="*/ 920187 w 1458410"/>
                <a:gd name="connsiteY9" fmla="*/ 127321 h 306729"/>
                <a:gd name="connsiteX10" fmla="*/ 873888 w 1458410"/>
                <a:gd name="connsiteY10" fmla="*/ 98385 h 306729"/>
                <a:gd name="connsiteX11" fmla="*/ 769716 w 1458410"/>
                <a:gd name="connsiteY11" fmla="*/ 86810 h 306729"/>
                <a:gd name="connsiteX12" fmla="*/ 659757 w 1458410"/>
                <a:gd name="connsiteY12" fmla="*/ 69448 h 306729"/>
                <a:gd name="connsiteX13" fmla="*/ 607670 w 1458410"/>
                <a:gd name="connsiteY13" fmla="*/ 81023 h 306729"/>
                <a:gd name="connsiteX14" fmla="*/ 590308 w 1458410"/>
                <a:gd name="connsiteY14" fmla="*/ 92597 h 306729"/>
                <a:gd name="connsiteX15" fmla="*/ 509286 w 1458410"/>
                <a:gd name="connsiteY15" fmla="*/ 75235 h 306729"/>
                <a:gd name="connsiteX16" fmla="*/ 497711 w 1458410"/>
                <a:gd name="connsiteY16" fmla="*/ 63661 h 306729"/>
                <a:gd name="connsiteX17" fmla="*/ 451412 w 1458410"/>
                <a:gd name="connsiteY17" fmla="*/ 57873 h 306729"/>
                <a:gd name="connsiteX18" fmla="*/ 381964 w 1458410"/>
                <a:gd name="connsiteY18" fmla="*/ 52086 h 306729"/>
                <a:gd name="connsiteX19" fmla="*/ 353027 w 1458410"/>
                <a:gd name="connsiteY19" fmla="*/ 46299 h 306729"/>
                <a:gd name="connsiteX20" fmla="*/ 289367 w 1458410"/>
                <a:gd name="connsiteY20" fmla="*/ 57873 h 306729"/>
                <a:gd name="connsiteX21" fmla="*/ 260430 w 1458410"/>
                <a:gd name="connsiteY21" fmla="*/ 69448 h 306729"/>
                <a:gd name="connsiteX22" fmla="*/ 202557 w 1458410"/>
                <a:gd name="connsiteY22" fmla="*/ 52086 h 306729"/>
                <a:gd name="connsiteX23" fmla="*/ 138896 w 1458410"/>
                <a:gd name="connsiteY23" fmla="*/ 46299 h 306729"/>
                <a:gd name="connsiteX24" fmla="*/ 0 w 1458410"/>
                <a:gd name="connsiteY24" fmla="*/ 0 h 306729"/>
                <a:gd name="connsiteX0" fmla="*/ 1458410 w 1458410"/>
                <a:gd name="connsiteY0" fmla="*/ 306729 h 306729"/>
                <a:gd name="connsiteX1" fmla="*/ 1365812 w 1458410"/>
                <a:gd name="connsiteY1" fmla="*/ 289367 h 306729"/>
                <a:gd name="connsiteX2" fmla="*/ 1273215 w 1458410"/>
                <a:gd name="connsiteY2" fmla="*/ 219919 h 306729"/>
                <a:gd name="connsiteX3" fmla="*/ 1209554 w 1458410"/>
                <a:gd name="connsiteY3" fmla="*/ 173620 h 306729"/>
                <a:gd name="connsiteX4" fmla="*/ 1180981 w 1458410"/>
                <a:gd name="connsiteY4" fmla="*/ 153844 h 306729"/>
                <a:gd name="connsiteX5" fmla="*/ 1145893 w 1458410"/>
                <a:gd name="connsiteY5" fmla="*/ 132381 h 306729"/>
                <a:gd name="connsiteX6" fmla="*/ 1082232 w 1458410"/>
                <a:gd name="connsiteY6" fmla="*/ 94285 h 306729"/>
                <a:gd name="connsiteX7" fmla="*/ 1024722 w 1458410"/>
                <a:gd name="connsiteY7" fmla="*/ 86446 h 306729"/>
                <a:gd name="connsiteX8" fmla="*/ 973960 w 1458410"/>
                <a:gd name="connsiteY8" fmla="*/ 115020 h 306729"/>
                <a:gd name="connsiteX9" fmla="*/ 920187 w 1458410"/>
                <a:gd name="connsiteY9" fmla="*/ 127321 h 306729"/>
                <a:gd name="connsiteX10" fmla="*/ 873888 w 1458410"/>
                <a:gd name="connsiteY10" fmla="*/ 98385 h 306729"/>
                <a:gd name="connsiteX11" fmla="*/ 769716 w 1458410"/>
                <a:gd name="connsiteY11" fmla="*/ 86810 h 306729"/>
                <a:gd name="connsiteX12" fmla="*/ 659757 w 1458410"/>
                <a:gd name="connsiteY12" fmla="*/ 69448 h 306729"/>
                <a:gd name="connsiteX13" fmla="*/ 607670 w 1458410"/>
                <a:gd name="connsiteY13" fmla="*/ 81023 h 306729"/>
                <a:gd name="connsiteX14" fmla="*/ 590308 w 1458410"/>
                <a:gd name="connsiteY14" fmla="*/ 92597 h 306729"/>
                <a:gd name="connsiteX15" fmla="*/ 509286 w 1458410"/>
                <a:gd name="connsiteY15" fmla="*/ 75235 h 306729"/>
                <a:gd name="connsiteX16" fmla="*/ 497711 w 1458410"/>
                <a:gd name="connsiteY16" fmla="*/ 63661 h 306729"/>
                <a:gd name="connsiteX17" fmla="*/ 451412 w 1458410"/>
                <a:gd name="connsiteY17" fmla="*/ 57873 h 306729"/>
                <a:gd name="connsiteX18" fmla="*/ 381964 w 1458410"/>
                <a:gd name="connsiteY18" fmla="*/ 52086 h 306729"/>
                <a:gd name="connsiteX19" fmla="*/ 353027 w 1458410"/>
                <a:gd name="connsiteY19" fmla="*/ 46299 h 306729"/>
                <a:gd name="connsiteX20" fmla="*/ 289367 w 1458410"/>
                <a:gd name="connsiteY20" fmla="*/ 57873 h 306729"/>
                <a:gd name="connsiteX21" fmla="*/ 260430 w 1458410"/>
                <a:gd name="connsiteY21" fmla="*/ 69448 h 306729"/>
                <a:gd name="connsiteX22" fmla="*/ 202557 w 1458410"/>
                <a:gd name="connsiteY22" fmla="*/ 52086 h 306729"/>
                <a:gd name="connsiteX23" fmla="*/ 138896 w 1458410"/>
                <a:gd name="connsiteY23" fmla="*/ 46299 h 306729"/>
                <a:gd name="connsiteX24" fmla="*/ 0 w 1458410"/>
                <a:gd name="connsiteY24" fmla="*/ 0 h 306729"/>
                <a:gd name="connsiteX0" fmla="*/ 1458410 w 1458410"/>
                <a:gd name="connsiteY0" fmla="*/ 306729 h 306729"/>
                <a:gd name="connsiteX1" fmla="*/ 1365812 w 1458410"/>
                <a:gd name="connsiteY1" fmla="*/ 289367 h 306729"/>
                <a:gd name="connsiteX2" fmla="*/ 1273215 w 1458410"/>
                <a:gd name="connsiteY2" fmla="*/ 219919 h 306729"/>
                <a:gd name="connsiteX3" fmla="*/ 1209554 w 1458410"/>
                <a:gd name="connsiteY3" fmla="*/ 173620 h 306729"/>
                <a:gd name="connsiteX4" fmla="*/ 1180981 w 1458410"/>
                <a:gd name="connsiteY4" fmla="*/ 153844 h 306729"/>
                <a:gd name="connsiteX5" fmla="*/ 1145893 w 1458410"/>
                <a:gd name="connsiteY5" fmla="*/ 132381 h 306729"/>
                <a:gd name="connsiteX6" fmla="*/ 1082232 w 1458410"/>
                <a:gd name="connsiteY6" fmla="*/ 94285 h 306729"/>
                <a:gd name="connsiteX7" fmla="*/ 1018572 w 1458410"/>
                <a:gd name="connsiteY7" fmla="*/ 88496 h 306729"/>
                <a:gd name="connsiteX8" fmla="*/ 973960 w 1458410"/>
                <a:gd name="connsiteY8" fmla="*/ 115020 h 306729"/>
                <a:gd name="connsiteX9" fmla="*/ 920187 w 1458410"/>
                <a:gd name="connsiteY9" fmla="*/ 127321 h 306729"/>
                <a:gd name="connsiteX10" fmla="*/ 873888 w 1458410"/>
                <a:gd name="connsiteY10" fmla="*/ 98385 h 306729"/>
                <a:gd name="connsiteX11" fmla="*/ 769716 w 1458410"/>
                <a:gd name="connsiteY11" fmla="*/ 86810 h 306729"/>
                <a:gd name="connsiteX12" fmla="*/ 659757 w 1458410"/>
                <a:gd name="connsiteY12" fmla="*/ 69448 h 306729"/>
                <a:gd name="connsiteX13" fmla="*/ 607670 w 1458410"/>
                <a:gd name="connsiteY13" fmla="*/ 81023 h 306729"/>
                <a:gd name="connsiteX14" fmla="*/ 590308 w 1458410"/>
                <a:gd name="connsiteY14" fmla="*/ 92597 h 306729"/>
                <a:gd name="connsiteX15" fmla="*/ 509286 w 1458410"/>
                <a:gd name="connsiteY15" fmla="*/ 75235 h 306729"/>
                <a:gd name="connsiteX16" fmla="*/ 497711 w 1458410"/>
                <a:gd name="connsiteY16" fmla="*/ 63661 h 306729"/>
                <a:gd name="connsiteX17" fmla="*/ 451412 w 1458410"/>
                <a:gd name="connsiteY17" fmla="*/ 57873 h 306729"/>
                <a:gd name="connsiteX18" fmla="*/ 381964 w 1458410"/>
                <a:gd name="connsiteY18" fmla="*/ 52086 h 306729"/>
                <a:gd name="connsiteX19" fmla="*/ 353027 w 1458410"/>
                <a:gd name="connsiteY19" fmla="*/ 46299 h 306729"/>
                <a:gd name="connsiteX20" fmla="*/ 289367 w 1458410"/>
                <a:gd name="connsiteY20" fmla="*/ 57873 h 306729"/>
                <a:gd name="connsiteX21" fmla="*/ 260430 w 1458410"/>
                <a:gd name="connsiteY21" fmla="*/ 69448 h 306729"/>
                <a:gd name="connsiteX22" fmla="*/ 202557 w 1458410"/>
                <a:gd name="connsiteY22" fmla="*/ 52086 h 306729"/>
                <a:gd name="connsiteX23" fmla="*/ 138896 w 1458410"/>
                <a:gd name="connsiteY23" fmla="*/ 46299 h 306729"/>
                <a:gd name="connsiteX24" fmla="*/ 0 w 1458410"/>
                <a:gd name="connsiteY24" fmla="*/ 0 h 306729"/>
                <a:gd name="connsiteX0" fmla="*/ 1458410 w 1458410"/>
                <a:gd name="connsiteY0" fmla="*/ 306729 h 306729"/>
                <a:gd name="connsiteX1" fmla="*/ 1365812 w 1458410"/>
                <a:gd name="connsiteY1" fmla="*/ 289367 h 306729"/>
                <a:gd name="connsiteX2" fmla="*/ 1273215 w 1458410"/>
                <a:gd name="connsiteY2" fmla="*/ 219919 h 306729"/>
                <a:gd name="connsiteX3" fmla="*/ 1209554 w 1458410"/>
                <a:gd name="connsiteY3" fmla="*/ 173620 h 306729"/>
                <a:gd name="connsiteX4" fmla="*/ 1180981 w 1458410"/>
                <a:gd name="connsiteY4" fmla="*/ 153844 h 306729"/>
                <a:gd name="connsiteX5" fmla="*/ 1145893 w 1458410"/>
                <a:gd name="connsiteY5" fmla="*/ 132381 h 306729"/>
                <a:gd name="connsiteX6" fmla="*/ 1082232 w 1458410"/>
                <a:gd name="connsiteY6" fmla="*/ 94285 h 306729"/>
                <a:gd name="connsiteX7" fmla="*/ 1018572 w 1458410"/>
                <a:gd name="connsiteY7" fmla="*/ 88496 h 306729"/>
                <a:gd name="connsiteX8" fmla="*/ 973960 w 1458410"/>
                <a:gd name="connsiteY8" fmla="*/ 115020 h 306729"/>
                <a:gd name="connsiteX9" fmla="*/ 924288 w 1458410"/>
                <a:gd name="connsiteY9" fmla="*/ 112969 h 306729"/>
                <a:gd name="connsiteX10" fmla="*/ 873888 w 1458410"/>
                <a:gd name="connsiteY10" fmla="*/ 98385 h 306729"/>
                <a:gd name="connsiteX11" fmla="*/ 769716 w 1458410"/>
                <a:gd name="connsiteY11" fmla="*/ 86810 h 306729"/>
                <a:gd name="connsiteX12" fmla="*/ 659757 w 1458410"/>
                <a:gd name="connsiteY12" fmla="*/ 69448 h 306729"/>
                <a:gd name="connsiteX13" fmla="*/ 607670 w 1458410"/>
                <a:gd name="connsiteY13" fmla="*/ 81023 h 306729"/>
                <a:gd name="connsiteX14" fmla="*/ 590308 w 1458410"/>
                <a:gd name="connsiteY14" fmla="*/ 92597 h 306729"/>
                <a:gd name="connsiteX15" fmla="*/ 509286 w 1458410"/>
                <a:gd name="connsiteY15" fmla="*/ 75235 h 306729"/>
                <a:gd name="connsiteX16" fmla="*/ 497711 w 1458410"/>
                <a:gd name="connsiteY16" fmla="*/ 63661 h 306729"/>
                <a:gd name="connsiteX17" fmla="*/ 451412 w 1458410"/>
                <a:gd name="connsiteY17" fmla="*/ 57873 h 306729"/>
                <a:gd name="connsiteX18" fmla="*/ 381964 w 1458410"/>
                <a:gd name="connsiteY18" fmla="*/ 52086 h 306729"/>
                <a:gd name="connsiteX19" fmla="*/ 353027 w 1458410"/>
                <a:gd name="connsiteY19" fmla="*/ 46299 h 306729"/>
                <a:gd name="connsiteX20" fmla="*/ 289367 w 1458410"/>
                <a:gd name="connsiteY20" fmla="*/ 57873 h 306729"/>
                <a:gd name="connsiteX21" fmla="*/ 260430 w 1458410"/>
                <a:gd name="connsiteY21" fmla="*/ 69448 h 306729"/>
                <a:gd name="connsiteX22" fmla="*/ 202557 w 1458410"/>
                <a:gd name="connsiteY22" fmla="*/ 52086 h 306729"/>
                <a:gd name="connsiteX23" fmla="*/ 138896 w 1458410"/>
                <a:gd name="connsiteY23" fmla="*/ 46299 h 306729"/>
                <a:gd name="connsiteX24" fmla="*/ 0 w 1458410"/>
                <a:gd name="connsiteY24" fmla="*/ 0 h 306729"/>
                <a:gd name="connsiteX0" fmla="*/ 1458410 w 1458410"/>
                <a:gd name="connsiteY0" fmla="*/ 306729 h 306729"/>
                <a:gd name="connsiteX1" fmla="*/ 1365812 w 1458410"/>
                <a:gd name="connsiteY1" fmla="*/ 289367 h 306729"/>
                <a:gd name="connsiteX2" fmla="*/ 1273215 w 1458410"/>
                <a:gd name="connsiteY2" fmla="*/ 219919 h 306729"/>
                <a:gd name="connsiteX3" fmla="*/ 1209554 w 1458410"/>
                <a:gd name="connsiteY3" fmla="*/ 173620 h 306729"/>
                <a:gd name="connsiteX4" fmla="*/ 1180981 w 1458410"/>
                <a:gd name="connsiteY4" fmla="*/ 153844 h 306729"/>
                <a:gd name="connsiteX5" fmla="*/ 1145893 w 1458410"/>
                <a:gd name="connsiteY5" fmla="*/ 132381 h 306729"/>
                <a:gd name="connsiteX6" fmla="*/ 1082232 w 1458410"/>
                <a:gd name="connsiteY6" fmla="*/ 94285 h 306729"/>
                <a:gd name="connsiteX7" fmla="*/ 1018572 w 1458410"/>
                <a:gd name="connsiteY7" fmla="*/ 88496 h 306729"/>
                <a:gd name="connsiteX8" fmla="*/ 973960 w 1458410"/>
                <a:gd name="connsiteY8" fmla="*/ 115020 h 306729"/>
                <a:gd name="connsiteX9" fmla="*/ 924288 w 1458410"/>
                <a:gd name="connsiteY9" fmla="*/ 112969 h 306729"/>
                <a:gd name="connsiteX10" fmla="*/ 863637 w 1458410"/>
                <a:gd name="connsiteY10" fmla="*/ 79933 h 306729"/>
                <a:gd name="connsiteX11" fmla="*/ 769716 w 1458410"/>
                <a:gd name="connsiteY11" fmla="*/ 86810 h 306729"/>
                <a:gd name="connsiteX12" fmla="*/ 659757 w 1458410"/>
                <a:gd name="connsiteY12" fmla="*/ 69448 h 306729"/>
                <a:gd name="connsiteX13" fmla="*/ 607670 w 1458410"/>
                <a:gd name="connsiteY13" fmla="*/ 81023 h 306729"/>
                <a:gd name="connsiteX14" fmla="*/ 590308 w 1458410"/>
                <a:gd name="connsiteY14" fmla="*/ 92597 h 306729"/>
                <a:gd name="connsiteX15" fmla="*/ 509286 w 1458410"/>
                <a:gd name="connsiteY15" fmla="*/ 75235 h 306729"/>
                <a:gd name="connsiteX16" fmla="*/ 497711 w 1458410"/>
                <a:gd name="connsiteY16" fmla="*/ 63661 h 306729"/>
                <a:gd name="connsiteX17" fmla="*/ 451412 w 1458410"/>
                <a:gd name="connsiteY17" fmla="*/ 57873 h 306729"/>
                <a:gd name="connsiteX18" fmla="*/ 381964 w 1458410"/>
                <a:gd name="connsiteY18" fmla="*/ 52086 h 306729"/>
                <a:gd name="connsiteX19" fmla="*/ 353027 w 1458410"/>
                <a:gd name="connsiteY19" fmla="*/ 46299 h 306729"/>
                <a:gd name="connsiteX20" fmla="*/ 289367 w 1458410"/>
                <a:gd name="connsiteY20" fmla="*/ 57873 h 306729"/>
                <a:gd name="connsiteX21" fmla="*/ 260430 w 1458410"/>
                <a:gd name="connsiteY21" fmla="*/ 69448 h 306729"/>
                <a:gd name="connsiteX22" fmla="*/ 202557 w 1458410"/>
                <a:gd name="connsiteY22" fmla="*/ 52086 h 306729"/>
                <a:gd name="connsiteX23" fmla="*/ 138896 w 1458410"/>
                <a:gd name="connsiteY23" fmla="*/ 46299 h 306729"/>
                <a:gd name="connsiteX24" fmla="*/ 0 w 1458410"/>
                <a:gd name="connsiteY24" fmla="*/ 0 h 306729"/>
                <a:gd name="connsiteX0" fmla="*/ 1458410 w 1458410"/>
                <a:gd name="connsiteY0" fmla="*/ 306729 h 306729"/>
                <a:gd name="connsiteX1" fmla="*/ 1365812 w 1458410"/>
                <a:gd name="connsiteY1" fmla="*/ 289367 h 306729"/>
                <a:gd name="connsiteX2" fmla="*/ 1273215 w 1458410"/>
                <a:gd name="connsiteY2" fmla="*/ 219919 h 306729"/>
                <a:gd name="connsiteX3" fmla="*/ 1209554 w 1458410"/>
                <a:gd name="connsiteY3" fmla="*/ 173620 h 306729"/>
                <a:gd name="connsiteX4" fmla="*/ 1180981 w 1458410"/>
                <a:gd name="connsiteY4" fmla="*/ 153844 h 306729"/>
                <a:gd name="connsiteX5" fmla="*/ 1145893 w 1458410"/>
                <a:gd name="connsiteY5" fmla="*/ 132381 h 306729"/>
                <a:gd name="connsiteX6" fmla="*/ 1082232 w 1458410"/>
                <a:gd name="connsiteY6" fmla="*/ 94285 h 306729"/>
                <a:gd name="connsiteX7" fmla="*/ 1018572 w 1458410"/>
                <a:gd name="connsiteY7" fmla="*/ 88496 h 306729"/>
                <a:gd name="connsiteX8" fmla="*/ 973960 w 1458410"/>
                <a:gd name="connsiteY8" fmla="*/ 115020 h 306729"/>
                <a:gd name="connsiteX9" fmla="*/ 924288 w 1458410"/>
                <a:gd name="connsiteY9" fmla="*/ 112969 h 306729"/>
                <a:gd name="connsiteX10" fmla="*/ 863637 w 1458410"/>
                <a:gd name="connsiteY10" fmla="*/ 79933 h 306729"/>
                <a:gd name="connsiteX11" fmla="*/ 769716 w 1458410"/>
                <a:gd name="connsiteY11" fmla="*/ 86810 h 306729"/>
                <a:gd name="connsiteX12" fmla="*/ 659757 w 1458410"/>
                <a:gd name="connsiteY12" fmla="*/ 69448 h 306729"/>
                <a:gd name="connsiteX13" fmla="*/ 607670 w 1458410"/>
                <a:gd name="connsiteY13" fmla="*/ 81023 h 306729"/>
                <a:gd name="connsiteX14" fmla="*/ 590308 w 1458410"/>
                <a:gd name="connsiteY14" fmla="*/ 92597 h 306729"/>
                <a:gd name="connsiteX15" fmla="*/ 509286 w 1458410"/>
                <a:gd name="connsiteY15" fmla="*/ 75235 h 306729"/>
                <a:gd name="connsiteX16" fmla="*/ 497711 w 1458410"/>
                <a:gd name="connsiteY16" fmla="*/ 63661 h 306729"/>
                <a:gd name="connsiteX17" fmla="*/ 451412 w 1458410"/>
                <a:gd name="connsiteY17" fmla="*/ 57873 h 306729"/>
                <a:gd name="connsiteX18" fmla="*/ 381964 w 1458410"/>
                <a:gd name="connsiteY18" fmla="*/ 52086 h 306729"/>
                <a:gd name="connsiteX19" fmla="*/ 353027 w 1458410"/>
                <a:gd name="connsiteY19" fmla="*/ 46299 h 306729"/>
                <a:gd name="connsiteX20" fmla="*/ 289367 w 1458410"/>
                <a:gd name="connsiteY20" fmla="*/ 57873 h 306729"/>
                <a:gd name="connsiteX21" fmla="*/ 258380 w 1458410"/>
                <a:gd name="connsiteY21" fmla="*/ 63297 h 306729"/>
                <a:gd name="connsiteX22" fmla="*/ 202557 w 1458410"/>
                <a:gd name="connsiteY22" fmla="*/ 52086 h 306729"/>
                <a:gd name="connsiteX23" fmla="*/ 138896 w 1458410"/>
                <a:gd name="connsiteY23" fmla="*/ 46299 h 306729"/>
                <a:gd name="connsiteX24" fmla="*/ 0 w 1458410"/>
                <a:gd name="connsiteY24" fmla="*/ 0 h 306729"/>
                <a:gd name="connsiteX0" fmla="*/ 1458410 w 1458410"/>
                <a:gd name="connsiteY0" fmla="*/ 306729 h 306729"/>
                <a:gd name="connsiteX1" fmla="*/ 1365812 w 1458410"/>
                <a:gd name="connsiteY1" fmla="*/ 289367 h 306729"/>
                <a:gd name="connsiteX2" fmla="*/ 1273215 w 1458410"/>
                <a:gd name="connsiteY2" fmla="*/ 219919 h 306729"/>
                <a:gd name="connsiteX3" fmla="*/ 1209554 w 1458410"/>
                <a:gd name="connsiteY3" fmla="*/ 173620 h 306729"/>
                <a:gd name="connsiteX4" fmla="*/ 1180981 w 1458410"/>
                <a:gd name="connsiteY4" fmla="*/ 153844 h 306729"/>
                <a:gd name="connsiteX5" fmla="*/ 1145893 w 1458410"/>
                <a:gd name="connsiteY5" fmla="*/ 132381 h 306729"/>
                <a:gd name="connsiteX6" fmla="*/ 1082232 w 1458410"/>
                <a:gd name="connsiteY6" fmla="*/ 94285 h 306729"/>
                <a:gd name="connsiteX7" fmla="*/ 1018572 w 1458410"/>
                <a:gd name="connsiteY7" fmla="*/ 88496 h 306729"/>
                <a:gd name="connsiteX8" fmla="*/ 973960 w 1458410"/>
                <a:gd name="connsiteY8" fmla="*/ 115020 h 306729"/>
                <a:gd name="connsiteX9" fmla="*/ 924288 w 1458410"/>
                <a:gd name="connsiteY9" fmla="*/ 112969 h 306729"/>
                <a:gd name="connsiteX10" fmla="*/ 863637 w 1458410"/>
                <a:gd name="connsiteY10" fmla="*/ 79933 h 306729"/>
                <a:gd name="connsiteX11" fmla="*/ 769716 w 1458410"/>
                <a:gd name="connsiteY11" fmla="*/ 86810 h 306729"/>
                <a:gd name="connsiteX12" fmla="*/ 659757 w 1458410"/>
                <a:gd name="connsiteY12" fmla="*/ 69448 h 306729"/>
                <a:gd name="connsiteX13" fmla="*/ 607670 w 1458410"/>
                <a:gd name="connsiteY13" fmla="*/ 81023 h 306729"/>
                <a:gd name="connsiteX14" fmla="*/ 590308 w 1458410"/>
                <a:gd name="connsiteY14" fmla="*/ 92597 h 306729"/>
                <a:gd name="connsiteX15" fmla="*/ 509286 w 1458410"/>
                <a:gd name="connsiteY15" fmla="*/ 75235 h 306729"/>
                <a:gd name="connsiteX16" fmla="*/ 497711 w 1458410"/>
                <a:gd name="connsiteY16" fmla="*/ 63661 h 306729"/>
                <a:gd name="connsiteX17" fmla="*/ 451412 w 1458410"/>
                <a:gd name="connsiteY17" fmla="*/ 57873 h 306729"/>
                <a:gd name="connsiteX18" fmla="*/ 381964 w 1458410"/>
                <a:gd name="connsiteY18" fmla="*/ 52086 h 306729"/>
                <a:gd name="connsiteX19" fmla="*/ 353027 w 1458410"/>
                <a:gd name="connsiteY19" fmla="*/ 46299 h 306729"/>
                <a:gd name="connsiteX20" fmla="*/ 295517 w 1458410"/>
                <a:gd name="connsiteY20" fmla="*/ 51722 h 306729"/>
                <a:gd name="connsiteX21" fmla="*/ 258380 w 1458410"/>
                <a:gd name="connsiteY21" fmla="*/ 63297 h 306729"/>
                <a:gd name="connsiteX22" fmla="*/ 202557 w 1458410"/>
                <a:gd name="connsiteY22" fmla="*/ 52086 h 306729"/>
                <a:gd name="connsiteX23" fmla="*/ 138896 w 1458410"/>
                <a:gd name="connsiteY23" fmla="*/ 46299 h 306729"/>
                <a:gd name="connsiteX24" fmla="*/ 0 w 1458410"/>
                <a:gd name="connsiteY24" fmla="*/ 0 h 306729"/>
                <a:gd name="connsiteX0" fmla="*/ 1458410 w 1458410"/>
                <a:gd name="connsiteY0" fmla="*/ 306729 h 306729"/>
                <a:gd name="connsiteX1" fmla="*/ 1365812 w 1458410"/>
                <a:gd name="connsiteY1" fmla="*/ 289367 h 306729"/>
                <a:gd name="connsiteX2" fmla="*/ 1273215 w 1458410"/>
                <a:gd name="connsiteY2" fmla="*/ 219919 h 306729"/>
                <a:gd name="connsiteX3" fmla="*/ 1209554 w 1458410"/>
                <a:gd name="connsiteY3" fmla="*/ 173620 h 306729"/>
                <a:gd name="connsiteX4" fmla="*/ 1180981 w 1458410"/>
                <a:gd name="connsiteY4" fmla="*/ 153844 h 306729"/>
                <a:gd name="connsiteX5" fmla="*/ 1145893 w 1458410"/>
                <a:gd name="connsiteY5" fmla="*/ 132381 h 306729"/>
                <a:gd name="connsiteX6" fmla="*/ 1082232 w 1458410"/>
                <a:gd name="connsiteY6" fmla="*/ 94285 h 306729"/>
                <a:gd name="connsiteX7" fmla="*/ 1018572 w 1458410"/>
                <a:gd name="connsiteY7" fmla="*/ 88496 h 306729"/>
                <a:gd name="connsiteX8" fmla="*/ 973960 w 1458410"/>
                <a:gd name="connsiteY8" fmla="*/ 115020 h 306729"/>
                <a:gd name="connsiteX9" fmla="*/ 924288 w 1458410"/>
                <a:gd name="connsiteY9" fmla="*/ 112969 h 306729"/>
                <a:gd name="connsiteX10" fmla="*/ 863637 w 1458410"/>
                <a:gd name="connsiteY10" fmla="*/ 79933 h 306729"/>
                <a:gd name="connsiteX11" fmla="*/ 769716 w 1458410"/>
                <a:gd name="connsiteY11" fmla="*/ 86810 h 306729"/>
                <a:gd name="connsiteX12" fmla="*/ 659757 w 1458410"/>
                <a:gd name="connsiteY12" fmla="*/ 69448 h 306729"/>
                <a:gd name="connsiteX13" fmla="*/ 607670 w 1458410"/>
                <a:gd name="connsiteY13" fmla="*/ 81023 h 306729"/>
                <a:gd name="connsiteX14" fmla="*/ 590308 w 1458410"/>
                <a:gd name="connsiteY14" fmla="*/ 92597 h 306729"/>
                <a:gd name="connsiteX15" fmla="*/ 509286 w 1458410"/>
                <a:gd name="connsiteY15" fmla="*/ 75235 h 306729"/>
                <a:gd name="connsiteX16" fmla="*/ 497711 w 1458410"/>
                <a:gd name="connsiteY16" fmla="*/ 63661 h 306729"/>
                <a:gd name="connsiteX17" fmla="*/ 451412 w 1458410"/>
                <a:gd name="connsiteY17" fmla="*/ 57873 h 306729"/>
                <a:gd name="connsiteX18" fmla="*/ 381964 w 1458410"/>
                <a:gd name="connsiteY18" fmla="*/ 52086 h 306729"/>
                <a:gd name="connsiteX19" fmla="*/ 353027 w 1458410"/>
                <a:gd name="connsiteY19" fmla="*/ 44249 h 306729"/>
                <a:gd name="connsiteX20" fmla="*/ 295517 w 1458410"/>
                <a:gd name="connsiteY20" fmla="*/ 51722 h 306729"/>
                <a:gd name="connsiteX21" fmla="*/ 258380 w 1458410"/>
                <a:gd name="connsiteY21" fmla="*/ 63297 h 306729"/>
                <a:gd name="connsiteX22" fmla="*/ 202557 w 1458410"/>
                <a:gd name="connsiteY22" fmla="*/ 52086 h 306729"/>
                <a:gd name="connsiteX23" fmla="*/ 138896 w 1458410"/>
                <a:gd name="connsiteY23" fmla="*/ 46299 h 306729"/>
                <a:gd name="connsiteX24" fmla="*/ 0 w 1458410"/>
                <a:gd name="connsiteY24" fmla="*/ 0 h 306729"/>
                <a:gd name="connsiteX0" fmla="*/ 1458410 w 1458410"/>
                <a:gd name="connsiteY0" fmla="*/ 306729 h 306729"/>
                <a:gd name="connsiteX1" fmla="*/ 1365812 w 1458410"/>
                <a:gd name="connsiteY1" fmla="*/ 289367 h 306729"/>
                <a:gd name="connsiteX2" fmla="*/ 1273215 w 1458410"/>
                <a:gd name="connsiteY2" fmla="*/ 219919 h 306729"/>
                <a:gd name="connsiteX3" fmla="*/ 1209554 w 1458410"/>
                <a:gd name="connsiteY3" fmla="*/ 173620 h 306729"/>
                <a:gd name="connsiteX4" fmla="*/ 1180981 w 1458410"/>
                <a:gd name="connsiteY4" fmla="*/ 153844 h 306729"/>
                <a:gd name="connsiteX5" fmla="*/ 1145893 w 1458410"/>
                <a:gd name="connsiteY5" fmla="*/ 132381 h 306729"/>
                <a:gd name="connsiteX6" fmla="*/ 1082232 w 1458410"/>
                <a:gd name="connsiteY6" fmla="*/ 94285 h 306729"/>
                <a:gd name="connsiteX7" fmla="*/ 1018572 w 1458410"/>
                <a:gd name="connsiteY7" fmla="*/ 88496 h 306729"/>
                <a:gd name="connsiteX8" fmla="*/ 973960 w 1458410"/>
                <a:gd name="connsiteY8" fmla="*/ 115020 h 306729"/>
                <a:gd name="connsiteX9" fmla="*/ 924288 w 1458410"/>
                <a:gd name="connsiteY9" fmla="*/ 112969 h 306729"/>
                <a:gd name="connsiteX10" fmla="*/ 863637 w 1458410"/>
                <a:gd name="connsiteY10" fmla="*/ 79933 h 306729"/>
                <a:gd name="connsiteX11" fmla="*/ 769716 w 1458410"/>
                <a:gd name="connsiteY11" fmla="*/ 86810 h 306729"/>
                <a:gd name="connsiteX12" fmla="*/ 659757 w 1458410"/>
                <a:gd name="connsiteY12" fmla="*/ 69448 h 306729"/>
                <a:gd name="connsiteX13" fmla="*/ 607670 w 1458410"/>
                <a:gd name="connsiteY13" fmla="*/ 81023 h 306729"/>
                <a:gd name="connsiteX14" fmla="*/ 590308 w 1458410"/>
                <a:gd name="connsiteY14" fmla="*/ 92597 h 306729"/>
                <a:gd name="connsiteX15" fmla="*/ 509286 w 1458410"/>
                <a:gd name="connsiteY15" fmla="*/ 75235 h 306729"/>
                <a:gd name="connsiteX16" fmla="*/ 497711 w 1458410"/>
                <a:gd name="connsiteY16" fmla="*/ 63661 h 306729"/>
                <a:gd name="connsiteX17" fmla="*/ 451412 w 1458410"/>
                <a:gd name="connsiteY17" fmla="*/ 57873 h 306729"/>
                <a:gd name="connsiteX18" fmla="*/ 396316 w 1458410"/>
                <a:gd name="connsiteY18" fmla="*/ 50036 h 306729"/>
                <a:gd name="connsiteX19" fmla="*/ 353027 w 1458410"/>
                <a:gd name="connsiteY19" fmla="*/ 44249 h 306729"/>
                <a:gd name="connsiteX20" fmla="*/ 295517 w 1458410"/>
                <a:gd name="connsiteY20" fmla="*/ 51722 h 306729"/>
                <a:gd name="connsiteX21" fmla="*/ 258380 w 1458410"/>
                <a:gd name="connsiteY21" fmla="*/ 63297 h 306729"/>
                <a:gd name="connsiteX22" fmla="*/ 202557 w 1458410"/>
                <a:gd name="connsiteY22" fmla="*/ 52086 h 306729"/>
                <a:gd name="connsiteX23" fmla="*/ 138896 w 1458410"/>
                <a:gd name="connsiteY23" fmla="*/ 46299 h 306729"/>
                <a:gd name="connsiteX24" fmla="*/ 0 w 1458410"/>
                <a:gd name="connsiteY24" fmla="*/ 0 h 306729"/>
                <a:gd name="connsiteX0" fmla="*/ 1458410 w 1458410"/>
                <a:gd name="connsiteY0" fmla="*/ 306729 h 306729"/>
                <a:gd name="connsiteX1" fmla="*/ 1365812 w 1458410"/>
                <a:gd name="connsiteY1" fmla="*/ 289367 h 306729"/>
                <a:gd name="connsiteX2" fmla="*/ 1273215 w 1458410"/>
                <a:gd name="connsiteY2" fmla="*/ 219919 h 306729"/>
                <a:gd name="connsiteX3" fmla="*/ 1209554 w 1458410"/>
                <a:gd name="connsiteY3" fmla="*/ 173620 h 306729"/>
                <a:gd name="connsiteX4" fmla="*/ 1180981 w 1458410"/>
                <a:gd name="connsiteY4" fmla="*/ 153844 h 306729"/>
                <a:gd name="connsiteX5" fmla="*/ 1145893 w 1458410"/>
                <a:gd name="connsiteY5" fmla="*/ 132381 h 306729"/>
                <a:gd name="connsiteX6" fmla="*/ 1082232 w 1458410"/>
                <a:gd name="connsiteY6" fmla="*/ 94285 h 306729"/>
                <a:gd name="connsiteX7" fmla="*/ 1018572 w 1458410"/>
                <a:gd name="connsiteY7" fmla="*/ 88496 h 306729"/>
                <a:gd name="connsiteX8" fmla="*/ 973960 w 1458410"/>
                <a:gd name="connsiteY8" fmla="*/ 115020 h 306729"/>
                <a:gd name="connsiteX9" fmla="*/ 924288 w 1458410"/>
                <a:gd name="connsiteY9" fmla="*/ 112969 h 306729"/>
                <a:gd name="connsiteX10" fmla="*/ 863637 w 1458410"/>
                <a:gd name="connsiteY10" fmla="*/ 79933 h 306729"/>
                <a:gd name="connsiteX11" fmla="*/ 769716 w 1458410"/>
                <a:gd name="connsiteY11" fmla="*/ 86810 h 306729"/>
                <a:gd name="connsiteX12" fmla="*/ 659757 w 1458410"/>
                <a:gd name="connsiteY12" fmla="*/ 69448 h 306729"/>
                <a:gd name="connsiteX13" fmla="*/ 607670 w 1458410"/>
                <a:gd name="connsiteY13" fmla="*/ 81023 h 306729"/>
                <a:gd name="connsiteX14" fmla="*/ 590308 w 1458410"/>
                <a:gd name="connsiteY14" fmla="*/ 92597 h 306729"/>
                <a:gd name="connsiteX15" fmla="*/ 509286 w 1458410"/>
                <a:gd name="connsiteY15" fmla="*/ 75235 h 306729"/>
                <a:gd name="connsiteX16" fmla="*/ 497711 w 1458410"/>
                <a:gd name="connsiteY16" fmla="*/ 63661 h 306729"/>
                <a:gd name="connsiteX17" fmla="*/ 451412 w 1458410"/>
                <a:gd name="connsiteY17" fmla="*/ 51722 h 306729"/>
                <a:gd name="connsiteX18" fmla="*/ 396316 w 1458410"/>
                <a:gd name="connsiteY18" fmla="*/ 50036 h 306729"/>
                <a:gd name="connsiteX19" fmla="*/ 353027 w 1458410"/>
                <a:gd name="connsiteY19" fmla="*/ 44249 h 306729"/>
                <a:gd name="connsiteX20" fmla="*/ 295517 w 1458410"/>
                <a:gd name="connsiteY20" fmla="*/ 51722 h 306729"/>
                <a:gd name="connsiteX21" fmla="*/ 258380 w 1458410"/>
                <a:gd name="connsiteY21" fmla="*/ 63297 h 306729"/>
                <a:gd name="connsiteX22" fmla="*/ 202557 w 1458410"/>
                <a:gd name="connsiteY22" fmla="*/ 52086 h 306729"/>
                <a:gd name="connsiteX23" fmla="*/ 138896 w 1458410"/>
                <a:gd name="connsiteY23" fmla="*/ 46299 h 306729"/>
                <a:gd name="connsiteX24" fmla="*/ 0 w 1458410"/>
                <a:gd name="connsiteY24" fmla="*/ 0 h 306729"/>
                <a:gd name="connsiteX0" fmla="*/ 1458410 w 1458410"/>
                <a:gd name="connsiteY0" fmla="*/ 306729 h 306729"/>
                <a:gd name="connsiteX1" fmla="*/ 1365812 w 1458410"/>
                <a:gd name="connsiteY1" fmla="*/ 289367 h 306729"/>
                <a:gd name="connsiteX2" fmla="*/ 1273215 w 1458410"/>
                <a:gd name="connsiteY2" fmla="*/ 219919 h 306729"/>
                <a:gd name="connsiteX3" fmla="*/ 1209554 w 1458410"/>
                <a:gd name="connsiteY3" fmla="*/ 173620 h 306729"/>
                <a:gd name="connsiteX4" fmla="*/ 1180981 w 1458410"/>
                <a:gd name="connsiteY4" fmla="*/ 153844 h 306729"/>
                <a:gd name="connsiteX5" fmla="*/ 1145893 w 1458410"/>
                <a:gd name="connsiteY5" fmla="*/ 132381 h 306729"/>
                <a:gd name="connsiteX6" fmla="*/ 1082232 w 1458410"/>
                <a:gd name="connsiteY6" fmla="*/ 94285 h 306729"/>
                <a:gd name="connsiteX7" fmla="*/ 1018572 w 1458410"/>
                <a:gd name="connsiteY7" fmla="*/ 88496 h 306729"/>
                <a:gd name="connsiteX8" fmla="*/ 973960 w 1458410"/>
                <a:gd name="connsiteY8" fmla="*/ 115020 h 306729"/>
                <a:gd name="connsiteX9" fmla="*/ 924288 w 1458410"/>
                <a:gd name="connsiteY9" fmla="*/ 112969 h 306729"/>
                <a:gd name="connsiteX10" fmla="*/ 863637 w 1458410"/>
                <a:gd name="connsiteY10" fmla="*/ 79933 h 306729"/>
                <a:gd name="connsiteX11" fmla="*/ 769716 w 1458410"/>
                <a:gd name="connsiteY11" fmla="*/ 86810 h 306729"/>
                <a:gd name="connsiteX12" fmla="*/ 659757 w 1458410"/>
                <a:gd name="connsiteY12" fmla="*/ 69448 h 306729"/>
                <a:gd name="connsiteX13" fmla="*/ 607670 w 1458410"/>
                <a:gd name="connsiteY13" fmla="*/ 81023 h 306729"/>
                <a:gd name="connsiteX14" fmla="*/ 590308 w 1458410"/>
                <a:gd name="connsiteY14" fmla="*/ 92597 h 306729"/>
                <a:gd name="connsiteX15" fmla="*/ 535939 w 1458410"/>
                <a:gd name="connsiteY15" fmla="*/ 71135 h 306729"/>
                <a:gd name="connsiteX16" fmla="*/ 497711 w 1458410"/>
                <a:gd name="connsiteY16" fmla="*/ 63661 h 306729"/>
                <a:gd name="connsiteX17" fmla="*/ 451412 w 1458410"/>
                <a:gd name="connsiteY17" fmla="*/ 51722 h 306729"/>
                <a:gd name="connsiteX18" fmla="*/ 396316 w 1458410"/>
                <a:gd name="connsiteY18" fmla="*/ 50036 h 306729"/>
                <a:gd name="connsiteX19" fmla="*/ 353027 w 1458410"/>
                <a:gd name="connsiteY19" fmla="*/ 44249 h 306729"/>
                <a:gd name="connsiteX20" fmla="*/ 295517 w 1458410"/>
                <a:gd name="connsiteY20" fmla="*/ 51722 h 306729"/>
                <a:gd name="connsiteX21" fmla="*/ 258380 w 1458410"/>
                <a:gd name="connsiteY21" fmla="*/ 63297 h 306729"/>
                <a:gd name="connsiteX22" fmla="*/ 202557 w 1458410"/>
                <a:gd name="connsiteY22" fmla="*/ 52086 h 306729"/>
                <a:gd name="connsiteX23" fmla="*/ 138896 w 1458410"/>
                <a:gd name="connsiteY23" fmla="*/ 46299 h 306729"/>
                <a:gd name="connsiteX24" fmla="*/ 0 w 1458410"/>
                <a:gd name="connsiteY24" fmla="*/ 0 h 306729"/>
                <a:gd name="connsiteX0" fmla="*/ 1458410 w 1458410"/>
                <a:gd name="connsiteY0" fmla="*/ 306729 h 306729"/>
                <a:gd name="connsiteX1" fmla="*/ 1365812 w 1458410"/>
                <a:gd name="connsiteY1" fmla="*/ 289367 h 306729"/>
                <a:gd name="connsiteX2" fmla="*/ 1273215 w 1458410"/>
                <a:gd name="connsiteY2" fmla="*/ 219919 h 306729"/>
                <a:gd name="connsiteX3" fmla="*/ 1209554 w 1458410"/>
                <a:gd name="connsiteY3" fmla="*/ 173620 h 306729"/>
                <a:gd name="connsiteX4" fmla="*/ 1180981 w 1458410"/>
                <a:gd name="connsiteY4" fmla="*/ 153844 h 306729"/>
                <a:gd name="connsiteX5" fmla="*/ 1145893 w 1458410"/>
                <a:gd name="connsiteY5" fmla="*/ 132381 h 306729"/>
                <a:gd name="connsiteX6" fmla="*/ 1082232 w 1458410"/>
                <a:gd name="connsiteY6" fmla="*/ 94285 h 306729"/>
                <a:gd name="connsiteX7" fmla="*/ 1018572 w 1458410"/>
                <a:gd name="connsiteY7" fmla="*/ 88496 h 306729"/>
                <a:gd name="connsiteX8" fmla="*/ 973960 w 1458410"/>
                <a:gd name="connsiteY8" fmla="*/ 115020 h 306729"/>
                <a:gd name="connsiteX9" fmla="*/ 924288 w 1458410"/>
                <a:gd name="connsiteY9" fmla="*/ 112969 h 306729"/>
                <a:gd name="connsiteX10" fmla="*/ 863637 w 1458410"/>
                <a:gd name="connsiteY10" fmla="*/ 79933 h 306729"/>
                <a:gd name="connsiteX11" fmla="*/ 769716 w 1458410"/>
                <a:gd name="connsiteY11" fmla="*/ 86810 h 306729"/>
                <a:gd name="connsiteX12" fmla="*/ 659757 w 1458410"/>
                <a:gd name="connsiteY12" fmla="*/ 69448 h 306729"/>
                <a:gd name="connsiteX13" fmla="*/ 607670 w 1458410"/>
                <a:gd name="connsiteY13" fmla="*/ 81023 h 306729"/>
                <a:gd name="connsiteX14" fmla="*/ 590308 w 1458410"/>
                <a:gd name="connsiteY14" fmla="*/ 92597 h 306729"/>
                <a:gd name="connsiteX15" fmla="*/ 535939 w 1458410"/>
                <a:gd name="connsiteY15" fmla="*/ 71135 h 306729"/>
                <a:gd name="connsiteX16" fmla="*/ 497711 w 1458410"/>
                <a:gd name="connsiteY16" fmla="*/ 53410 h 306729"/>
                <a:gd name="connsiteX17" fmla="*/ 451412 w 1458410"/>
                <a:gd name="connsiteY17" fmla="*/ 51722 h 306729"/>
                <a:gd name="connsiteX18" fmla="*/ 396316 w 1458410"/>
                <a:gd name="connsiteY18" fmla="*/ 50036 h 306729"/>
                <a:gd name="connsiteX19" fmla="*/ 353027 w 1458410"/>
                <a:gd name="connsiteY19" fmla="*/ 44249 h 306729"/>
                <a:gd name="connsiteX20" fmla="*/ 295517 w 1458410"/>
                <a:gd name="connsiteY20" fmla="*/ 51722 h 306729"/>
                <a:gd name="connsiteX21" fmla="*/ 258380 w 1458410"/>
                <a:gd name="connsiteY21" fmla="*/ 63297 h 306729"/>
                <a:gd name="connsiteX22" fmla="*/ 202557 w 1458410"/>
                <a:gd name="connsiteY22" fmla="*/ 52086 h 306729"/>
                <a:gd name="connsiteX23" fmla="*/ 138896 w 1458410"/>
                <a:gd name="connsiteY23" fmla="*/ 46299 h 306729"/>
                <a:gd name="connsiteX24" fmla="*/ 0 w 1458410"/>
                <a:gd name="connsiteY24" fmla="*/ 0 h 306729"/>
                <a:gd name="connsiteX0" fmla="*/ 1458410 w 1458410"/>
                <a:gd name="connsiteY0" fmla="*/ 306729 h 306729"/>
                <a:gd name="connsiteX1" fmla="*/ 1365812 w 1458410"/>
                <a:gd name="connsiteY1" fmla="*/ 289367 h 306729"/>
                <a:gd name="connsiteX2" fmla="*/ 1273215 w 1458410"/>
                <a:gd name="connsiteY2" fmla="*/ 219919 h 306729"/>
                <a:gd name="connsiteX3" fmla="*/ 1209554 w 1458410"/>
                <a:gd name="connsiteY3" fmla="*/ 173620 h 306729"/>
                <a:gd name="connsiteX4" fmla="*/ 1180981 w 1458410"/>
                <a:gd name="connsiteY4" fmla="*/ 153844 h 306729"/>
                <a:gd name="connsiteX5" fmla="*/ 1145893 w 1458410"/>
                <a:gd name="connsiteY5" fmla="*/ 132381 h 306729"/>
                <a:gd name="connsiteX6" fmla="*/ 1082232 w 1458410"/>
                <a:gd name="connsiteY6" fmla="*/ 94285 h 306729"/>
                <a:gd name="connsiteX7" fmla="*/ 1018572 w 1458410"/>
                <a:gd name="connsiteY7" fmla="*/ 88496 h 306729"/>
                <a:gd name="connsiteX8" fmla="*/ 973960 w 1458410"/>
                <a:gd name="connsiteY8" fmla="*/ 115020 h 306729"/>
                <a:gd name="connsiteX9" fmla="*/ 924288 w 1458410"/>
                <a:gd name="connsiteY9" fmla="*/ 112969 h 306729"/>
                <a:gd name="connsiteX10" fmla="*/ 863637 w 1458410"/>
                <a:gd name="connsiteY10" fmla="*/ 79933 h 306729"/>
                <a:gd name="connsiteX11" fmla="*/ 769716 w 1458410"/>
                <a:gd name="connsiteY11" fmla="*/ 86810 h 306729"/>
                <a:gd name="connsiteX12" fmla="*/ 674109 w 1458410"/>
                <a:gd name="connsiteY12" fmla="*/ 65348 h 306729"/>
                <a:gd name="connsiteX13" fmla="*/ 607670 w 1458410"/>
                <a:gd name="connsiteY13" fmla="*/ 81023 h 306729"/>
                <a:gd name="connsiteX14" fmla="*/ 590308 w 1458410"/>
                <a:gd name="connsiteY14" fmla="*/ 92597 h 306729"/>
                <a:gd name="connsiteX15" fmla="*/ 535939 w 1458410"/>
                <a:gd name="connsiteY15" fmla="*/ 71135 h 306729"/>
                <a:gd name="connsiteX16" fmla="*/ 497711 w 1458410"/>
                <a:gd name="connsiteY16" fmla="*/ 53410 h 306729"/>
                <a:gd name="connsiteX17" fmla="*/ 451412 w 1458410"/>
                <a:gd name="connsiteY17" fmla="*/ 51722 h 306729"/>
                <a:gd name="connsiteX18" fmla="*/ 396316 w 1458410"/>
                <a:gd name="connsiteY18" fmla="*/ 50036 h 306729"/>
                <a:gd name="connsiteX19" fmla="*/ 353027 w 1458410"/>
                <a:gd name="connsiteY19" fmla="*/ 44249 h 306729"/>
                <a:gd name="connsiteX20" fmla="*/ 295517 w 1458410"/>
                <a:gd name="connsiteY20" fmla="*/ 51722 h 306729"/>
                <a:gd name="connsiteX21" fmla="*/ 258380 w 1458410"/>
                <a:gd name="connsiteY21" fmla="*/ 63297 h 306729"/>
                <a:gd name="connsiteX22" fmla="*/ 202557 w 1458410"/>
                <a:gd name="connsiteY22" fmla="*/ 52086 h 306729"/>
                <a:gd name="connsiteX23" fmla="*/ 138896 w 1458410"/>
                <a:gd name="connsiteY23" fmla="*/ 46299 h 306729"/>
                <a:gd name="connsiteX24" fmla="*/ 0 w 1458410"/>
                <a:gd name="connsiteY24" fmla="*/ 0 h 306729"/>
                <a:gd name="connsiteX0" fmla="*/ 1458410 w 1458410"/>
                <a:gd name="connsiteY0" fmla="*/ 306729 h 306729"/>
                <a:gd name="connsiteX1" fmla="*/ 1365812 w 1458410"/>
                <a:gd name="connsiteY1" fmla="*/ 289367 h 306729"/>
                <a:gd name="connsiteX2" fmla="*/ 1273215 w 1458410"/>
                <a:gd name="connsiteY2" fmla="*/ 219919 h 306729"/>
                <a:gd name="connsiteX3" fmla="*/ 1209554 w 1458410"/>
                <a:gd name="connsiteY3" fmla="*/ 173620 h 306729"/>
                <a:gd name="connsiteX4" fmla="*/ 1180981 w 1458410"/>
                <a:gd name="connsiteY4" fmla="*/ 153844 h 306729"/>
                <a:gd name="connsiteX5" fmla="*/ 1145893 w 1458410"/>
                <a:gd name="connsiteY5" fmla="*/ 132381 h 306729"/>
                <a:gd name="connsiteX6" fmla="*/ 1082232 w 1458410"/>
                <a:gd name="connsiteY6" fmla="*/ 94285 h 306729"/>
                <a:gd name="connsiteX7" fmla="*/ 1018572 w 1458410"/>
                <a:gd name="connsiteY7" fmla="*/ 88496 h 306729"/>
                <a:gd name="connsiteX8" fmla="*/ 973960 w 1458410"/>
                <a:gd name="connsiteY8" fmla="*/ 115020 h 306729"/>
                <a:gd name="connsiteX9" fmla="*/ 924288 w 1458410"/>
                <a:gd name="connsiteY9" fmla="*/ 112969 h 306729"/>
                <a:gd name="connsiteX10" fmla="*/ 863637 w 1458410"/>
                <a:gd name="connsiteY10" fmla="*/ 79933 h 306729"/>
                <a:gd name="connsiteX11" fmla="*/ 773817 w 1458410"/>
                <a:gd name="connsiteY11" fmla="*/ 80659 h 306729"/>
                <a:gd name="connsiteX12" fmla="*/ 674109 w 1458410"/>
                <a:gd name="connsiteY12" fmla="*/ 65348 h 306729"/>
                <a:gd name="connsiteX13" fmla="*/ 607670 w 1458410"/>
                <a:gd name="connsiteY13" fmla="*/ 81023 h 306729"/>
                <a:gd name="connsiteX14" fmla="*/ 590308 w 1458410"/>
                <a:gd name="connsiteY14" fmla="*/ 92597 h 306729"/>
                <a:gd name="connsiteX15" fmla="*/ 535939 w 1458410"/>
                <a:gd name="connsiteY15" fmla="*/ 71135 h 306729"/>
                <a:gd name="connsiteX16" fmla="*/ 497711 w 1458410"/>
                <a:gd name="connsiteY16" fmla="*/ 53410 h 306729"/>
                <a:gd name="connsiteX17" fmla="*/ 451412 w 1458410"/>
                <a:gd name="connsiteY17" fmla="*/ 51722 h 306729"/>
                <a:gd name="connsiteX18" fmla="*/ 396316 w 1458410"/>
                <a:gd name="connsiteY18" fmla="*/ 50036 h 306729"/>
                <a:gd name="connsiteX19" fmla="*/ 353027 w 1458410"/>
                <a:gd name="connsiteY19" fmla="*/ 44249 h 306729"/>
                <a:gd name="connsiteX20" fmla="*/ 295517 w 1458410"/>
                <a:gd name="connsiteY20" fmla="*/ 51722 h 306729"/>
                <a:gd name="connsiteX21" fmla="*/ 258380 w 1458410"/>
                <a:gd name="connsiteY21" fmla="*/ 63297 h 306729"/>
                <a:gd name="connsiteX22" fmla="*/ 202557 w 1458410"/>
                <a:gd name="connsiteY22" fmla="*/ 52086 h 306729"/>
                <a:gd name="connsiteX23" fmla="*/ 138896 w 1458410"/>
                <a:gd name="connsiteY23" fmla="*/ 46299 h 306729"/>
                <a:gd name="connsiteX24" fmla="*/ 0 w 1458410"/>
                <a:gd name="connsiteY24" fmla="*/ 0 h 306729"/>
                <a:gd name="connsiteX0" fmla="*/ 1458410 w 1458410"/>
                <a:gd name="connsiteY0" fmla="*/ 306729 h 306729"/>
                <a:gd name="connsiteX1" fmla="*/ 1365812 w 1458410"/>
                <a:gd name="connsiteY1" fmla="*/ 289367 h 306729"/>
                <a:gd name="connsiteX2" fmla="*/ 1273215 w 1458410"/>
                <a:gd name="connsiteY2" fmla="*/ 219919 h 306729"/>
                <a:gd name="connsiteX3" fmla="*/ 1209554 w 1458410"/>
                <a:gd name="connsiteY3" fmla="*/ 173620 h 306729"/>
                <a:gd name="connsiteX4" fmla="*/ 1180981 w 1458410"/>
                <a:gd name="connsiteY4" fmla="*/ 153844 h 306729"/>
                <a:gd name="connsiteX5" fmla="*/ 1145893 w 1458410"/>
                <a:gd name="connsiteY5" fmla="*/ 132381 h 306729"/>
                <a:gd name="connsiteX6" fmla="*/ 1082232 w 1458410"/>
                <a:gd name="connsiteY6" fmla="*/ 94285 h 306729"/>
                <a:gd name="connsiteX7" fmla="*/ 1018572 w 1458410"/>
                <a:gd name="connsiteY7" fmla="*/ 88496 h 306729"/>
                <a:gd name="connsiteX8" fmla="*/ 973960 w 1458410"/>
                <a:gd name="connsiteY8" fmla="*/ 115020 h 306729"/>
                <a:gd name="connsiteX9" fmla="*/ 924288 w 1458410"/>
                <a:gd name="connsiteY9" fmla="*/ 112969 h 306729"/>
                <a:gd name="connsiteX10" fmla="*/ 863637 w 1458410"/>
                <a:gd name="connsiteY10" fmla="*/ 79933 h 306729"/>
                <a:gd name="connsiteX11" fmla="*/ 773817 w 1458410"/>
                <a:gd name="connsiteY11" fmla="*/ 80659 h 306729"/>
                <a:gd name="connsiteX12" fmla="*/ 674109 w 1458410"/>
                <a:gd name="connsiteY12" fmla="*/ 65348 h 306729"/>
                <a:gd name="connsiteX13" fmla="*/ 607670 w 1458410"/>
                <a:gd name="connsiteY13" fmla="*/ 81023 h 306729"/>
                <a:gd name="connsiteX14" fmla="*/ 590308 w 1458410"/>
                <a:gd name="connsiteY14" fmla="*/ 92597 h 306729"/>
                <a:gd name="connsiteX15" fmla="*/ 535939 w 1458410"/>
                <a:gd name="connsiteY15" fmla="*/ 71135 h 306729"/>
                <a:gd name="connsiteX16" fmla="*/ 497711 w 1458410"/>
                <a:gd name="connsiteY16" fmla="*/ 53410 h 306729"/>
                <a:gd name="connsiteX17" fmla="*/ 451412 w 1458410"/>
                <a:gd name="connsiteY17" fmla="*/ 51722 h 306729"/>
                <a:gd name="connsiteX18" fmla="*/ 396316 w 1458410"/>
                <a:gd name="connsiteY18" fmla="*/ 50036 h 306729"/>
                <a:gd name="connsiteX19" fmla="*/ 353027 w 1458410"/>
                <a:gd name="connsiteY19" fmla="*/ 44249 h 306729"/>
                <a:gd name="connsiteX20" fmla="*/ 295517 w 1458410"/>
                <a:gd name="connsiteY20" fmla="*/ 51722 h 306729"/>
                <a:gd name="connsiteX21" fmla="*/ 258380 w 1458410"/>
                <a:gd name="connsiteY21" fmla="*/ 63297 h 306729"/>
                <a:gd name="connsiteX22" fmla="*/ 202557 w 1458410"/>
                <a:gd name="connsiteY22" fmla="*/ 52086 h 306729"/>
                <a:gd name="connsiteX23" fmla="*/ 138896 w 1458410"/>
                <a:gd name="connsiteY23" fmla="*/ 46299 h 306729"/>
                <a:gd name="connsiteX24" fmla="*/ 0 w 1458410"/>
                <a:gd name="connsiteY24" fmla="*/ 0 h 306729"/>
                <a:gd name="connsiteX0" fmla="*/ 1458410 w 1458410"/>
                <a:gd name="connsiteY0" fmla="*/ 306729 h 306729"/>
                <a:gd name="connsiteX1" fmla="*/ 1365812 w 1458410"/>
                <a:gd name="connsiteY1" fmla="*/ 289367 h 306729"/>
                <a:gd name="connsiteX2" fmla="*/ 1273215 w 1458410"/>
                <a:gd name="connsiteY2" fmla="*/ 219919 h 306729"/>
                <a:gd name="connsiteX3" fmla="*/ 1209554 w 1458410"/>
                <a:gd name="connsiteY3" fmla="*/ 173620 h 306729"/>
                <a:gd name="connsiteX4" fmla="*/ 1180981 w 1458410"/>
                <a:gd name="connsiteY4" fmla="*/ 153844 h 306729"/>
                <a:gd name="connsiteX5" fmla="*/ 1145893 w 1458410"/>
                <a:gd name="connsiteY5" fmla="*/ 132381 h 306729"/>
                <a:gd name="connsiteX6" fmla="*/ 1082232 w 1458410"/>
                <a:gd name="connsiteY6" fmla="*/ 94285 h 306729"/>
                <a:gd name="connsiteX7" fmla="*/ 1018572 w 1458410"/>
                <a:gd name="connsiteY7" fmla="*/ 88496 h 306729"/>
                <a:gd name="connsiteX8" fmla="*/ 973960 w 1458410"/>
                <a:gd name="connsiteY8" fmla="*/ 115020 h 306729"/>
                <a:gd name="connsiteX9" fmla="*/ 924288 w 1458410"/>
                <a:gd name="connsiteY9" fmla="*/ 112969 h 306729"/>
                <a:gd name="connsiteX10" fmla="*/ 863637 w 1458410"/>
                <a:gd name="connsiteY10" fmla="*/ 79933 h 306729"/>
                <a:gd name="connsiteX11" fmla="*/ 773817 w 1458410"/>
                <a:gd name="connsiteY11" fmla="*/ 80659 h 306729"/>
                <a:gd name="connsiteX12" fmla="*/ 674109 w 1458410"/>
                <a:gd name="connsiteY12" fmla="*/ 65348 h 306729"/>
                <a:gd name="connsiteX13" fmla="*/ 607670 w 1458410"/>
                <a:gd name="connsiteY13" fmla="*/ 81023 h 306729"/>
                <a:gd name="connsiteX14" fmla="*/ 590308 w 1458410"/>
                <a:gd name="connsiteY14" fmla="*/ 92597 h 306729"/>
                <a:gd name="connsiteX15" fmla="*/ 535939 w 1458410"/>
                <a:gd name="connsiteY15" fmla="*/ 71135 h 306729"/>
                <a:gd name="connsiteX16" fmla="*/ 497711 w 1458410"/>
                <a:gd name="connsiteY16" fmla="*/ 53410 h 306729"/>
                <a:gd name="connsiteX17" fmla="*/ 451412 w 1458410"/>
                <a:gd name="connsiteY17" fmla="*/ 51722 h 306729"/>
                <a:gd name="connsiteX18" fmla="*/ 396316 w 1458410"/>
                <a:gd name="connsiteY18" fmla="*/ 50036 h 306729"/>
                <a:gd name="connsiteX19" fmla="*/ 353027 w 1458410"/>
                <a:gd name="connsiteY19" fmla="*/ 44249 h 306729"/>
                <a:gd name="connsiteX20" fmla="*/ 295517 w 1458410"/>
                <a:gd name="connsiteY20" fmla="*/ 51722 h 306729"/>
                <a:gd name="connsiteX21" fmla="*/ 258380 w 1458410"/>
                <a:gd name="connsiteY21" fmla="*/ 63297 h 306729"/>
                <a:gd name="connsiteX22" fmla="*/ 202557 w 1458410"/>
                <a:gd name="connsiteY22" fmla="*/ 52086 h 306729"/>
                <a:gd name="connsiteX23" fmla="*/ 138896 w 1458410"/>
                <a:gd name="connsiteY23" fmla="*/ 46299 h 306729"/>
                <a:gd name="connsiteX24" fmla="*/ 0 w 1458410"/>
                <a:gd name="connsiteY24" fmla="*/ 0 h 306729"/>
                <a:gd name="connsiteX0" fmla="*/ 1458410 w 1458410"/>
                <a:gd name="connsiteY0" fmla="*/ 302628 h 302628"/>
                <a:gd name="connsiteX1" fmla="*/ 1365812 w 1458410"/>
                <a:gd name="connsiteY1" fmla="*/ 289367 h 302628"/>
                <a:gd name="connsiteX2" fmla="*/ 1273215 w 1458410"/>
                <a:gd name="connsiteY2" fmla="*/ 219919 h 302628"/>
                <a:gd name="connsiteX3" fmla="*/ 1209554 w 1458410"/>
                <a:gd name="connsiteY3" fmla="*/ 173620 h 302628"/>
                <a:gd name="connsiteX4" fmla="*/ 1180981 w 1458410"/>
                <a:gd name="connsiteY4" fmla="*/ 153844 h 302628"/>
                <a:gd name="connsiteX5" fmla="*/ 1145893 w 1458410"/>
                <a:gd name="connsiteY5" fmla="*/ 132381 h 302628"/>
                <a:gd name="connsiteX6" fmla="*/ 1082232 w 1458410"/>
                <a:gd name="connsiteY6" fmla="*/ 94285 h 302628"/>
                <a:gd name="connsiteX7" fmla="*/ 1018572 w 1458410"/>
                <a:gd name="connsiteY7" fmla="*/ 88496 h 302628"/>
                <a:gd name="connsiteX8" fmla="*/ 973960 w 1458410"/>
                <a:gd name="connsiteY8" fmla="*/ 115020 h 302628"/>
                <a:gd name="connsiteX9" fmla="*/ 924288 w 1458410"/>
                <a:gd name="connsiteY9" fmla="*/ 112969 h 302628"/>
                <a:gd name="connsiteX10" fmla="*/ 863637 w 1458410"/>
                <a:gd name="connsiteY10" fmla="*/ 79933 h 302628"/>
                <a:gd name="connsiteX11" fmla="*/ 773817 w 1458410"/>
                <a:gd name="connsiteY11" fmla="*/ 80659 h 302628"/>
                <a:gd name="connsiteX12" fmla="*/ 674109 w 1458410"/>
                <a:gd name="connsiteY12" fmla="*/ 65348 h 302628"/>
                <a:gd name="connsiteX13" fmla="*/ 607670 w 1458410"/>
                <a:gd name="connsiteY13" fmla="*/ 81023 h 302628"/>
                <a:gd name="connsiteX14" fmla="*/ 590308 w 1458410"/>
                <a:gd name="connsiteY14" fmla="*/ 92597 h 302628"/>
                <a:gd name="connsiteX15" fmla="*/ 535939 w 1458410"/>
                <a:gd name="connsiteY15" fmla="*/ 71135 h 302628"/>
                <a:gd name="connsiteX16" fmla="*/ 497711 w 1458410"/>
                <a:gd name="connsiteY16" fmla="*/ 53410 h 302628"/>
                <a:gd name="connsiteX17" fmla="*/ 451412 w 1458410"/>
                <a:gd name="connsiteY17" fmla="*/ 51722 h 302628"/>
                <a:gd name="connsiteX18" fmla="*/ 396316 w 1458410"/>
                <a:gd name="connsiteY18" fmla="*/ 50036 h 302628"/>
                <a:gd name="connsiteX19" fmla="*/ 353027 w 1458410"/>
                <a:gd name="connsiteY19" fmla="*/ 44249 h 302628"/>
                <a:gd name="connsiteX20" fmla="*/ 295517 w 1458410"/>
                <a:gd name="connsiteY20" fmla="*/ 51722 h 302628"/>
                <a:gd name="connsiteX21" fmla="*/ 258380 w 1458410"/>
                <a:gd name="connsiteY21" fmla="*/ 63297 h 302628"/>
                <a:gd name="connsiteX22" fmla="*/ 202557 w 1458410"/>
                <a:gd name="connsiteY22" fmla="*/ 52086 h 302628"/>
                <a:gd name="connsiteX23" fmla="*/ 138896 w 1458410"/>
                <a:gd name="connsiteY23" fmla="*/ 46299 h 302628"/>
                <a:gd name="connsiteX24" fmla="*/ 0 w 1458410"/>
                <a:gd name="connsiteY24" fmla="*/ 0 h 302628"/>
                <a:gd name="connsiteX0" fmla="*/ 1458410 w 1458410"/>
                <a:gd name="connsiteY0" fmla="*/ 300578 h 300578"/>
                <a:gd name="connsiteX1" fmla="*/ 1365812 w 1458410"/>
                <a:gd name="connsiteY1" fmla="*/ 289367 h 300578"/>
                <a:gd name="connsiteX2" fmla="*/ 1273215 w 1458410"/>
                <a:gd name="connsiteY2" fmla="*/ 219919 h 300578"/>
                <a:gd name="connsiteX3" fmla="*/ 1209554 w 1458410"/>
                <a:gd name="connsiteY3" fmla="*/ 173620 h 300578"/>
                <a:gd name="connsiteX4" fmla="*/ 1180981 w 1458410"/>
                <a:gd name="connsiteY4" fmla="*/ 153844 h 300578"/>
                <a:gd name="connsiteX5" fmla="*/ 1145893 w 1458410"/>
                <a:gd name="connsiteY5" fmla="*/ 132381 h 300578"/>
                <a:gd name="connsiteX6" fmla="*/ 1082232 w 1458410"/>
                <a:gd name="connsiteY6" fmla="*/ 94285 h 300578"/>
                <a:gd name="connsiteX7" fmla="*/ 1018572 w 1458410"/>
                <a:gd name="connsiteY7" fmla="*/ 88496 h 300578"/>
                <a:gd name="connsiteX8" fmla="*/ 973960 w 1458410"/>
                <a:gd name="connsiteY8" fmla="*/ 115020 h 300578"/>
                <a:gd name="connsiteX9" fmla="*/ 924288 w 1458410"/>
                <a:gd name="connsiteY9" fmla="*/ 112969 h 300578"/>
                <a:gd name="connsiteX10" fmla="*/ 863637 w 1458410"/>
                <a:gd name="connsiteY10" fmla="*/ 79933 h 300578"/>
                <a:gd name="connsiteX11" fmla="*/ 773817 w 1458410"/>
                <a:gd name="connsiteY11" fmla="*/ 80659 h 300578"/>
                <a:gd name="connsiteX12" fmla="*/ 674109 w 1458410"/>
                <a:gd name="connsiteY12" fmla="*/ 65348 h 300578"/>
                <a:gd name="connsiteX13" fmla="*/ 607670 w 1458410"/>
                <a:gd name="connsiteY13" fmla="*/ 81023 h 300578"/>
                <a:gd name="connsiteX14" fmla="*/ 590308 w 1458410"/>
                <a:gd name="connsiteY14" fmla="*/ 92597 h 300578"/>
                <a:gd name="connsiteX15" fmla="*/ 535939 w 1458410"/>
                <a:gd name="connsiteY15" fmla="*/ 71135 h 300578"/>
                <a:gd name="connsiteX16" fmla="*/ 497711 w 1458410"/>
                <a:gd name="connsiteY16" fmla="*/ 53410 h 300578"/>
                <a:gd name="connsiteX17" fmla="*/ 451412 w 1458410"/>
                <a:gd name="connsiteY17" fmla="*/ 51722 h 300578"/>
                <a:gd name="connsiteX18" fmla="*/ 396316 w 1458410"/>
                <a:gd name="connsiteY18" fmla="*/ 50036 h 300578"/>
                <a:gd name="connsiteX19" fmla="*/ 353027 w 1458410"/>
                <a:gd name="connsiteY19" fmla="*/ 44249 h 300578"/>
                <a:gd name="connsiteX20" fmla="*/ 295517 w 1458410"/>
                <a:gd name="connsiteY20" fmla="*/ 51722 h 300578"/>
                <a:gd name="connsiteX21" fmla="*/ 258380 w 1458410"/>
                <a:gd name="connsiteY21" fmla="*/ 63297 h 300578"/>
                <a:gd name="connsiteX22" fmla="*/ 202557 w 1458410"/>
                <a:gd name="connsiteY22" fmla="*/ 52086 h 300578"/>
                <a:gd name="connsiteX23" fmla="*/ 138896 w 1458410"/>
                <a:gd name="connsiteY23" fmla="*/ 46299 h 300578"/>
                <a:gd name="connsiteX24" fmla="*/ 0 w 1458410"/>
                <a:gd name="connsiteY24" fmla="*/ 0 h 300578"/>
                <a:gd name="connsiteX0" fmla="*/ 1458410 w 1458410"/>
                <a:gd name="connsiteY0" fmla="*/ 300578 h 300578"/>
                <a:gd name="connsiteX1" fmla="*/ 1365812 w 1458410"/>
                <a:gd name="connsiteY1" fmla="*/ 283216 h 300578"/>
                <a:gd name="connsiteX2" fmla="*/ 1273215 w 1458410"/>
                <a:gd name="connsiteY2" fmla="*/ 219919 h 300578"/>
                <a:gd name="connsiteX3" fmla="*/ 1209554 w 1458410"/>
                <a:gd name="connsiteY3" fmla="*/ 173620 h 300578"/>
                <a:gd name="connsiteX4" fmla="*/ 1180981 w 1458410"/>
                <a:gd name="connsiteY4" fmla="*/ 153844 h 300578"/>
                <a:gd name="connsiteX5" fmla="*/ 1145893 w 1458410"/>
                <a:gd name="connsiteY5" fmla="*/ 132381 h 300578"/>
                <a:gd name="connsiteX6" fmla="*/ 1082232 w 1458410"/>
                <a:gd name="connsiteY6" fmla="*/ 94285 h 300578"/>
                <a:gd name="connsiteX7" fmla="*/ 1018572 w 1458410"/>
                <a:gd name="connsiteY7" fmla="*/ 88496 h 300578"/>
                <a:gd name="connsiteX8" fmla="*/ 973960 w 1458410"/>
                <a:gd name="connsiteY8" fmla="*/ 115020 h 300578"/>
                <a:gd name="connsiteX9" fmla="*/ 924288 w 1458410"/>
                <a:gd name="connsiteY9" fmla="*/ 112969 h 300578"/>
                <a:gd name="connsiteX10" fmla="*/ 863637 w 1458410"/>
                <a:gd name="connsiteY10" fmla="*/ 79933 h 300578"/>
                <a:gd name="connsiteX11" fmla="*/ 773817 w 1458410"/>
                <a:gd name="connsiteY11" fmla="*/ 80659 h 300578"/>
                <a:gd name="connsiteX12" fmla="*/ 674109 w 1458410"/>
                <a:gd name="connsiteY12" fmla="*/ 65348 h 300578"/>
                <a:gd name="connsiteX13" fmla="*/ 607670 w 1458410"/>
                <a:gd name="connsiteY13" fmla="*/ 81023 h 300578"/>
                <a:gd name="connsiteX14" fmla="*/ 590308 w 1458410"/>
                <a:gd name="connsiteY14" fmla="*/ 92597 h 300578"/>
                <a:gd name="connsiteX15" fmla="*/ 535939 w 1458410"/>
                <a:gd name="connsiteY15" fmla="*/ 71135 h 300578"/>
                <a:gd name="connsiteX16" fmla="*/ 497711 w 1458410"/>
                <a:gd name="connsiteY16" fmla="*/ 53410 h 300578"/>
                <a:gd name="connsiteX17" fmla="*/ 451412 w 1458410"/>
                <a:gd name="connsiteY17" fmla="*/ 51722 h 300578"/>
                <a:gd name="connsiteX18" fmla="*/ 396316 w 1458410"/>
                <a:gd name="connsiteY18" fmla="*/ 50036 h 300578"/>
                <a:gd name="connsiteX19" fmla="*/ 353027 w 1458410"/>
                <a:gd name="connsiteY19" fmla="*/ 44249 h 300578"/>
                <a:gd name="connsiteX20" fmla="*/ 295517 w 1458410"/>
                <a:gd name="connsiteY20" fmla="*/ 51722 h 300578"/>
                <a:gd name="connsiteX21" fmla="*/ 258380 w 1458410"/>
                <a:gd name="connsiteY21" fmla="*/ 63297 h 300578"/>
                <a:gd name="connsiteX22" fmla="*/ 202557 w 1458410"/>
                <a:gd name="connsiteY22" fmla="*/ 52086 h 300578"/>
                <a:gd name="connsiteX23" fmla="*/ 138896 w 1458410"/>
                <a:gd name="connsiteY23" fmla="*/ 46299 h 300578"/>
                <a:gd name="connsiteX24" fmla="*/ 0 w 1458410"/>
                <a:gd name="connsiteY24" fmla="*/ 0 h 300578"/>
                <a:gd name="connsiteX0" fmla="*/ 1458410 w 1458410"/>
                <a:gd name="connsiteY0" fmla="*/ 300578 h 300578"/>
                <a:gd name="connsiteX1" fmla="*/ 1365812 w 1458410"/>
                <a:gd name="connsiteY1" fmla="*/ 285266 h 300578"/>
                <a:gd name="connsiteX2" fmla="*/ 1273215 w 1458410"/>
                <a:gd name="connsiteY2" fmla="*/ 219919 h 300578"/>
                <a:gd name="connsiteX3" fmla="*/ 1209554 w 1458410"/>
                <a:gd name="connsiteY3" fmla="*/ 173620 h 300578"/>
                <a:gd name="connsiteX4" fmla="*/ 1180981 w 1458410"/>
                <a:gd name="connsiteY4" fmla="*/ 153844 h 300578"/>
                <a:gd name="connsiteX5" fmla="*/ 1145893 w 1458410"/>
                <a:gd name="connsiteY5" fmla="*/ 132381 h 300578"/>
                <a:gd name="connsiteX6" fmla="*/ 1082232 w 1458410"/>
                <a:gd name="connsiteY6" fmla="*/ 94285 h 300578"/>
                <a:gd name="connsiteX7" fmla="*/ 1018572 w 1458410"/>
                <a:gd name="connsiteY7" fmla="*/ 88496 h 300578"/>
                <a:gd name="connsiteX8" fmla="*/ 973960 w 1458410"/>
                <a:gd name="connsiteY8" fmla="*/ 115020 h 300578"/>
                <a:gd name="connsiteX9" fmla="*/ 924288 w 1458410"/>
                <a:gd name="connsiteY9" fmla="*/ 112969 h 300578"/>
                <a:gd name="connsiteX10" fmla="*/ 863637 w 1458410"/>
                <a:gd name="connsiteY10" fmla="*/ 79933 h 300578"/>
                <a:gd name="connsiteX11" fmla="*/ 773817 w 1458410"/>
                <a:gd name="connsiteY11" fmla="*/ 80659 h 300578"/>
                <a:gd name="connsiteX12" fmla="*/ 674109 w 1458410"/>
                <a:gd name="connsiteY12" fmla="*/ 65348 h 300578"/>
                <a:gd name="connsiteX13" fmla="*/ 607670 w 1458410"/>
                <a:gd name="connsiteY13" fmla="*/ 81023 h 300578"/>
                <a:gd name="connsiteX14" fmla="*/ 590308 w 1458410"/>
                <a:gd name="connsiteY14" fmla="*/ 92597 h 300578"/>
                <a:gd name="connsiteX15" fmla="*/ 535939 w 1458410"/>
                <a:gd name="connsiteY15" fmla="*/ 71135 h 300578"/>
                <a:gd name="connsiteX16" fmla="*/ 497711 w 1458410"/>
                <a:gd name="connsiteY16" fmla="*/ 53410 h 300578"/>
                <a:gd name="connsiteX17" fmla="*/ 451412 w 1458410"/>
                <a:gd name="connsiteY17" fmla="*/ 51722 h 300578"/>
                <a:gd name="connsiteX18" fmla="*/ 396316 w 1458410"/>
                <a:gd name="connsiteY18" fmla="*/ 50036 h 300578"/>
                <a:gd name="connsiteX19" fmla="*/ 353027 w 1458410"/>
                <a:gd name="connsiteY19" fmla="*/ 44249 h 300578"/>
                <a:gd name="connsiteX20" fmla="*/ 295517 w 1458410"/>
                <a:gd name="connsiteY20" fmla="*/ 51722 h 300578"/>
                <a:gd name="connsiteX21" fmla="*/ 258380 w 1458410"/>
                <a:gd name="connsiteY21" fmla="*/ 63297 h 300578"/>
                <a:gd name="connsiteX22" fmla="*/ 202557 w 1458410"/>
                <a:gd name="connsiteY22" fmla="*/ 52086 h 300578"/>
                <a:gd name="connsiteX23" fmla="*/ 138896 w 1458410"/>
                <a:gd name="connsiteY23" fmla="*/ 46299 h 300578"/>
                <a:gd name="connsiteX24" fmla="*/ 0 w 1458410"/>
                <a:gd name="connsiteY24" fmla="*/ 0 h 300578"/>
                <a:gd name="connsiteX0" fmla="*/ 1458410 w 1458410"/>
                <a:gd name="connsiteY0" fmla="*/ 291502 h 292322"/>
                <a:gd name="connsiteX1" fmla="*/ 1365812 w 1458410"/>
                <a:gd name="connsiteY1" fmla="*/ 285266 h 292322"/>
                <a:gd name="connsiteX2" fmla="*/ 1273215 w 1458410"/>
                <a:gd name="connsiteY2" fmla="*/ 219919 h 292322"/>
                <a:gd name="connsiteX3" fmla="*/ 1209554 w 1458410"/>
                <a:gd name="connsiteY3" fmla="*/ 173620 h 292322"/>
                <a:gd name="connsiteX4" fmla="*/ 1180981 w 1458410"/>
                <a:gd name="connsiteY4" fmla="*/ 153844 h 292322"/>
                <a:gd name="connsiteX5" fmla="*/ 1145893 w 1458410"/>
                <a:gd name="connsiteY5" fmla="*/ 132381 h 292322"/>
                <a:gd name="connsiteX6" fmla="*/ 1082232 w 1458410"/>
                <a:gd name="connsiteY6" fmla="*/ 94285 h 292322"/>
                <a:gd name="connsiteX7" fmla="*/ 1018572 w 1458410"/>
                <a:gd name="connsiteY7" fmla="*/ 88496 h 292322"/>
                <a:gd name="connsiteX8" fmla="*/ 973960 w 1458410"/>
                <a:gd name="connsiteY8" fmla="*/ 115020 h 292322"/>
                <a:gd name="connsiteX9" fmla="*/ 924288 w 1458410"/>
                <a:gd name="connsiteY9" fmla="*/ 112969 h 292322"/>
                <a:gd name="connsiteX10" fmla="*/ 863637 w 1458410"/>
                <a:gd name="connsiteY10" fmla="*/ 79933 h 292322"/>
                <a:gd name="connsiteX11" fmla="*/ 773817 w 1458410"/>
                <a:gd name="connsiteY11" fmla="*/ 80659 h 292322"/>
                <a:gd name="connsiteX12" fmla="*/ 674109 w 1458410"/>
                <a:gd name="connsiteY12" fmla="*/ 65348 h 292322"/>
                <a:gd name="connsiteX13" fmla="*/ 607670 w 1458410"/>
                <a:gd name="connsiteY13" fmla="*/ 81023 h 292322"/>
                <a:gd name="connsiteX14" fmla="*/ 590308 w 1458410"/>
                <a:gd name="connsiteY14" fmla="*/ 92597 h 292322"/>
                <a:gd name="connsiteX15" fmla="*/ 535939 w 1458410"/>
                <a:gd name="connsiteY15" fmla="*/ 71135 h 292322"/>
                <a:gd name="connsiteX16" fmla="*/ 497711 w 1458410"/>
                <a:gd name="connsiteY16" fmla="*/ 53410 h 292322"/>
                <a:gd name="connsiteX17" fmla="*/ 451412 w 1458410"/>
                <a:gd name="connsiteY17" fmla="*/ 51722 h 292322"/>
                <a:gd name="connsiteX18" fmla="*/ 396316 w 1458410"/>
                <a:gd name="connsiteY18" fmla="*/ 50036 h 292322"/>
                <a:gd name="connsiteX19" fmla="*/ 353027 w 1458410"/>
                <a:gd name="connsiteY19" fmla="*/ 44249 h 292322"/>
                <a:gd name="connsiteX20" fmla="*/ 295517 w 1458410"/>
                <a:gd name="connsiteY20" fmla="*/ 51722 h 292322"/>
                <a:gd name="connsiteX21" fmla="*/ 258380 w 1458410"/>
                <a:gd name="connsiteY21" fmla="*/ 63297 h 292322"/>
                <a:gd name="connsiteX22" fmla="*/ 202557 w 1458410"/>
                <a:gd name="connsiteY22" fmla="*/ 52086 h 292322"/>
                <a:gd name="connsiteX23" fmla="*/ 138896 w 1458410"/>
                <a:gd name="connsiteY23" fmla="*/ 46299 h 292322"/>
                <a:gd name="connsiteX24" fmla="*/ 0 w 1458410"/>
                <a:gd name="connsiteY24" fmla="*/ 0 h 292322"/>
                <a:gd name="connsiteX0" fmla="*/ 1458410 w 1458410"/>
                <a:gd name="connsiteY0" fmla="*/ 291502 h 291502"/>
                <a:gd name="connsiteX1" fmla="*/ 1363543 w 1458410"/>
                <a:gd name="connsiteY1" fmla="*/ 278459 h 291502"/>
                <a:gd name="connsiteX2" fmla="*/ 1273215 w 1458410"/>
                <a:gd name="connsiteY2" fmla="*/ 219919 h 291502"/>
                <a:gd name="connsiteX3" fmla="*/ 1209554 w 1458410"/>
                <a:gd name="connsiteY3" fmla="*/ 173620 h 291502"/>
                <a:gd name="connsiteX4" fmla="*/ 1180981 w 1458410"/>
                <a:gd name="connsiteY4" fmla="*/ 153844 h 291502"/>
                <a:gd name="connsiteX5" fmla="*/ 1145893 w 1458410"/>
                <a:gd name="connsiteY5" fmla="*/ 132381 h 291502"/>
                <a:gd name="connsiteX6" fmla="*/ 1082232 w 1458410"/>
                <a:gd name="connsiteY6" fmla="*/ 94285 h 291502"/>
                <a:gd name="connsiteX7" fmla="*/ 1018572 w 1458410"/>
                <a:gd name="connsiteY7" fmla="*/ 88496 h 291502"/>
                <a:gd name="connsiteX8" fmla="*/ 973960 w 1458410"/>
                <a:gd name="connsiteY8" fmla="*/ 115020 h 291502"/>
                <a:gd name="connsiteX9" fmla="*/ 924288 w 1458410"/>
                <a:gd name="connsiteY9" fmla="*/ 112969 h 291502"/>
                <a:gd name="connsiteX10" fmla="*/ 863637 w 1458410"/>
                <a:gd name="connsiteY10" fmla="*/ 79933 h 291502"/>
                <a:gd name="connsiteX11" fmla="*/ 773817 w 1458410"/>
                <a:gd name="connsiteY11" fmla="*/ 80659 h 291502"/>
                <a:gd name="connsiteX12" fmla="*/ 674109 w 1458410"/>
                <a:gd name="connsiteY12" fmla="*/ 65348 h 291502"/>
                <a:gd name="connsiteX13" fmla="*/ 607670 w 1458410"/>
                <a:gd name="connsiteY13" fmla="*/ 81023 h 291502"/>
                <a:gd name="connsiteX14" fmla="*/ 590308 w 1458410"/>
                <a:gd name="connsiteY14" fmla="*/ 92597 h 291502"/>
                <a:gd name="connsiteX15" fmla="*/ 535939 w 1458410"/>
                <a:gd name="connsiteY15" fmla="*/ 71135 h 291502"/>
                <a:gd name="connsiteX16" fmla="*/ 497711 w 1458410"/>
                <a:gd name="connsiteY16" fmla="*/ 53410 h 291502"/>
                <a:gd name="connsiteX17" fmla="*/ 451412 w 1458410"/>
                <a:gd name="connsiteY17" fmla="*/ 51722 h 291502"/>
                <a:gd name="connsiteX18" fmla="*/ 396316 w 1458410"/>
                <a:gd name="connsiteY18" fmla="*/ 50036 h 291502"/>
                <a:gd name="connsiteX19" fmla="*/ 353027 w 1458410"/>
                <a:gd name="connsiteY19" fmla="*/ 44249 h 291502"/>
                <a:gd name="connsiteX20" fmla="*/ 295517 w 1458410"/>
                <a:gd name="connsiteY20" fmla="*/ 51722 h 291502"/>
                <a:gd name="connsiteX21" fmla="*/ 258380 w 1458410"/>
                <a:gd name="connsiteY21" fmla="*/ 63297 h 291502"/>
                <a:gd name="connsiteX22" fmla="*/ 202557 w 1458410"/>
                <a:gd name="connsiteY22" fmla="*/ 52086 h 291502"/>
                <a:gd name="connsiteX23" fmla="*/ 138896 w 1458410"/>
                <a:gd name="connsiteY23" fmla="*/ 46299 h 291502"/>
                <a:gd name="connsiteX24" fmla="*/ 0 w 1458410"/>
                <a:gd name="connsiteY24" fmla="*/ 0 h 291502"/>
                <a:gd name="connsiteX0" fmla="*/ 1458410 w 1458410"/>
                <a:gd name="connsiteY0" fmla="*/ 291502 h 291502"/>
                <a:gd name="connsiteX1" fmla="*/ 1363543 w 1458410"/>
                <a:gd name="connsiteY1" fmla="*/ 278459 h 291502"/>
                <a:gd name="connsiteX2" fmla="*/ 1273215 w 1458410"/>
                <a:gd name="connsiteY2" fmla="*/ 219919 h 291502"/>
                <a:gd name="connsiteX3" fmla="*/ 1209554 w 1458410"/>
                <a:gd name="connsiteY3" fmla="*/ 173620 h 291502"/>
                <a:gd name="connsiteX4" fmla="*/ 1180981 w 1458410"/>
                <a:gd name="connsiteY4" fmla="*/ 153844 h 291502"/>
                <a:gd name="connsiteX5" fmla="*/ 1145893 w 1458410"/>
                <a:gd name="connsiteY5" fmla="*/ 132381 h 291502"/>
                <a:gd name="connsiteX6" fmla="*/ 1082232 w 1458410"/>
                <a:gd name="connsiteY6" fmla="*/ 94285 h 291502"/>
                <a:gd name="connsiteX7" fmla="*/ 1018572 w 1458410"/>
                <a:gd name="connsiteY7" fmla="*/ 88496 h 291502"/>
                <a:gd name="connsiteX8" fmla="*/ 973960 w 1458410"/>
                <a:gd name="connsiteY8" fmla="*/ 115020 h 291502"/>
                <a:gd name="connsiteX9" fmla="*/ 924288 w 1458410"/>
                <a:gd name="connsiteY9" fmla="*/ 112969 h 291502"/>
                <a:gd name="connsiteX10" fmla="*/ 863637 w 1458410"/>
                <a:gd name="connsiteY10" fmla="*/ 79933 h 291502"/>
                <a:gd name="connsiteX11" fmla="*/ 773817 w 1458410"/>
                <a:gd name="connsiteY11" fmla="*/ 80659 h 291502"/>
                <a:gd name="connsiteX12" fmla="*/ 674109 w 1458410"/>
                <a:gd name="connsiteY12" fmla="*/ 65348 h 291502"/>
                <a:gd name="connsiteX13" fmla="*/ 607670 w 1458410"/>
                <a:gd name="connsiteY13" fmla="*/ 81023 h 291502"/>
                <a:gd name="connsiteX14" fmla="*/ 590308 w 1458410"/>
                <a:gd name="connsiteY14" fmla="*/ 92597 h 291502"/>
                <a:gd name="connsiteX15" fmla="*/ 535939 w 1458410"/>
                <a:gd name="connsiteY15" fmla="*/ 71135 h 291502"/>
                <a:gd name="connsiteX16" fmla="*/ 497711 w 1458410"/>
                <a:gd name="connsiteY16" fmla="*/ 53410 h 291502"/>
                <a:gd name="connsiteX17" fmla="*/ 451412 w 1458410"/>
                <a:gd name="connsiteY17" fmla="*/ 51722 h 291502"/>
                <a:gd name="connsiteX18" fmla="*/ 396316 w 1458410"/>
                <a:gd name="connsiteY18" fmla="*/ 50036 h 291502"/>
                <a:gd name="connsiteX19" fmla="*/ 353027 w 1458410"/>
                <a:gd name="connsiteY19" fmla="*/ 44249 h 291502"/>
                <a:gd name="connsiteX20" fmla="*/ 295517 w 1458410"/>
                <a:gd name="connsiteY20" fmla="*/ 51722 h 291502"/>
                <a:gd name="connsiteX21" fmla="*/ 258380 w 1458410"/>
                <a:gd name="connsiteY21" fmla="*/ 63297 h 291502"/>
                <a:gd name="connsiteX22" fmla="*/ 202557 w 1458410"/>
                <a:gd name="connsiteY22" fmla="*/ 52086 h 291502"/>
                <a:gd name="connsiteX23" fmla="*/ 138896 w 1458410"/>
                <a:gd name="connsiteY23" fmla="*/ 46299 h 291502"/>
                <a:gd name="connsiteX24" fmla="*/ 0 w 1458410"/>
                <a:gd name="connsiteY24" fmla="*/ 0 h 291502"/>
                <a:gd name="connsiteX0" fmla="*/ 1458410 w 1458410"/>
                <a:gd name="connsiteY0" fmla="*/ 291502 h 291502"/>
                <a:gd name="connsiteX1" fmla="*/ 1363543 w 1458410"/>
                <a:gd name="connsiteY1" fmla="*/ 278459 h 291502"/>
                <a:gd name="connsiteX2" fmla="*/ 1273215 w 1458410"/>
                <a:gd name="connsiteY2" fmla="*/ 219919 h 291502"/>
                <a:gd name="connsiteX3" fmla="*/ 1209554 w 1458410"/>
                <a:gd name="connsiteY3" fmla="*/ 173620 h 291502"/>
                <a:gd name="connsiteX4" fmla="*/ 1180981 w 1458410"/>
                <a:gd name="connsiteY4" fmla="*/ 153844 h 291502"/>
                <a:gd name="connsiteX5" fmla="*/ 1145893 w 1458410"/>
                <a:gd name="connsiteY5" fmla="*/ 132381 h 291502"/>
                <a:gd name="connsiteX6" fmla="*/ 1082232 w 1458410"/>
                <a:gd name="connsiteY6" fmla="*/ 94285 h 291502"/>
                <a:gd name="connsiteX7" fmla="*/ 1018572 w 1458410"/>
                <a:gd name="connsiteY7" fmla="*/ 88496 h 291502"/>
                <a:gd name="connsiteX8" fmla="*/ 973960 w 1458410"/>
                <a:gd name="connsiteY8" fmla="*/ 115020 h 291502"/>
                <a:gd name="connsiteX9" fmla="*/ 924288 w 1458410"/>
                <a:gd name="connsiteY9" fmla="*/ 112969 h 291502"/>
                <a:gd name="connsiteX10" fmla="*/ 863637 w 1458410"/>
                <a:gd name="connsiteY10" fmla="*/ 79933 h 291502"/>
                <a:gd name="connsiteX11" fmla="*/ 773817 w 1458410"/>
                <a:gd name="connsiteY11" fmla="*/ 80659 h 291502"/>
                <a:gd name="connsiteX12" fmla="*/ 674109 w 1458410"/>
                <a:gd name="connsiteY12" fmla="*/ 65348 h 291502"/>
                <a:gd name="connsiteX13" fmla="*/ 607670 w 1458410"/>
                <a:gd name="connsiteY13" fmla="*/ 81023 h 291502"/>
                <a:gd name="connsiteX14" fmla="*/ 590308 w 1458410"/>
                <a:gd name="connsiteY14" fmla="*/ 92597 h 291502"/>
                <a:gd name="connsiteX15" fmla="*/ 535939 w 1458410"/>
                <a:gd name="connsiteY15" fmla="*/ 71135 h 291502"/>
                <a:gd name="connsiteX16" fmla="*/ 497711 w 1458410"/>
                <a:gd name="connsiteY16" fmla="*/ 53410 h 291502"/>
                <a:gd name="connsiteX17" fmla="*/ 451412 w 1458410"/>
                <a:gd name="connsiteY17" fmla="*/ 51722 h 291502"/>
                <a:gd name="connsiteX18" fmla="*/ 396316 w 1458410"/>
                <a:gd name="connsiteY18" fmla="*/ 50036 h 291502"/>
                <a:gd name="connsiteX19" fmla="*/ 353027 w 1458410"/>
                <a:gd name="connsiteY19" fmla="*/ 44249 h 291502"/>
                <a:gd name="connsiteX20" fmla="*/ 295517 w 1458410"/>
                <a:gd name="connsiteY20" fmla="*/ 51722 h 291502"/>
                <a:gd name="connsiteX21" fmla="*/ 258380 w 1458410"/>
                <a:gd name="connsiteY21" fmla="*/ 63297 h 291502"/>
                <a:gd name="connsiteX22" fmla="*/ 202557 w 1458410"/>
                <a:gd name="connsiteY22" fmla="*/ 52086 h 291502"/>
                <a:gd name="connsiteX23" fmla="*/ 138896 w 1458410"/>
                <a:gd name="connsiteY23" fmla="*/ 46299 h 291502"/>
                <a:gd name="connsiteX24" fmla="*/ 0 w 1458410"/>
                <a:gd name="connsiteY24" fmla="*/ 0 h 291502"/>
                <a:gd name="connsiteX0" fmla="*/ 1458410 w 1458410"/>
                <a:gd name="connsiteY0" fmla="*/ 291502 h 291502"/>
                <a:gd name="connsiteX1" fmla="*/ 1363543 w 1458410"/>
                <a:gd name="connsiteY1" fmla="*/ 278459 h 291502"/>
                <a:gd name="connsiteX2" fmla="*/ 1273215 w 1458410"/>
                <a:gd name="connsiteY2" fmla="*/ 219919 h 291502"/>
                <a:gd name="connsiteX3" fmla="*/ 1209554 w 1458410"/>
                <a:gd name="connsiteY3" fmla="*/ 173620 h 291502"/>
                <a:gd name="connsiteX4" fmla="*/ 1180981 w 1458410"/>
                <a:gd name="connsiteY4" fmla="*/ 153844 h 291502"/>
                <a:gd name="connsiteX5" fmla="*/ 1145893 w 1458410"/>
                <a:gd name="connsiteY5" fmla="*/ 132381 h 291502"/>
                <a:gd name="connsiteX6" fmla="*/ 1082232 w 1458410"/>
                <a:gd name="connsiteY6" fmla="*/ 94285 h 291502"/>
                <a:gd name="connsiteX7" fmla="*/ 1018572 w 1458410"/>
                <a:gd name="connsiteY7" fmla="*/ 88496 h 291502"/>
                <a:gd name="connsiteX8" fmla="*/ 973960 w 1458410"/>
                <a:gd name="connsiteY8" fmla="*/ 115020 h 291502"/>
                <a:gd name="connsiteX9" fmla="*/ 924288 w 1458410"/>
                <a:gd name="connsiteY9" fmla="*/ 112969 h 291502"/>
                <a:gd name="connsiteX10" fmla="*/ 863637 w 1458410"/>
                <a:gd name="connsiteY10" fmla="*/ 79933 h 291502"/>
                <a:gd name="connsiteX11" fmla="*/ 773817 w 1458410"/>
                <a:gd name="connsiteY11" fmla="*/ 80659 h 291502"/>
                <a:gd name="connsiteX12" fmla="*/ 674109 w 1458410"/>
                <a:gd name="connsiteY12" fmla="*/ 65348 h 291502"/>
                <a:gd name="connsiteX13" fmla="*/ 607670 w 1458410"/>
                <a:gd name="connsiteY13" fmla="*/ 81023 h 291502"/>
                <a:gd name="connsiteX14" fmla="*/ 590308 w 1458410"/>
                <a:gd name="connsiteY14" fmla="*/ 92597 h 291502"/>
                <a:gd name="connsiteX15" fmla="*/ 535939 w 1458410"/>
                <a:gd name="connsiteY15" fmla="*/ 71135 h 291502"/>
                <a:gd name="connsiteX16" fmla="*/ 497711 w 1458410"/>
                <a:gd name="connsiteY16" fmla="*/ 53410 h 291502"/>
                <a:gd name="connsiteX17" fmla="*/ 451412 w 1458410"/>
                <a:gd name="connsiteY17" fmla="*/ 51722 h 291502"/>
                <a:gd name="connsiteX18" fmla="*/ 396316 w 1458410"/>
                <a:gd name="connsiteY18" fmla="*/ 50036 h 291502"/>
                <a:gd name="connsiteX19" fmla="*/ 353027 w 1458410"/>
                <a:gd name="connsiteY19" fmla="*/ 44249 h 291502"/>
                <a:gd name="connsiteX20" fmla="*/ 295517 w 1458410"/>
                <a:gd name="connsiteY20" fmla="*/ 51722 h 291502"/>
                <a:gd name="connsiteX21" fmla="*/ 258380 w 1458410"/>
                <a:gd name="connsiteY21" fmla="*/ 63297 h 291502"/>
                <a:gd name="connsiteX22" fmla="*/ 202557 w 1458410"/>
                <a:gd name="connsiteY22" fmla="*/ 52086 h 291502"/>
                <a:gd name="connsiteX23" fmla="*/ 138896 w 1458410"/>
                <a:gd name="connsiteY23" fmla="*/ 46299 h 291502"/>
                <a:gd name="connsiteX24" fmla="*/ 0 w 1458410"/>
                <a:gd name="connsiteY24" fmla="*/ 0 h 291502"/>
                <a:gd name="connsiteX0" fmla="*/ 1458410 w 1458410"/>
                <a:gd name="connsiteY0" fmla="*/ 291502 h 291502"/>
                <a:gd name="connsiteX1" fmla="*/ 1363543 w 1458410"/>
                <a:gd name="connsiteY1" fmla="*/ 278459 h 291502"/>
                <a:gd name="connsiteX2" fmla="*/ 1273215 w 1458410"/>
                <a:gd name="connsiteY2" fmla="*/ 219919 h 291502"/>
                <a:gd name="connsiteX3" fmla="*/ 1209554 w 1458410"/>
                <a:gd name="connsiteY3" fmla="*/ 173620 h 291502"/>
                <a:gd name="connsiteX4" fmla="*/ 1180981 w 1458410"/>
                <a:gd name="connsiteY4" fmla="*/ 153844 h 291502"/>
                <a:gd name="connsiteX5" fmla="*/ 1145893 w 1458410"/>
                <a:gd name="connsiteY5" fmla="*/ 132381 h 291502"/>
                <a:gd name="connsiteX6" fmla="*/ 1082232 w 1458410"/>
                <a:gd name="connsiteY6" fmla="*/ 94285 h 291502"/>
                <a:gd name="connsiteX7" fmla="*/ 1018572 w 1458410"/>
                <a:gd name="connsiteY7" fmla="*/ 88496 h 291502"/>
                <a:gd name="connsiteX8" fmla="*/ 973960 w 1458410"/>
                <a:gd name="connsiteY8" fmla="*/ 115020 h 291502"/>
                <a:gd name="connsiteX9" fmla="*/ 924288 w 1458410"/>
                <a:gd name="connsiteY9" fmla="*/ 112969 h 291502"/>
                <a:gd name="connsiteX10" fmla="*/ 863637 w 1458410"/>
                <a:gd name="connsiteY10" fmla="*/ 79933 h 291502"/>
                <a:gd name="connsiteX11" fmla="*/ 773817 w 1458410"/>
                <a:gd name="connsiteY11" fmla="*/ 80659 h 291502"/>
                <a:gd name="connsiteX12" fmla="*/ 674109 w 1458410"/>
                <a:gd name="connsiteY12" fmla="*/ 65348 h 291502"/>
                <a:gd name="connsiteX13" fmla="*/ 607670 w 1458410"/>
                <a:gd name="connsiteY13" fmla="*/ 81023 h 291502"/>
                <a:gd name="connsiteX14" fmla="*/ 590308 w 1458410"/>
                <a:gd name="connsiteY14" fmla="*/ 92597 h 291502"/>
                <a:gd name="connsiteX15" fmla="*/ 535939 w 1458410"/>
                <a:gd name="connsiteY15" fmla="*/ 71135 h 291502"/>
                <a:gd name="connsiteX16" fmla="*/ 497711 w 1458410"/>
                <a:gd name="connsiteY16" fmla="*/ 53410 h 291502"/>
                <a:gd name="connsiteX17" fmla="*/ 451412 w 1458410"/>
                <a:gd name="connsiteY17" fmla="*/ 51722 h 291502"/>
                <a:gd name="connsiteX18" fmla="*/ 396316 w 1458410"/>
                <a:gd name="connsiteY18" fmla="*/ 50036 h 291502"/>
                <a:gd name="connsiteX19" fmla="*/ 353027 w 1458410"/>
                <a:gd name="connsiteY19" fmla="*/ 44249 h 291502"/>
                <a:gd name="connsiteX20" fmla="*/ 295517 w 1458410"/>
                <a:gd name="connsiteY20" fmla="*/ 51722 h 291502"/>
                <a:gd name="connsiteX21" fmla="*/ 258380 w 1458410"/>
                <a:gd name="connsiteY21" fmla="*/ 63297 h 291502"/>
                <a:gd name="connsiteX22" fmla="*/ 202557 w 1458410"/>
                <a:gd name="connsiteY22" fmla="*/ 52086 h 291502"/>
                <a:gd name="connsiteX23" fmla="*/ 138896 w 1458410"/>
                <a:gd name="connsiteY23" fmla="*/ 46299 h 291502"/>
                <a:gd name="connsiteX24" fmla="*/ 0 w 1458410"/>
                <a:gd name="connsiteY24" fmla="*/ 0 h 291502"/>
                <a:gd name="connsiteX0" fmla="*/ 1458410 w 1458410"/>
                <a:gd name="connsiteY0" fmla="*/ 291502 h 291502"/>
                <a:gd name="connsiteX1" fmla="*/ 1363543 w 1458410"/>
                <a:gd name="connsiteY1" fmla="*/ 278459 h 291502"/>
                <a:gd name="connsiteX2" fmla="*/ 1273215 w 1458410"/>
                <a:gd name="connsiteY2" fmla="*/ 219919 h 291502"/>
                <a:gd name="connsiteX3" fmla="*/ 1209554 w 1458410"/>
                <a:gd name="connsiteY3" fmla="*/ 173620 h 291502"/>
                <a:gd name="connsiteX4" fmla="*/ 1183250 w 1458410"/>
                <a:gd name="connsiteY4" fmla="*/ 149306 h 291502"/>
                <a:gd name="connsiteX5" fmla="*/ 1145893 w 1458410"/>
                <a:gd name="connsiteY5" fmla="*/ 132381 h 291502"/>
                <a:gd name="connsiteX6" fmla="*/ 1082232 w 1458410"/>
                <a:gd name="connsiteY6" fmla="*/ 94285 h 291502"/>
                <a:gd name="connsiteX7" fmla="*/ 1018572 w 1458410"/>
                <a:gd name="connsiteY7" fmla="*/ 88496 h 291502"/>
                <a:gd name="connsiteX8" fmla="*/ 973960 w 1458410"/>
                <a:gd name="connsiteY8" fmla="*/ 115020 h 291502"/>
                <a:gd name="connsiteX9" fmla="*/ 924288 w 1458410"/>
                <a:gd name="connsiteY9" fmla="*/ 112969 h 291502"/>
                <a:gd name="connsiteX10" fmla="*/ 863637 w 1458410"/>
                <a:gd name="connsiteY10" fmla="*/ 79933 h 291502"/>
                <a:gd name="connsiteX11" fmla="*/ 773817 w 1458410"/>
                <a:gd name="connsiteY11" fmla="*/ 80659 h 291502"/>
                <a:gd name="connsiteX12" fmla="*/ 674109 w 1458410"/>
                <a:gd name="connsiteY12" fmla="*/ 65348 h 291502"/>
                <a:gd name="connsiteX13" fmla="*/ 607670 w 1458410"/>
                <a:gd name="connsiteY13" fmla="*/ 81023 h 291502"/>
                <a:gd name="connsiteX14" fmla="*/ 590308 w 1458410"/>
                <a:gd name="connsiteY14" fmla="*/ 92597 h 291502"/>
                <a:gd name="connsiteX15" fmla="*/ 535939 w 1458410"/>
                <a:gd name="connsiteY15" fmla="*/ 71135 h 291502"/>
                <a:gd name="connsiteX16" fmla="*/ 497711 w 1458410"/>
                <a:gd name="connsiteY16" fmla="*/ 53410 h 291502"/>
                <a:gd name="connsiteX17" fmla="*/ 451412 w 1458410"/>
                <a:gd name="connsiteY17" fmla="*/ 51722 h 291502"/>
                <a:gd name="connsiteX18" fmla="*/ 396316 w 1458410"/>
                <a:gd name="connsiteY18" fmla="*/ 50036 h 291502"/>
                <a:gd name="connsiteX19" fmla="*/ 353027 w 1458410"/>
                <a:gd name="connsiteY19" fmla="*/ 44249 h 291502"/>
                <a:gd name="connsiteX20" fmla="*/ 295517 w 1458410"/>
                <a:gd name="connsiteY20" fmla="*/ 51722 h 291502"/>
                <a:gd name="connsiteX21" fmla="*/ 258380 w 1458410"/>
                <a:gd name="connsiteY21" fmla="*/ 63297 h 291502"/>
                <a:gd name="connsiteX22" fmla="*/ 202557 w 1458410"/>
                <a:gd name="connsiteY22" fmla="*/ 52086 h 291502"/>
                <a:gd name="connsiteX23" fmla="*/ 138896 w 1458410"/>
                <a:gd name="connsiteY23" fmla="*/ 46299 h 291502"/>
                <a:gd name="connsiteX24" fmla="*/ 0 w 1458410"/>
                <a:gd name="connsiteY24" fmla="*/ 0 h 291502"/>
                <a:gd name="connsiteX0" fmla="*/ 1458410 w 1458410"/>
                <a:gd name="connsiteY0" fmla="*/ 291502 h 291502"/>
                <a:gd name="connsiteX1" fmla="*/ 1363543 w 1458410"/>
                <a:gd name="connsiteY1" fmla="*/ 278459 h 291502"/>
                <a:gd name="connsiteX2" fmla="*/ 1273215 w 1458410"/>
                <a:gd name="connsiteY2" fmla="*/ 219919 h 291502"/>
                <a:gd name="connsiteX3" fmla="*/ 1223167 w 1458410"/>
                <a:gd name="connsiteY3" fmla="*/ 178158 h 291502"/>
                <a:gd name="connsiteX4" fmla="*/ 1183250 w 1458410"/>
                <a:gd name="connsiteY4" fmla="*/ 149306 h 291502"/>
                <a:gd name="connsiteX5" fmla="*/ 1145893 w 1458410"/>
                <a:gd name="connsiteY5" fmla="*/ 132381 h 291502"/>
                <a:gd name="connsiteX6" fmla="*/ 1082232 w 1458410"/>
                <a:gd name="connsiteY6" fmla="*/ 94285 h 291502"/>
                <a:gd name="connsiteX7" fmla="*/ 1018572 w 1458410"/>
                <a:gd name="connsiteY7" fmla="*/ 88496 h 291502"/>
                <a:gd name="connsiteX8" fmla="*/ 973960 w 1458410"/>
                <a:gd name="connsiteY8" fmla="*/ 115020 h 291502"/>
                <a:gd name="connsiteX9" fmla="*/ 924288 w 1458410"/>
                <a:gd name="connsiteY9" fmla="*/ 112969 h 291502"/>
                <a:gd name="connsiteX10" fmla="*/ 863637 w 1458410"/>
                <a:gd name="connsiteY10" fmla="*/ 79933 h 291502"/>
                <a:gd name="connsiteX11" fmla="*/ 773817 w 1458410"/>
                <a:gd name="connsiteY11" fmla="*/ 80659 h 291502"/>
                <a:gd name="connsiteX12" fmla="*/ 674109 w 1458410"/>
                <a:gd name="connsiteY12" fmla="*/ 65348 h 291502"/>
                <a:gd name="connsiteX13" fmla="*/ 607670 w 1458410"/>
                <a:gd name="connsiteY13" fmla="*/ 81023 h 291502"/>
                <a:gd name="connsiteX14" fmla="*/ 590308 w 1458410"/>
                <a:gd name="connsiteY14" fmla="*/ 92597 h 291502"/>
                <a:gd name="connsiteX15" fmla="*/ 535939 w 1458410"/>
                <a:gd name="connsiteY15" fmla="*/ 71135 h 291502"/>
                <a:gd name="connsiteX16" fmla="*/ 497711 w 1458410"/>
                <a:gd name="connsiteY16" fmla="*/ 53410 h 291502"/>
                <a:gd name="connsiteX17" fmla="*/ 451412 w 1458410"/>
                <a:gd name="connsiteY17" fmla="*/ 51722 h 291502"/>
                <a:gd name="connsiteX18" fmla="*/ 396316 w 1458410"/>
                <a:gd name="connsiteY18" fmla="*/ 50036 h 291502"/>
                <a:gd name="connsiteX19" fmla="*/ 353027 w 1458410"/>
                <a:gd name="connsiteY19" fmla="*/ 44249 h 291502"/>
                <a:gd name="connsiteX20" fmla="*/ 295517 w 1458410"/>
                <a:gd name="connsiteY20" fmla="*/ 51722 h 291502"/>
                <a:gd name="connsiteX21" fmla="*/ 258380 w 1458410"/>
                <a:gd name="connsiteY21" fmla="*/ 63297 h 291502"/>
                <a:gd name="connsiteX22" fmla="*/ 202557 w 1458410"/>
                <a:gd name="connsiteY22" fmla="*/ 52086 h 291502"/>
                <a:gd name="connsiteX23" fmla="*/ 138896 w 1458410"/>
                <a:gd name="connsiteY23" fmla="*/ 46299 h 291502"/>
                <a:gd name="connsiteX24" fmla="*/ 0 w 1458410"/>
                <a:gd name="connsiteY24" fmla="*/ 0 h 291502"/>
                <a:gd name="connsiteX0" fmla="*/ 1458410 w 1458410"/>
                <a:gd name="connsiteY0" fmla="*/ 291502 h 291502"/>
                <a:gd name="connsiteX1" fmla="*/ 1363543 w 1458410"/>
                <a:gd name="connsiteY1" fmla="*/ 278459 h 291502"/>
                <a:gd name="connsiteX2" fmla="*/ 1273215 w 1458410"/>
                <a:gd name="connsiteY2" fmla="*/ 219919 h 291502"/>
                <a:gd name="connsiteX3" fmla="*/ 1223167 w 1458410"/>
                <a:gd name="connsiteY3" fmla="*/ 178158 h 291502"/>
                <a:gd name="connsiteX4" fmla="*/ 1183250 w 1458410"/>
                <a:gd name="connsiteY4" fmla="*/ 149306 h 291502"/>
                <a:gd name="connsiteX5" fmla="*/ 1145893 w 1458410"/>
                <a:gd name="connsiteY5" fmla="*/ 123305 h 291502"/>
                <a:gd name="connsiteX6" fmla="*/ 1082232 w 1458410"/>
                <a:gd name="connsiteY6" fmla="*/ 94285 h 291502"/>
                <a:gd name="connsiteX7" fmla="*/ 1018572 w 1458410"/>
                <a:gd name="connsiteY7" fmla="*/ 88496 h 291502"/>
                <a:gd name="connsiteX8" fmla="*/ 973960 w 1458410"/>
                <a:gd name="connsiteY8" fmla="*/ 115020 h 291502"/>
                <a:gd name="connsiteX9" fmla="*/ 924288 w 1458410"/>
                <a:gd name="connsiteY9" fmla="*/ 112969 h 291502"/>
                <a:gd name="connsiteX10" fmla="*/ 863637 w 1458410"/>
                <a:gd name="connsiteY10" fmla="*/ 79933 h 291502"/>
                <a:gd name="connsiteX11" fmla="*/ 773817 w 1458410"/>
                <a:gd name="connsiteY11" fmla="*/ 80659 h 291502"/>
                <a:gd name="connsiteX12" fmla="*/ 674109 w 1458410"/>
                <a:gd name="connsiteY12" fmla="*/ 65348 h 291502"/>
                <a:gd name="connsiteX13" fmla="*/ 607670 w 1458410"/>
                <a:gd name="connsiteY13" fmla="*/ 81023 h 291502"/>
                <a:gd name="connsiteX14" fmla="*/ 590308 w 1458410"/>
                <a:gd name="connsiteY14" fmla="*/ 92597 h 291502"/>
                <a:gd name="connsiteX15" fmla="*/ 535939 w 1458410"/>
                <a:gd name="connsiteY15" fmla="*/ 71135 h 291502"/>
                <a:gd name="connsiteX16" fmla="*/ 497711 w 1458410"/>
                <a:gd name="connsiteY16" fmla="*/ 53410 h 291502"/>
                <a:gd name="connsiteX17" fmla="*/ 451412 w 1458410"/>
                <a:gd name="connsiteY17" fmla="*/ 51722 h 291502"/>
                <a:gd name="connsiteX18" fmla="*/ 396316 w 1458410"/>
                <a:gd name="connsiteY18" fmla="*/ 50036 h 291502"/>
                <a:gd name="connsiteX19" fmla="*/ 353027 w 1458410"/>
                <a:gd name="connsiteY19" fmla="*/ 44249 h 291502"/>
                <a:gd name="connsiteX20" fmla="*/ 295517 w 1458410"/>
                <a:gd name="connsiteY20" fmla="*/ 51722 h 291502"/>
                <a:gd name="connsiteX21" fmla="*/ 258380 w 1458410"/>
                <a:gd name="connsiteY21" fmla="*/ 63297 h 291502"/>
                <a:gd name="connsiteX22" fmla="*/ 202557 w 1458410"/>
                <a:gd name="connsiteY22" fmla="*/ 52086 h 291502"/>
                <a:gd name="connsiteX23" fmla="*/ 138896 w 1458410"/>
                <a:gd name="connsiteY23" fmla="*/ 46299 h 291502"/>
                <a:gd name="connsiteX24" fmla="*/ 0 w 1458410"/>
                <a:gd name="connsiteY24" fmla="*/ 0 h 291502"/>
                <a:gd name="connsiteX0" fmla="*/ 1458410 w 1458410"/>
                <a:gd name="connsiteY0" fmla="*/ 291502 h 291502"/>
                <a:gd name="connsiteX1" fmla="*/ 1363543 w 1458410"/>
                <a:gd name="connsiteY1" fmla="*/ 278459 h 291502"/>
                <a:gd name="connsiteX2" fmla="*/ 1273215 w 1458410"/>
                <a:gd name="connsiteY2" fmla="*/ 219919 h 291502"/>
                <a:gd name="connsiteX3" fmla="*/ 1223167 w 1458410"/>
                <a:gd name="connsiteY3" fmla="*/ 178158 h 291502"/>
                <a:gd name="connsiteX4" fmla="*/ 1183250 w 1458410"/>
                <a:gd name="connsiteY4" fmla="*/ 149306 h 291502"/>
                <a:gd name="connsiteX5" fmla="*/ 1145893 w 1458410"/>
                <a:gd name="connsiteY5" fmla="*/ 123305 h 291502"/>
                <a:gd name="connsiteX6" fmla="*/ 1082232 w 1458410"/>
                <a:gd name="connsiteY6" fmla="*/ 82940 h 291502"/>
                <a:gd name="connsiteX7" fmla="*/ 1018572 w 1458410"/>
                <a:gd name="connsiteY7" fmla="*/ 88496 h 291502"/>
                <a:gd name="connsiteX8" fmla="*/ 973960 w 1458410"/>
                <a:gd name="connsiteY8" fmla="*/ 115020 h 291502"/>
                <a:gd name="connsiteX9" fmla="*/ 924288 w 1458410"/>
                <a:gd name="connsiteY9" fmla="*/ 112969 h 291502"/>
                <a:gd name="connsiteX10" fmla="*/ 863637 w 1458410"/>
                <a:gd name="connsiteY10" fmla="*/ 79933 h 291502"/>
                <a:gd name="connsiteX11" fmla="*/ 773817 w 1458410"/>
                <a:gd name="connsiteY11" fmla="*/ 80659 h 291502"/>
                <a:gd name="connsiteX12" fmla="*/ 674109 w 1458410"/>
                <a:gd name="connsiteY12" fmla="*/ 65348 h 291502"/>
                <a:gd name="connsiteX13" fmla="*/ 607670 w 1458410"/>
                <a:gd name="connsiteY13" fmla="*/ 81023 h 291502"/>
                <a:gd name="connsiteX14" fmla="*/ 590308 w 1458410"/>
                <a:gd name="connsiteY14" fmla="*/ 92597 h 291502"/>
                <a:gd name="connsiteX15" fmla="*/ 535939 w 1458410"/>
                <a:gd name="connsiteY15" fmla="*/ 71135 h 291502"/>
                <a:gd name="connsiteX16" fmla="*/ 497711 w 1458410"/>
                <a:gd name="connsiteY16" fmla="*/ 53410 h 291502"/>
                <a:gd name="connsiteX17" fmla="*/ 451412 w 1458410"/>
                <a:gd name="connsiteY17" fmla="*/ 51722 h 291502"/>
                <a:gd name="connsiteX18" fmla="*/ 396316 w 1458410"/>
                <a:gd name="connsiteY18" fmla="*/ 50036 h 291502"/>
                <a:gd name="connsiteX19" fmla="*/ 353027 w 1458410"/>
                <a:gd name="connsiteY19" fmla="*/ 44249 h 291502"/>
                <a:gd name="connsiteX20" fmla="*/ 295517 w 1458410"/>
                <a:gd name="connsiteY20" fmla="*/ 51722 h 291502"/>
                <a:gd name="connsiteX21" fmla="*/ 258380 w 1458410"/>
                <a:gd name="connsiteY21" fmla="*/ 63297 h 291502"/>
                <a:gd name="connsiteX22" fmla="*/ 202557 w 1458410"/>
                <a:gd name="connsiteY22" fmla="*/ 52086 h 291502"/>
                <a:gd name="connsiteX23" fmla="*/ 138896 w 1458410"/>
                <a:gd name="connsiteY23" fmla="*/ 46299 h 291502"/>
                <a:gd name="connsiteX24" fmla="*/ 0 w 1458410"/>
                <a:gd name="connsiteY24" fmla="*/ 0 h 291502"/>
                <a:gd name="connsiteX0" fmla="*/ 1458410 w 1458410"/>
                <a:gd name="connsiteY0" fmla="*/ 291502 h 291502"/>
                <a:gd name="connsiteX1" fmla="*/ 1363543 w 1458410"/>
                <a:gd name="connsiteY1" fmla="*/ 278459 h 291502"/>
                <a:gd name="connsiteX2" fmla="*/ 1273215 w 1458410"/>
                <a:gd name="connsiteY2" fmla="*/ 219919 h 291502"/>
                <a:gd name="connsiteX3" fmla="*/ 1223167 w 1458410"/>
                <a:gd name="connsiteY3" fmla="*/ 178158 h 291502"/>
                <a:gd name="connsiteX4" fmla="*/ 1183250 w 1458410"/>
                <a:gd name="connsiteY4" fmla="*/ 149306 h 291502"/>
                <a:gd name="connsiteX5" fmla="*/ 1145893 w 1458410"/>
                <a:gd name="connsiteY5" fmla="*/ 123305 h 291502"/>
                <a:gd name="connsiteX6" fmla="*/ 1082232 w 1458410"/>
                <a:gd name="connsiteY6" fmla="*/ 82940 h 291502"/>
                <a:gd name="connsiteX7" fmla="*/ 1018572 w 1458410"/>
                <a:gd name="connsiteY7" fmla="*/ 88496 h 291502"/>
                <a:gd name="connsiteX8" fmla="*/ 973960 w 1458410"/>
                <a:gd name="connsiteY8" fmla="*/ 101406 h 291502"/>
                <a:gd name="connsiteX9" fmla="*/ 924288 w 1458410"/>
                <a:gd name="connsiteY9" fmla="*/ 112969 h 291502"/>
                <a:gd name="connsiteX10" fmla="*/ 863637 w 1458410"/>
                <a:gd name="connsiteY10" fmla="*/ 79933 h 291502"/>
                <a:gd name="connsiteX11" fmla="*/ 773817 w 1458410"/>
                <a:gd name="connsiteY11" fmla="*/ 80659 h 291502"/>
                <a:gd name="connsiteX12" fmla="*/ 674109 w 1458410"/>
                <a:gd name="connsiteY12" fmla="*/ 65348 h 291502"/>
                <a:gd name="connsiteX13" fmla="*/ 607670 w 1458410"/>
                <a:gd name="connsiteY13" fmla="*/ 81023 h 291502"/>
                <a:gd name="connsiteX14" fmla="*/ 590308 w 1458410"/>
                <a:gd name="connsiteY14" fmla="*/ 92597 h 291502"/>
                <a:gd name="connsiteX15" fmla="*/ 535939 w 1458410"/>
                <a:gd name="connsiteY15" fmla="*/ 71135 h 291502"/>
                <a:gd name="connsiteX16" fmla="*/ 497711 w 1458410"/>
                <a:gd name="connsiteY16" fmla="*/ 53410 h 291502"/>
                <a:gd name="connsiteX17" fmla="*/ 451412 w 1458410"/>
                <a:gd name="connsiteY17" fmla="*/ 51722 h 291502"/>
                <a:gd name="connsiteX18" fmla="*/ 396316 w 1458410"/>
                <a:gd name="connsiteY18" fmla="*/ 50036 h 291502"/>
                <a:gd name="connsiteX19" fmla="*/ 353027 w 1458410"/>
                <a:gd name="connsiteY19" fmla="*/ 44249 h 291502"/>
                <a:gd name="connsiteX20" fmla="*/ 295517 w 1458410"/>
                <a:gd name="connsiteY20" fmla="*/ 51722 h 291502"/>
                <a:gd name="connsiteX21" fmla="*/ 258380 w 1458410"/>
                <a:gd name="connsiteY21" fmla="*/ 63297 h 291502"/>
                <a:gd name="connsiteX22" fmla="*/ 202557 w 1458410"/>
                <a:gd name="connsiteY22" fmla="*/ 52086 h 291502"/>
                <a:gd name="connsiteX23" fmla="*/ 138896 w 1458410"/>
                <a:gd name="connsiteY23" fmla="*/ 46299 h 291502"/>
                <a:gd name="connsiteX24" fmla="*/ 0 w 1458410"/>
                <a:gd name="connsiteY24" fmla="*/ 0 h 291502"/>
                <a:gd name="connsiteX0" fmla="*/ 1458410 w 1458410"/>
                <a:gd name="connsiteY0" fmla="*/ 291502 h 291502"/>
                <a:gd name="connsiteX1" fmla="*/ 1363543 w 1458410"/>
                <a:gd name="connsiteY1" fmla="*/ 278459 h 291502"/>
                <a:gd name="connsiteX2" fmla="*/ 1273215 w 1458410"/>
                <a:gd name="connsiteY2" fmla="*/ 219919 h 291502"/>
                <a:gd name="connsiteX3" fmla="*/ 1223167 w 1458410"/>
                <a:gd name="connsiteY3" fmla="*/ 178158 h 291502"/>
                <a:gd name="connsiteX4" fmla="*/ 1183250 w 1458410"/>
                <a:gd name="connsiteY4" fmla="*/ 149306 h 291502"/>
                <a:gd name="connsiteX5" fmla="*/ 1145893 w 1458410"/>
                <a:gd name="connsiteY5" fmla="*/ 123305 h 291502"/>
                <a:gd name="connsiteX6" fmla="*/ 1082232 w 1458410"/>
                <a:gd name="connsiteY6" fmla="*/ 82940 h 291502"/>
                <a:gd name="connsiteX7" fmla="*/ 1018572 w 1458410"/>
                <a:gd name="connsiteY7" fmla="*/ 88496 h 291502"/>
                <a:gd name="connsiteX8" fmla="*/ 973960 w 1458410"/>
                <a:gd name="connsiteY8" fmla="*/ 101406 h 291502"/>
                <a:gd name="connsiteX9" fmla="*/ 926557 w 1458410"/>
                <a:gd name="connsiteY9" fmla="*/ 92548 h 291502"/>
                <a:gd name="connsiteX10" fmla="*/ 863637 w 1458410"/>
                <a:gd name="connsiteY10" fmla="*/ 79933 h 291502"/>
                <a:gd name="connsiteX11" fmla="*/ 773817 w 1458410"/>
                <a:gd name="connsiteY11" fmla="*/ 80659 h 291502"/>
                <a:gd name="connsiteX12" fmla="*/ 674109 w 1458410"/>
                <a:gd name="connsiteY12" fmla="*/ 65348 h 291502"/>
                <a:gd name="connsiteX13" fmla="*/ 607670 w 1458410"/>
                <a:gd name="connsiteY13" fmla="*/ 81023 h 291502"/>
                <a:gd name="connsiteX14" fmla="*/ 590308 w 1458410"/>
                <a:gd name="connsiteY14" fmla="*/ 92597 h 291502"/>
                <a:gd name="connsiteX15" fmla="*/ 535939 w 1458410"/>
                <a:gd name="connsiteY15" fmla="*/ 71135 h 291502"/>
                <a:gd name="connsiteX16" fmla="*/ 497711 w 1458410"/>
                <a:gd name="connsiteY16" fmla="*/ 53410 h 291502"/>
                <a:gd name="connsiteX17" fmla="*/ 451412 w 1458410"/>
                <a:gd name="connsiteY17" fmla="*/ 51722 h 291502"/>
                <a:gd name="connsiteX18" fmla="*/ 396316 w 1458410"/>
                <a:gd name="connsiteY18" fmla="*/ 50036 h 291502"/>
                <a:gd name="connsiteX19" fmla="*/ 353027 w 1458410"/>
                <a:gd name="connsiteY19" fmla="*/ 44249 h 291502"/>
                <a:gd name="connsiteX20" fmla="*/ 295517 w 1458410"/>
                <a:gd name="connsiteY20" fmla="*/ 51722 h 291502"/>
                <a:gd name="connsiteX21" fmla="*/ 258380 w 1458410"/>
                <a:gd name="connsiteY21" fmla="*/ 63297 h 291502"/>
                <a:gd name="connsiteX22" fmla="*/ 202557 w 1458410"/>
                <a:gd name="connsiteY22" fmla="*/ 52086 h 291502"/>
                <a:gd name="connsiteX23" fmla="*/ 138896 w 1458410"/>
                <a:gd name="connsiteY23" fmla="*/ 46299 h 291502"/>
                <a:gd name="connsiteX24" fmla="*/ 0 w 1458410"/>
                <a:gd name="connsiteY24" fmla="*/ 0 h 291502"/>
                <a:gd name="connsiteX0" fmla="*/ 1458410 w 1458410"/>
                <a:gd name="connsiteY0" fmla="*/ 291502 h 291502"/>
                <a:gd name="connsiteX1" fmla="*/ 1363543 w 1458410"/>
                <a:gd name="connsiteY1" fmla="*/ 278459 h 291502"/>
                <a:gd name="connsiteX2" fmla="*/ 1273215 w 1458410"/>
                <a:gd name="connsiteY2" fmla="*/ 219919 h 291502"/>
                <a:gd name="connsiteX3" fmla="*/ 1223167 w 1458410"/>
                <a:gd name="connsiteY3" fmla="*/ 178158 h 291502"/>
                <a:gd name="connsiteX4" fmla="*/ 1183250 w 1458410"/>
                <a:gd name="connsiteY4" fmla="*/ 149306 h 291502"/>
                <a:gd name="connsiteX5" fmla="*/ 1145893 w 1458410"/>
                <a:gd name="connsiteY5" fmla="*/ 123305 h 291502"/>
                <a:gd name="connsiteX6" fmla="*/ 1084501 w 1458410"/>
                <a:gd name="connsiteY6" fmla="*/ 69326 h 291502"/>
                <a:gd name="connsiteX7" fmla="*/ 1018572 w 1458410"/>
                <a:gd name="connsiteY7" fmla="*/ 88496 h 291502"/>
                <a:gd name="connsiteX8" fmla="*/ 973960 w 1458410"/>
                <a:gd name="connsiteY8" fmla="*/ 101406 h 291502"/>
                <a:gd name="connsiteX9" fmla="*/ 926557 w 1458410"/>
                <a:gd name="connsiteY9" fmla="*/ 92548 h 291502"/>
                <a:gd name="connsiteX10" fmla="*/ 863637 w 1458410"/>
                <a:gd name="connsiteY10" fmla="*/ 79933 h 291502"/>
                <a:gd name="connsiteX11" fmla="*/ 773817 w 1458410"/>
                <a:gd name="connsiteY11" fmla="*/ 80659 h 291502"/>
                <a:gd name="connsiteX12" fmla="*/ 674109 w 1458410"/>
                <a:gd name="connsiteY12" fmla="*/ 65348 h 291502"/>
                <a:gd name="connsiteX13" fmla="*/ 607670 w 1458410"/>
                <a:gd name="connsiteY13" fmla="*/ 81023 h 291502"/>
                <a:gd name="connsiteX14" fmla="*/ 590308 w 1458410"/>
                <a:gd name="connsiteY14" fmla="*/ 92597 h 291502"/>
                <a:gd name="connsiteX15" fmla="*/ 535939 w 1458410"/>
                <a:gd name="connsiteY15" fmla="*/ 71135 h 291502"/>
                <a:gd name="connsiteX16" fmla="*/ 497711 w 1458410"/>
                <a:gd name="connsiteY16" fmla="*/ 53410 h 291502"/>
                <a:gd name="connsiteX17" fmla="*/ 451412 w 1458410"/>
                <a:gd name="connsiteY17" fmla="*/ 51722 h 291502"/>
                <a:gd name="connsiteX18" fmla="*/ 396316 w 1458410"/>
                <a:gd name="connsiteY18" fmla="*/ 50036 h 291502"/>
                <a:gd name="connsiteX19" fmla="*/ 353027 w 1458410"/>
                <a:gd name="connsiteY19" fmla="*/ 44249 h 291502"/>
                <a:gd name="connsiteX20" fmla="*/ 295517 w 1458410"/>
                <a:gd name="connsiteY20" fmla="*/ 51722 h 291502"/>
                <a:gd name="connsiteX21" fmla="*/ 258380 w 1458410"/>
                <a:gd name="connsiteY21" fmla="*/ 63297 h 291502"/>
                <a:gd name="connsiteX22" fmla="*/ 202557 w 1458410"/>
                <a:gd name="connsiteY22" fmla="*/ 52086 h 291502"/>
                <a:gd name="connsiteX23" fmla="*/ 138896 w 1458410"/>
                <a:gd name="connsiteY23" fmla="*/ 46299 h 291502"/>
                <a:gd name="connsiteX24" fmla="*/ 0 w 1458410"/>
                <a:gd name="connsiteY24" fmla="*/ 0 h 291502"/>
                <a:gd name="connsiteX0" fmla="*/ 1458410 w 1458410"/>
                <a:gd name="connsiteY0" fmla="*/ 291502 h 291502"/>
                <a:gd name="connsiteX1" fmla="*/ 1363543 w 1458410"/>
                <a:gd name="connsiteY1" fmla="*/ 278459 h 291502"/>
                <a:gd name="connsiteX2" fmla="*/ 1273215 w 1458410"/>
                <a:gd name="connsiteY2" fmla="*/ 219919 h 291502"/>
                <a:gd name="connsiteX3" fmla="*/ 1223167 w 1458410"/>
                <a:gd name="connsiteY3" fmla="*/ 178158 h 291502"/>
                <a:gd name="connsiteX4" fmla="*/ 1183250 w 1458410"/>
                <a:gd name="connsiteY4" fmla="*/ 149306 h 291502"/>
                <a:gd name="connsiteX5" fmla="*/ 1145893 w 1458410"/>
                <a:gd name="connsiteY5" fmla="*/ 123305 h 291502"/>
                <a:gd name="connsiteX6" fmla="*/ 1084501 w 1458410"/>
                <a:gd name="connsiteY6" fmla="*/ 69326 h 291502"/>
                <a:gd name="connsiteX7" fmla="*/ 1018572 w 1458410"/>
                <a:gd name="connsiteY7" fmla="*/ 77151 h 291502"/>
                <a:gd name="connsiteX8" fmla="*/ 973960 w 1458410"/>
                <a:gd name="connsiteY8" fmla="*/ 101406 h 291502"/>
                <a:gd name="connsiteX9" fmla="*/ 926557 w 1458410"/>
                <a:gd name="connsiteY9" fmla="*/ 92548 h 291502"/>
                <a:gd name="connsiteX10" fmla="*/ 863637 w 1458410"/>
                <a:gd name="connsiteY10" fmla="*/ 79933 h 291502"/>
                <a:gd name="connsiteX11" fmla="*/ 773817 w 1458410"/>
                <a:gd name="connsiteY11" fmla="*/ 80659 h 291502"/>
                <a:gd name="connsiteX12" fmla="*/ 674109 w 1458410"/>
                <a:gd name="connsiteY12" fmla="*/ 65348 h 291502"/>
                <a:gd name="connsiteX13" fmla="*/ 607670 w 1458410"/>
                <a:gd name="connsiteY13" fmla="*/ 81023 h 291502"/>
                <a:gd name="connsiteX14" fmla="*/ 590308 w 1458410"/>
                <a:gd name="connsiteY14" fmla="*/ 92597 h 291502"/>
                <a:gd name="connsiteX15" fmla="*/ 535939 w 1458410"/>
                <a:gd name="connsiteY15" fmla="*/ 71135 h 291502"/>
                <a:gd name="connsiteX16" fmla="*/ 497711 w 1458410"/>
                <a:gd name="connsiteY16" fmla="*/ 53410 h 291502"/>
                <a:gd name="connsiteX17" fmla="*/ 451412 w 1458410"/>
                <a:gd name="connsiteY17" fmla="*/ 51722 h 291502"/>
                <a:gd name="connsiteX18" fmla="*/ 396316 w 1458410"/>
                <a:gd name="connsiteY18" fmla="*/ 50036 h 291502"/>
                <a:gd name="connsiteX19" fmla="*/ 353027 w 1458410"/>
                <a:gd name="connsiteY19" fmla="*/ 44249 h 291502"/>
                <a:gd name="connsiteX20" fmla="*/ 295517 w 1458410"/>
                <a:gd name="connsiteY20" fmla="*/ 51722 h 291502"/>
                <a:gd name="connsiteX21" fmla="*/ 258380 w 1458410"/>
                <a:gd name="connsiteY21" fmla="*/ 63297 h 291502"/>
                <a:gd name="connsiteX22" fmla="*/ 202557 w 1458410"/>
                <a:gd name="connsiteY22" fmla="*/ 52086 h 291502"/>
                <a:gd name="connsiteX23" fmla="*/ 138896 w 1458410"/>
                <a:gd name="connsiteY23" fmla="*/ 46299 h 291502"/>
                <a:gd name="connsiteX24" fmla="*/ 0 w 1458410"/>
                <a:gd name="connsiteY24" fmla="*/ 0 h 291502"/>
                <a:gd name="connsiteX0" fmla="*/ 1458410 w 1458410"/>
                <a:gd name="connsiteY0" fmla="*/ 291502 h 291502"/>
                <a:gd name="connsiteX1" fmla="*/ 1363543 w 1458410"/>
                <a:gd name="connsiteY1" fmla="*/ 278459 h 291502"/>
                <a:gd name="connsiteX2" fmla="*/ 1273215 w 1458410"/>
                <a:gd name="connsiteY2" fmla="*/ 219919 h 291502"/>
                <a:gd name="connsiteX3" fmla="*/ 1223167 w 1458410"/>
                <a:gd name="connsiteY3" fmla="*/ 178158 h 291502"/>
                <a:gd name="connsiteX4" fmla="*/ 1183250 w 1458410"/>
                <a:gd name="connsiteY4" fmla="*/ 149306 h 291502"/>
                <a:gd name="connsiteX5" fmla="*/ 1145893 w 1458410"/>
                <a:gd name="connsiteY5" fmla="*/ 123305 h 291502"/>
                <a:gd name="connsiteX6" fmla="*/ 1084501 w 1458410"/>
                <a:gd name="connsiteY6" fmla="*/ 69326 h 291502"/>
                <a:gd name="connsiteX7" fmla="*/ 1018572 w 1458410"/>
                <a:gd name="connsiteY7" fmla="*/ 77151 h 291502"/>
                <a:gd name="connsiteX8" fmla="*/ 973960 w 1458410"/>
                <a:gd name="connsiteY8" fmla="*/ 101406 h 291502"/>
                <a:gd name="connsiteX9" fmla="*/ 926557 w 1458410"/>
                <a:gd name="connsiteY9" fmla="*/ 92548 h 291502"/>
                <a:gd name="connsiteX10" fmla="*/ 863637 w 1458410"/>
                <a:gd name="connsiteY10" fmla="*/ 79933 h 291502"/>
                <a:gd name="connsiteX11" fmla="*/ 773817 w 1458410"/>
                <a:gd name="connsiteY11" fmla="*/ 62507 h 291502"/>
                <a:gd name="connsiteX12" fmla="*/ 674109 w 1458410"/>
                <a:gd name="connsiteY12" fmla="*/ 65348 h 291502"/>
                <a:gd name="connsiteX13" fmla="*/ 607670 w 1458410"/>
                <a:gd name="connsiteY13" fmla="*/ 81023 h 291502"/>
                <a:gd name="connsiteX14" fmla="*/ 590308 w 1458410"/>
                <a:gd name="connsiteY14" fmla="*/ 92597 h 291502"/>
                <a:gd name="connsiteX15" fmla="*/ 535939 w 1458410"/>
                <a:gd name="connsiteY15" fmla="*/ 71135 h 291502"/>
                <a:gd name="connsiteX16" fmla="*/ 497711 w 1458410"/>
                <a:gd name="connsiteY16" fmla="*/ 53410 h 291502"/>
                <a:gd name="connsiteX17" fmla="*/ 451412 w 1458410"/>
                <a:gd name="connsiteY17" fmla="*/ 51722 h 291502"/>
                <a:gd name="connsiteX18" fmla="*/ 396316 w 1458410"/>
                <a:gd name="connsiteY18" fmla="*/ 50036 h 291502"/>
                <a:gd name="connsiteX19" fmla="*/ 353027 w 1458410"/>
                <a:gd name="connsiteY19" fmla="*/ 44249 h 291502"/>
                <a:gd name="connsiteX20" fmla="*/ 295517 w 1458410"/>
                <a:gd name="connsiteY20" fmla="*/ 51722 h 291502"/>
                <a:gd name="connsiteX21" fmla="*/ 258380 w 1458410"/>
                <a:gd name="connsiteY21" fmla="*/ 63297 h 291502"/>
                <a:gd name="connsiteX22" fmla="*/ 202557 w 1458410"/>
                <a:gd name="connsiteY22" fmla="*/ 52086 h 291502"/>
                <a:gd name="connsiteX23" fmla="*/ 138896 w 1458410"/>
                <a:gd name="connsiteY23" fmla="*/ 46299 h 291502"/>
                <a:gd name="connsiteX24" fmla="*/ 0 w 1458410"/>
                <a:gd name="connsiteY24" fmla="*/ 0 h 291502"/>
                <a:gd name="connsiteX0" fmla="*/ 1458410 w 1458410"/>
                <a:gd name="connsiteY0" fmla="*/ 291502 h 291502"/>
                <a:gd name="connsiteX1" fmla="*/ 1363543 w 1458410"/>
                <a:gd name="connsiteY1" fmla="*/ 278459 h 291502"/>
                <a:gd name="connsiteX2" fmla="*/ 1273215 w 1458410"/>
                <a:gd name="connsiteY2" fmla="*/ 219919 h 291502"/>
                <a:gd name="connsiteX3" fmla="*/ 1223167 w 1458410"/>
                <a:gd name="connsiteY3" fmla="*/ 178158 h 291502"/>
                <a:gd name="connsiteX4" fmla="*/ 1183250 w 1458410"/>
                <a:gd name="connsiteY4" fmla="*/ 149306 h 291502"/>
                <a:gd name="connsiteX5" fmla="*/ 1145893 w 1458410"/>
                <a:gd name="connsiteY5" fmla="*/ 123305 h 291502"/>
                <a:gd name="connsiteX6" fmla="*/ 1084501 w 1458410"/>
                <a:gd name="connsiteY6" fmla="*/ 69326 h 291502"/>
                <a:gd name="connsiteX7" fmla="*/ 1018572 w 1458410"/>
                <a:gd name="connsiteY7" fmla="*/ 77151 h 291502"/>
                <a:gd name="connsiteX8" fmla="*/ 973960 w 1458410"/>
                <a:gd name="connsiteY8" fmla="*/ 101406 h 291502"/>
                <a:gd name="connsiteX9" fmla="*/ 926557 w 1458410"/>
                <a:gd name="connsiteY9" fmla="*/ 92548 h 291502"/>
                <a:gd name="connsiteX10" fmla="*/ 863637 w 1458410"/>
                <a:gd name="connsiteY10" fmla="*/ 66319 h 291502"/>
                <a:gd name="connsiteX11" fmla="*/ 773817 w 1458410"/>
                <a:gd name="connsiteY11" fmla="*/ 62507 h 291502"/>
                <a:gd name="connsiteX12" fmla="*/ 674109 w 1458410"/>
                <a:gd name="connsiteY12" fmla="*/ 65348 h 291502"/>
                <a:gd name="connsiteX13" fmla="*/ 607670 w 1458410"/>
                <a:gd name="connsiteY13" fmla="*/ 81023 h 291502"/>
                <a:gd name="connsiteX14" fmla="*/ 590308 w 1458410"/>
                <a:gd name="connsiteY14" fmla="*/ 92597 h 291502"/>
                <a:gd name="connsiteX15" fmla="*/ 535939 w 1458410"/>
                <a:gd name="connsiteY15" fmla="*/ 71135 h 291502"/>
                <a:gd name="connsiteX16" fmla="*/ 497711 w 1458410"/>
                <a:gd name="connsiteY16" fmla="*/ 53410 h 291502"/>
                <a:gd name="connsiteX17" fmla="*/ 451412 w 1458410"/>
                <a:gd name="connsiteY17" fmla="*/ 51722 h 291502"/>
                <a:gd name="connsiteX18" fmla="*/ 396316 w 1458410"/>
                <a:gd name="connsiteY18" fmla="*/ 50036 h 291502"/>
                <a:gd name="connsiteX19" fmla="*/ 353027 w 1458410"/>
                <a:gd name="connsiteY19" fmla="*/ 44249 h 291502"/>
                <a:gd name="connsiteX20" fmla="*/ 295517 w 1458410"/>
                <a:gd name="connsiteY20" fmla="*/ 51722 h 291502"/>
                <a:gd name="connsiteX21" fmla="*/ 258380 w 1458410"/>
                <a:gd name="connsiteY21" fmla="*/ 63297 h 291502"/>
                <a:gd name="connsiteX22" fmla="*/ 202557 w 1458410"/>
                <a:gd name="connsiteY22" fmla="*/ 52086 h 291502"/>
                <a:gd name="connsiteX23" fmla="*/ 138896 w 1458410"/>
                <a:gd name="connsiteY23" fmla="*/ 46299 h 291502"/>
                <a:gd name="connsiteX24" fmla="*/ 0 w 1458410"/>
                <a:gd name="connsiteY24" fmla="*/ 0 h 291502"/>
                <a:gd name="connsiteX0" fmla="*/ 1458410 w 1458410"/>
                <a:gd name="connsiteY0" fmla="*/ 291502 h 291502"/>
                <a:gd name="connsiteX1" fmla="*/ 1363543 w 1458410"/>
                <a:gd name="connsiteY1" fmla="*/ 278459 h 291502"/>
                <a:gd name="connsiteX2" fmla="*/ 1273215 w 1458410"/>
                <a:gd name="connsiteY2" fmla="*/ 219919 h 291502"/>
                <a:gd name="connsiteX3" fmla="*/ 1223167 w 1458410"/>
                <a:gd name="connsiteY3" fmla="*/ 178158 h 291502"/>
                <a:gd name="connsiteX4" fmla="*/ 1183250 w 1458410"/>
                <a:gd name="connsiteY4" fmla="*/ 149306 h 291502"/>
                <a:gd name="connsiteX5" fmla="*/ 1145893 w 1458410"/>
                <a:gd name="connsiteY5" fmla="*/ 123305 h 291502"/>
                <a:gd name="connsiteX6" fmla="*/ 1084501 w 1458410"/>
                <a:gd name="connsiteY6" fmla="*/ 69326 h 291502"/>
                <a:gd name="connsiteX7" fmla="*/ 1018572 w 1458410"/>
                <a:gd name="connsiteY7" fmla="*/ 77151 h 291502"/>
                <a:gd name="connsiteX8" fmla="*/ 973960 w 1458410"/>
                <a:gd name="connsiteY8" fmla="*/ 101406 h 291502"/>
                <a:gd name="connsiteX9" fmla="*/ 926557 w 1458410"/>
                <a:gd name="connsiteY9" fmla="*/ 92548 h 291502"/>
                <a:gd name="connsiteX10" fmla="*/ 863637 w 1458410"/>
                <a:gd name="connsiteY10" fmla="*/ 66319 h 291502"/>
                <a:gd name="connsiteX11" fmla="*/ 773817 w 1458410"/>
                <a:gd name="connsiteY11" fmla="*/ 62507 h 291502"/>
                <a:gd name="connsiteX12" fmla="*/ 674109 w 1458410"/>
                <a:gd name="connsiteY12" fmla="*/ 65348 h 291502"/>
                <a:gd name="connsiteX13" fmla="*/ 607670 w 1458410"/>
                <a:gd name="connsiteY13" fmla="*/ 69678 h 291502"/>
                <a:gd name="connsiteX14" fmla="*/ 590308 w 1458410"/>
                <a:gd name="connsiteY14" fmla="*/ 92597 h 291502"/>
                <a:gd name="connsiteX15" fmla="*/ 535939 w 1458410"/>
                <a:gd name="connsiteY15" fmla="*/ 71135 h 291502"/>
                <a:gd name="connsiteX16" fmla="*/ 497711 w 1458410"/>
                <a:gd name="connsiteY16" fmla="*/ 53410 h 291502"/>
                <a:gd name="connsiteX17" fmla="*/ 451412 w 1458410"/>
                <a:gd name="connsiteY17" fmla="*/ 51722 h 291502"/>
                <a:gd name="connsiteX18" fmla="*/ 396316 w 1458410"/>
                <a:gd name="connsiteY18" fmla="*/ 50036 h 291502"/>
                <a:gd name="connsiteX19" fmla="*/ 353027 w 1458410"/>
                <a:gd name="connsiteY19" fmla="*/ 44249 h 291502"/>
                <a:gd name="connsiteX20" fmla="*/ 295517 w 1458410"/>
                <a:gd name="connsiteY20" fmla="*/ 51722 h 291502"/>
                <a:gd name="connsiteX21" fmla="*/ 258380 w 1458410"/>
                <a:gd name="connsiteY21" fmla="*/ 63297 h 291502"/>
                <a:gd name="connsiteX22" fmla="*/ 202557 w 1458410"/>
                <a:gd name="connsiteY22" fmla="*/ 52086 h 291502"/>
                <a:gd name="connsiteX23" fmla="*/ 138896 w 1458410"/>
                <a:gd name="connsiteY23" fmla="*/ 46299 h 291502"/>
                <a:gd name="connsiteX24" fmla="*/ 0 w 1458410"/>
                <a:gd name="connsiteY24" fmla="*/ 0 h 291502"/>
                <a:gd name="connsiteX0" fmla="*/ 1458410 w 1458410"/>
                <a:gd name="connsiteY0" fmla="*/ 291502 h 291502"/>
                <a:gd name="connsiteX1" fmla="*/ 1363543 w 1458410"/>
                <a:gd name="connsiteY1" fmla="*/ 278459 h 291502"/>
                <a:gd name="connsiteX2" fmla="*/ 1273215 w 1458410"/>
                <a:gd name="connsiteY2" fmla="*/ 219919 h 291502"/>
                <a:gd name="connsiteX3" fmla="*/ 1223167 w 1458410"/>
                <a:gd name="connsiteY3" fmla="*/ 178158 h 291502"/>
                <a:gd name="connsiteX4" fmla="*/ 1183250 w 1458410"/>
                <a:gd name="connsiteY4" fmla="*/ 149306 h 291502"/>
                <a:gd name="connsiteX5" fmla="*/ 1145893 w 1458410"/>
                <a:gd name="connsiteY5" fmla="*/ 123305 h 291502"/>
                <a:gd name="connsiteX6" fmla="*/ 1084501 w 1458410"/>
                <a:gd name="connsiteY6" fmla="*/ 69326 h 291502"/>
                <a:gd name="connsiteX7" fmla="*/ 1018572 w 1458410"/>
                <a:gd name="connsiteY7" fmla="*/ 77151 h 291502"/>
                <a:gd name="connsiteX8" fmla="*/ 973960 w 1458410"/>
                <a:gd name="connsiteY8" fmla="*/ 101406 h 291502"/>
                <a:gd name="connsiteX9" fmla="*/ 926557 w 1458410"/>
                <a:gd name="connsiteY9" fmla="*/ 92548 h 291502"/>
                <a:gd name="connsiteX10" fmla="*/ 863637 w 1458410"/>
                <a:gd name="connsiteY10" fmla="*/ 66319 h 291502"/>
                <a:gd name="connsiteX11" fmla="*/ 773817 w 1458410"/>
                <a:gd name="connsiteY11" fmla="*/ 62507 h 291502"/>
                <a:gd name="connsiteX12" fmla="*/ 674109 w 1458410"/>
                <a:gd name="connsiteY12" fmla="*/ 65348 h 291502"/>
                <a:gd name="connsiteX13" fmla="*/ 607670 w 1458410"/>
                <a:gd name="connsiteY13" fmla="*/ 69678 h 291502"/>
                <a:gd name="connsiteX14" fmla="*/ 585770 w 1458410"/>
                <a:gd name="connsiteY14" fmla="*/ 67638 h 291502"/>
                <a:gd name="connsiteX15" fmla="*/ 535939 w 1458410"/>
                <a:gd name="connsiteY15" fmla="*/ 71135 h 291502"/>
                <a:gd name="connsiteX16" fmla="*/ 497711 w 1458410"/>
                <a:gd name="connsiteY16" fmla="*/ 53410 h 291502"/>
                <a:gd name="connsiteX17" fmla="*/ 451412 w 1458410"/>
                <a:gd name="connsiteY17" fmla="*/ 51722 h 291502"/>
                <a:gd name="connsiteX18" fmla="*/ 396316 w 1458410"/>
                <a:gd name="connsiteY18" fmla="*/ 50036 h 291502"/>
                <a:gd name="connsiteX19" fmla="*/ 353027 w 1458410"/>
                <a:gd name="connsiteY19" fmla="*/ 44249 h 291502"/>
                <a:gd name="connsiteX20" fmla="*/ 295517 w 1458410"/>
                <a:gd name="connsiteY20" fmla="*/ 51722 h 291502"/>
                <a:gd name="connsiteX21" fmla="*/ 258380 w 1458410"/>
                <a:gd name="connsiteY21" fmla="*/ 63297 h 291502"/>
                <a:gd name="connsiteX22" fmla="*/ 202557 w 1458410"/>
                <a:gd name="connsiteY22" fmla="*/ 52086 h 291502"/>
                <a:gd name="connsiteX23" fmla="*/ 138896 w 1458410"/>
                <a:gd name="connsiteY23" fmla="*/ 46299 h 291502"/>
                <a:gd name="connsiteX24" fmla="*/ 0 w 1458410"/>
                <a:gd name="connsiteY24" fmla="*/ 0 h 291502"/>
                <a:gd name="connsiteX0" fmla="*/ 1458410 w 1458410"/>
                <a:gd name="connsiteY0" fmla="*/ 291502 h 291502"/>
                <a:gd name="connsiteX1" fmla="*/ 1363543 w 1458410"/>
                <a:gd name="connsiteY1" fmla="*/ 278459 h 291502"/>
                <a:gd name="connsiteX2" fmla="*/ 1273215 w 1458410"/>
                <a:gd name="connsiteY2" fmla="*/ 219919 h 291502"/>
                <a:gd name="connsiteX3" fmla="*/ 1223167 w 1458410"/>
                <a:gd name="connsiteY3" fmla="*/ 178158 h 291502"/>
                <a:gd name="connsiteX4" fmla="*/ 1183250 w 1458410"/>
                <a:gd name="connsiteY4" fmla="*/ 149306 h 291502"/>
                <a:gd name="connsiteX5" fmla="*/ 1145893 w 1458410"/>
                <a:gd name="connsiteY5" fmla="*/ 123305 h 291502"/>
                <a:gd name="connsiteX6" fmla="*/ 1084501 w 1458410"/>
                <a:gd name="connsiteY6" fmla="*/ 69326 h 291502"/>
                <a:gd name="connsiteX7" fmla="*/ 1018572 w 1458410"/>
                <a:gd name="connsiteY7" fmla="*/ 77151 h 291502"/>
                <a:gd name="connsiteX8" fmla="*/ 973960 w 1458410"/>
                <a:gd name="connsiteY8" fmla="*/ 101406 h 291502"/>
                <a:gd name="connsiteX9" fmla="*/ 926557 w 1458410"/>
                <a:gd name="connsiteY9" fmla="*/ 92548 h 291502"/>
                <a:gd name="connsiteX10" fmla="*/ 863637 w 1458410"/>
                <a:gd name="connsiteY10" fmla="*/ 66319 h 291502"/>
                <a:gd name="connsiteX11" fmla="*/ 773817 w 1458410"/>
                <a:gd name="connsiteY11" fmla="*/ 62507 h 291502"/>
                <a:gd name="connsiteX12" fmla="*/ 674109 w 1458410"/>
                <a:gd name="connsiteY12" fmla="*/ 65348 h 291502"/>
                <a:gd name="connsiteX13" fmla="*/ 607670 w 1458410"/>
                <a:gd name="connsiteY13" fmla="*/ 69678 h 291502"/>
                <a:gd name="connsiteX14" fmla="*/ 585770 w 1458410"/>
                <a:gd name="connsiteY14" fmla="*/ 67638 h 291502"/>
                <a:gd name="connsiteX15" fmla="*/ 535939 w 1458410"/>
                <a:gd name="connsiteY15" fmla="*/ 62059 h 291502"/>
                <a:gd name="connsiteX16" fmla="*/ 497711 w 1458410"/>
                <a:gd name="connsiteY16" fmla="*/ 53410 h 291502"/>
                <a:gd name="connsiteX17" fmla="*/ 451412 w 1458410"/>
                <a:gd name="connsiteY17" fmla="*/ 51722 h 291502"/>
                <a:gd name="connsiteX18" fmla="*/ 396316 w 1458410"/>
                <a:gd name="connsiteY18" fmla="*/ 50036 h 291502"/>
                <a:gd name="connsiteX19" fmla="*/ 353027 w 1458410"/>
                <a:gd name="connsiteY19" fmla="*/ 44249 h 291502"/>
                <a:gd name="connsiteX20" fmla="*/ 295517 w 1458410"/>
                <a:gd name="connsiteY20" fmla="*/ 51722 h 291502"/>
                <a:gd name="connsiteX21" fmla="*/ 258380 w 1458410"/>
                <a:gd name="connsiteY21" fmla="*/ 63297 h 291502"/>
                <a:gd name="connsiteX22" fmla="*/ 202557 w 1458410"/>
                <a:gd name="connsiteY22" fmla="*/ 52086 h 291502"/>
                <a:gd name="connsiteX23" fmla="*/ 138896 w 1458410"/>
                <a:gd name="connsiteY23" fmla="*/ 46299 h 291502"/>
                <a:gd name="connsiteX24" fmla="*/ 0 w 1458410"/>
                <a:gd name="connsiteY24" fmla="*/ 0 h 291502"/>
                <a:gd name="connsiteX0" fmla="*/ 1458410 w 1458410"/>
                <a:gd name="connsiteY0" fmla="*/ 291502 h 291502"/>
                <a:gd name="connsiteX1" fmla="*/ 1363543 w 1458410"/>
                <a:gd name="connsiteY1" fmla="*/ 278459 h 291502"/>
                <a:gd name="connsiteX2" fmla="*/ 1273215 w 1458410"/>
                <a:gd name="connsiteY2" fmla="*/ 219919 h 291502"/>
                <a:gd name="connsiteX3" fmla="*/ 1223167 w 1458410"/>
                <a:gd name="connsiteY3" fmla="*/ 178158 h 291502"/>
                <a:gd name="connsiteX4" fmla="*/ 1183250 w 1458410"/>
                <a:gd name="connsiteY4" fmla="*/ 149306 h 291502"/>
                <a:gd name="connsiteX5" fmla="*/ 1145893 w 1458410"/>
                <a:gd name="connsiteY5" fmla="*/ 123305 h 291502"/>
                <a:gd name="connsiteX6" fmla="*/ 1084501 w 1458410"/>
                <a:gd name="connsiteY6" fmla="*/ 69326 h 291502"/>
                <a:gd name="connsiteX7" fmla="*/ 1018572 w 1458410"/>
                <a:gd name="connsiteY7" fmla="*/ 77151 h 291502"/>
                <a:gd name="connsiteX8" fmla="*/ 973960 w 1458410"/>
                <a:gd name="connsiteY8" fmla="*/ 101406 h 291502"/>
                <a:gd name="connsiteX9" fmla="*/ 926557 w 1458410"/>
                <a:gd name="connsiteY9" fmla="*/ 92548 h 291502"/>
                <a:gd name="connsiteX10" fmla="*/ 863637 w 1458410"/>
                <a:gd name="connsiteY10" fmla="*/ 66319 h 291502"/>
                <a:gd name="connsiteX11" fmla="*/ 773817 w 1458410"/>
                <a:gd name="connsiteY11" fmla="*/ 62507 h 291502"/>
                <a:gd name="connsiteX12" fmla="*/ 674109 w 1458410"/>
                <a:gd name="connsiteY12" fmla="*/ 65348 h 291502"/>
                <a:gd name="connsiteX13" fmla="*/ 607670 w 1458410"/>
                <a:gd name="connsiteY13" fmla="*/ 69678 h 291502"/>
                <a:gd name="connsiteX14" fmla="*/ 585770 w 1458410"/>
                <a:gd name="connsiteY14" fmla="*/ 67638 h 291502"/>
                <a:gd name="connsiteX15" fmla="*/ 535939 w 1458410"/>
                <a:gd name="connsiteY15" fmla="*/ 62059 h 291502"/>
                <a:gd name="connsiteX16" fmla="*/ 497711 w 1458410"/>
                <a:gd name="connsiteY16" fmla="*/ 44334 h 291502"/>
                <a:gd name="connsiteX17" fmla="*/ 451412 w 1458410"/>
                <a:gd name="connsiteY17" fmla="*/ 51722 h 291502"/>
                <a:gd name="connsiteX18" fmla="*/ 396316 w 1458410"/>
                <a:gd name="connsiteY18" fmla="*/ 50036 h 291502"/>
                <a:gd name="connsiteX19" fmla="*/ 353027 w 1458410"/>
                <a:gd name="connsiteY19" fmla="*/ 44249 h 291502"/>
                <a:gd name="connsiteX20" fmla="*/ 295517 w 1458410"/>
                <a:gd name="connsiteY20" fmla="*/ 51722 h 291502"/>
                <a:gd name="connsiteX21" fmla="*/ 258380 w 1458410"/>
                <a:gd name="connsiteY21" fmla="*/ 63297 h 291502"/>
                <a:gd name="connsiteX22" fmla="*/ 202557 w 1458410"/>
                <a:gd name="connsiteY22" fmla="*/ 52086 h 291502"/>
                <a:gd name="connsiteX23" fmla="*/ 138896 w 1458410"/>
                <a:gd name="connsiteY23" fmla="*/ 46299 h 291502"/>
                <a:gd name="connsiteX24" fmla="*/ 0 w 1458410"/>
                <a:gd name="connsiteY24" fmla="*/ 0 h 291502"/>
                <a:gd name="connsiteX0" fmla="*/ 1458410 w 1458410"/>
                <a:gd name="connsiteY0" fmla="*/ 291502 h 291502"/>
                <a:gd name="connsiteX1" fmla="*/ 1363543 w 1458410"/>
                <a:gd name="connsiteY1" fmla="*/ 278459 h 291502"/>
                <a:gd name="connsiteX2" fmla="*/ 1273215 w 1458410"/>
                <a:gd name="connsiteY2" fmla="*/ 219919 h 291502"/>
                <a:gd name="connsiteX3" fmla="*/ 1223167 w 1458410"/>
                <a:gd name="connsiteY3" fmla="*/ 178158 h 291502"/>
                <a:gd name="connsiteX4" fmla="*/ 1183250 w 1458410"/>
                <a:gd name="connsiteY4" fmla="*/ 149306 h 291502"/>
                <a:gd name="connsiteX5" fmla="*/ 1145893 w 1458410"/>
                <a:gd name="connsiteY5" fmla="*/ 123305 h 291502"/>
                <a:gd name="connsiteX6" fmla="*/ 1084501 w 1458410"/>
                <a:gd name="connsiteY6" fmla="*/ 69326 h 291502"/>
                <a:gd name="connsiteX7" fmla="*/ 1018572 w 1458410"/>
                <a:gd name="connsiteY7" fmla="*/ 77151 h 291502"/>
                <a:gd name="connsiteX8" fmla="*/ 973960 w 1458410"/>
                <a:gd name="connsiteY8" fmla="*/ 101406 h 291502"/>
                <a:gd name="connsiteX9" fmla="*/ 926557 w 1458410"/>
                <a:gd name="connsiteY9" fmla="*/ 92548 h 291502"/>
                <a:gd name="connsiteX10" fmla="*/ 863637 w 1458410"/>
                <a:gd name="connsiteY10" fmla="*/ 66319 h 291502"/>
                <a:gd name="connsiteX11" fmla="*/ 773817 w 1458410"/>
                <a:gd name="connsiteY11" fmla="*/ 62507 h 291502"/>
                <a:gd name="connsiteX12" fmla="*/ 674109 w 1458410"/>
                <a:gd name="connsiteY12" fmla="*/ 65348 h 291502"/>
                <a:gd name="connsiteX13" fmla="*/ 607670 w 1458410"/>
                <a:gd name="connsiteY13" fmla="*/ 69678 h 291502"/>
                <a:gd name="connsiteX14" fmla="*/ 585770 w 1458410"/>
                <a:gd name="connsiteY14" fmla="*/ 67638 h 291502"/>
                <a:gd name="connsiteX15" fmla="*/ 535939 w 1458410"/>
                <a:gd name="connsiteY15" fmla="*/ 62059 h 291502"/>
                <a:gd name="connsiteX16" fmla="*/ 497711 w 1458410"/>
                <a:gd name="connsiteY16" fmla="*/ 44334 h 291502"/>
                <a:gd name="connsiteX17" fmla="*/ 446874 w 1458410"/>
                <a:gd name="connsiteY17" fmla="*/ 40377 h 291502"/>
                <a:gd name="connsiteX18" fmla="*/ 396316 w 1458410"/>
                <a:gd name="connsiteY18" fmla="*/ 50036 h 291502"/>
                <a:gd name="connsiteX19" fmla="*/ 353027 w 1458410"/>
                <a:gd name="connsiteY19" fmla="*/ 44249 h 291502"/>
                <a:gd name="connsiteX20" fmla="*/ 295517 w 1458410"/>
                <a:gd name="connsiteY20" fmla="*/ 51722 h 291502"/>
                <a:gd name="connsiteX21" fmla="*/ 258380 w 1458410"/>
                <a:gd name="connsiteY21" fmla="*/ 63297 h 291502"/>
                <a:gd name="connsiteX22" fmla="*/ 202557 w 1458410"/>
                <a:gd name="connsiteY22" fmla="*/ 52086 h 291502"/>
                <a:gd name="connsiteX23" fmla="*/ 138896 w 1458410"/>
                <a:gd name="connsiteY23" fmla="*/ 46299 h 291502"/>
                <a:gd name="connsiteX24" fmla="*/ 0 w 1458410"/>
                <a:gd name="connsiteY24" fmla="*/ 0 h 291502"/>
                <a:gd name="connsiteX0" fmla="*/ 1458410 w 1458410"/>
                <a:gd name="connsiteY0" fmla="*/ 291502 h 291502"/>
                <a:gd name="connsiteX1" fmla="*/ 1363543 w 1458410"/>
                <a:gd name="connsiteY1" fmla="*/ 278459 h 291502"/>
                <a:gd name="connsiteX2" fmla="*/ 1273215 w 1458410"/>
                <a:gd name="connsiteY2" fmla="*/ 219919 h 291502"/>
                <a:gd name="connsiteX3" fmla="*/ 1223167 w 1458410"/>
                <a:gd name="connsiteY3" fmla="*/ 178158 h 291502"/>
                <a:gd name="connsiteX4" fmla="*/ 1183250 w 1458410"/>
                <a:gd name="connsiteY4" fmla="*/ 149306 h 291502"/>
                <a:gd name="connsiteX5" fmla="*/ 1145893 w 1458410"/>
                <a:gd name="connsiteY5" fmla="*/ 123305 h 291502"/>
                <a:gd name="connsiteX6" fmla="*/ 1084501 w 1458410"/>
                <a:gd name="connsiteY6" fmla="*/ 69326 h 291502"/>
                <a:gd name="connsiteX7" fmla="*/ 1018572 w 1458410"/>
                <a:gd name="connsiteY7" fmla="*/ 77151 h 291502"/>
                <a:gd name="connsiteX8" fmla="*/ 973960 w 1458410"/>
                <a:gd name="connsiteY8" fmla="*/ 101406 h 291502"/>
                <a:gd name="connsiteX9" fmla="*/ 926557 w 1458410"/>
                <a:gd name="connsiteY9" fmla="*/ 92548 h 291502"/>
                <a:gd name="connsiteX10" fmla="*/ 863637 w 1458410"/>
                <a:gd name="connsiteY10" fmla="*/ 66319 h 291502"/>
                <a:gd name="connsiteX11" fmla="*/ 773817 w 1458410"/>
                <a:gd name="connsiteY11" fmla="*/ 62507 h 291502"/>
                <a:gd name="connsiteX12" fmla="*/ 674109 w 1458410"/>
                <a:gd name="connsiteY12" fmla="*/ 65348 h 291502"/>
                <a:gd name="connsiteX13" fmla="*/ 607670 w 1458410"/>
                <a:gd name="connsiteY13" fmla="*/ 69678 h 291502"/>
                <a:gd name="connsiteX14" fmla="*/ 585770 w 1458410"/>
                <a:gd name="connsiteY14" fmla="*/ 67638 h 291502"/>
                <a:gd name="connsiteX15" fmla="*/ 535939 w 1458410"/>
                <a:gd name="connsiteY15" fmla="*/ 62059 h 291502"/>
                <a:gd name="connsiteX16" fmla="*/ 497711 w 1458410"/>
                <a:gd name="connsiteY16" fmla="*/ 44334 h 291502"/>
                <a:gd name="connsiteX17" fmla="*/ 446874 w 1458410"/>
                <a:gd name="connsiteY17" fmla="*/ 40377 h 291502"/>
                <a:gd name="connsiteX18" fmla="*/ 396316 w 1458410"/>
                <a:gd name="connsiteY18" fmla="*/ 38691 h 291502"/>
                <a:gd name="connsiteX19" fmla="*/ 353027 w 1458410"/>
                <a:gd name="connsiteY19" fmla="*/ 44249 h 291502"/>
                <a:gd name="connsiteX20" fmla="*/ 295517 w 1458410"/>
                <a:gd name="connsiteY20" fmla="*/ 51722 h 291502"/>
                <a:gd name="connsiteX21" fmla="*/ 258380 w 1458410"/>
                <a:gd name="connsiteY21" fmla="*/ 63297 h 291502"/>
                <a:gd name="connsiteX22" fmla="*/ 202557 w 1458410"/>
                <a:gd name="connsiteY22" fmla="*/ 52086 h 291502"/>
                <a:gd name="connsiteX23" fmla="*/ 138896 w 1458410"/>
                <a:gd name="connsiteY23" fmla="*/ 46299 h 291502"/>
                <a:gd name="connsiteX24" fmla="*/ 0 w 1458410"/>
                <a:gd name="connsiteY24" fmla="*/ 0 h 291502"/>
                <a:gd name="connsiteX0" fmla="*/ 1458410 w 1458410"/>
                <a:gd name="connsiteY0" fmla="*/ 291502 h 291502"/>
                <a:gd name="connsiteX1" fmla="*/ 1363543 w 1458410"/>
                <a:gd name="connsiteY1" fmla="*/ 278459 h 291502"/>
                <a:gd name="connsiteX2" fmla="*/ 1273215 w 1458410"/>
                <a:gd name="connsiteY2" fmla="*/ 219919 h 291502"/>
                <a:gd name="connsiteX3" fmla="*/ 1223167 w 1458410"/>
                <a:gd name="connsiteY3" fmla="*/ 178158 h 291502"/>
                <a:gd name="connsiteX4" fmla="*/ 1183250 w 1458410"/>
                <a:gd name="connsiteY4" fmla="*/ 149306 h 291502"/>
                <a:gd name="connsiteX5" fmla="*/ 1145893 w 1458410"/>
                <a:gd name="connsiteY5" fmla="*/ 123305 h 291502"/>
                <a:gd name="connsiteX6" fmla="*/ 1084501 w 1458410"/>
                <a:gd name="connsiteY6" fmla="*/ 69326 h 291502"/>
                <a:gd name="connsiteX7" fmla="*/ 1018572 w 1458410"/>
                <a:gd name="connsiteY7" fmla="*/ 77151 h 291502"/>
                <a:gd name="connsiteX8" fmla="*/ 973960 w 1458410"/>
                <a:gd name="connsiteY8" fmla="*/ 101406 h 291502"/>
                <a:gd name="connsiteX9" fmla="*/ 926557 w 1458410"/>
                <a:gd name="connsiteY9" fmla="*/ 92548 h 291502"/>
                <a:gd name="connsiteX10" fmla="*/ 863637 w 1458410"/>
                <a:gd name="connsiteY10" fmla="*/ 66319 h 291502"/>
                <a:gd name="connsiteX11" fmla="*/ 773817 w 1458410"/>
                <a:gd name="connsiteY11" fmla="*/ 62507 h 291502"/>
                <a:gd name="connsiteX12" fmla="*/ 674109 w 1458410"/>
                <a:gd name="connsiteY12" fmla="*/ 65348 h 291502"/>
                <a:gd name="connsiteX13" fmla="*/ 607670 w 1458410"/>
                <a:gd name="connsiteY13" fmla="*/ 69678 h 291502"/>
                <a:gd name="connsiteX14" fmla="*/ 585770 w 1458410"/>
                <a:gd name="connsiteY14" fmla="*/ 67638 h 291502"/>
                <a:gd name="connsiteX15" fmla="*/ 535939 w 1458410"/>
                <a:gd name="connsiteY15" fmla="*/ 62059 h 291502"/>
                <a:gd name="connsiteX16" fmla="*/ 497711 w 1458410"/>
                <a:gd name="connsiteY16" fmla="*/ 44334 h 291502"/>
                <a:gd name="connsiteX17" fmla="*/ 446874 w 1458410"/>
                <a:gd name="connsiteY17" fmla="*/ 40377 h 291502"/>
                <a:gd name="connsiteX18" fmla="*/ 396316 w 1458410"/>
                <a:gd name="connsiteY18" fmla="*/ 38691 h 291502"/>
                <a:gd name="connsiteX19" fmla="*/ 357565 w 1458410"/>
                <a:gd name="connsiteY19" fmla="*/ 35173 h 291502"/>
                <a:gd name="connsiteX20" fmla="*/ 295517 w 1458410"/>
                <a:gd name="connsiteY20" fmla="*/ 51722 h 291502"/>
                <a:gd name="connsiteX21" fmla="*/ 258380 w 1458410"/>
                <a:gd name="connsiteY21" fmla="*/ 63297 h 291502"/>
                <a:gd name="connsiteX22" fmla="*/ 202557 w 1458410"/>
                <a:gd name="connsiteY22" fmla="*/ 52086 h 291502"/>
                <a:gd name="connsiteX23" fmla="*/ 138896 w 1458410"/>
                <a:gd name="connsiteY23" fmla="*/ 46299 h 291502"/>
                <a:gd name="connsiteX24" fmla="*/ 0 w 1458410"/>
                <a:gd name="connsiteY24" fmla="*/ 0 h 291502"/>
                <a:gd name="connsiteX0" fmla="*/ 1458410 w 1458410"/>
                <a:gd name="connsiteY0" fmla="*/ 291502 h 291502"/>
                <a:gd name="connsiteX1" fmla="*/ 1363543 w 1458410"/>
                <a:gd name="connsiteY1" fmla="*/ 278459 h 291502"/>
                <a:gd name="connsiteX2" fmla="*/ 1273215 w 1458410"/>
                <a:gd name="connsiteY2" fmla="*/ 219919 h 291502"/>
                <a:gd name="connsiteX3" fmla="*/ 1223167 w 1458410"/>
                <a:gd name="connsiteY3" fmla="*/ 178158 h 291502"/>
                <a:gd name="connsiteX4" fmla="*/ 1183250 w 1458410"/>
                <a:gd name="connsiteY4" fmla="*/ 149306 h 291502"/>
                <a:gd name="connsiteX5" fmla="*/ 1145893 w 1458410"/>
                <a:gd name="connsiteY5" fmla="*/ 123305 h 291502"/>
                <a:gd name="connsiteX6" fmla="*/ 1084501 w 1458410"/>
                <a:gd name="connsiteY6" fmla="*/ 69326 h 291502"/>
                <a:gd name="connsiteX7" fmla="*/ 1018572 w 1458410"/>
                <a:gd name="connsiteY7" fmla="*/ 77151 h 291502"/>
                <a:gd name="connsiteX8" fmla="*/ 973960 w 1458410"/>
                <a:gd name="connsiteY8" fmla="*/ 101406 h 291502"/>
                <a:gd name="connsiteX9" fmla="*/ 926557 w 1458410"/>
                <a:gd name="connsiteY9" fmla="*/ 92548 h 291502"/>
                <a:gd name="connsiteX10" fmla="*/ 863637 w 1458410"/>
                <a:gd name="connsiteY10" fmla="*/ 66319 h 291502"/>
                <a:gd name="connsiteX11" fmla="*/ 773817 w 1458410"/>
                <a:gd name="connsiteY11" fmla="*/ 62507 h 291502"/>
                <a:gd name="connsiteX12" fmla="*/ 674109 w 1458410"/>
                <a:gd name="connsiteY12" fmla="*/ 65348 h 291502"/>
                <a:gd name="connsiteX13" fmla="*/ 607670 w 1458410"/>
                <a:gd name="connsiteY13" fmla="*/ 69678 h 291502"/>
                <a:gd name="connsiteX14" fmla="*/ 585770 w 1458410"/>
                <a:gd name="connsiteY14" fmla="*/ 67638 h 291502"/>
                <a:gd name="connsiteX15" fmla="*/ 535939 w 1458410"/>
                <a:gd name="connsiteY15" fmla="*/ 62059 h 291502"/>
                <a:gd name="connsiteX16" fmla="*/ 497711 w 1458410"/>
                <a:gd name="connsiteY16" fmla="*/ 44334 h 291502"/>
                <a:gd name="connsiteX17" fmla="*/ 446874 w 1458410"/>
                <a:gd name="connsiteY17" fmla="*/ 40377 h 291502"/>
                <a:gd name="connsiteX18" fmla="*/ 396316 w 1458410"/>
                <a:gd name="connsiteY18" fmla="*/ 38691 h 291502"/>
                <a:gd name="connsiteX19" fmla="*/ 357565 w 1458410"/>
                <a:gd name="connsiteY19" fmla="*/ 35173 h 291502"/>
                <a:gd name="connsiteX20" fmla="*/ 297786 w 1458410"/>
                <a:gd name="connsiteY20" fmla="*/ 42646 h 291502"/>
                <a:gd name="connsiteX21" fmla="*/ 258380 w 1458410"/>
                <a:gd name="connsiteY21" fmla="*/ 63297 h 291502"/>
                <a:gd name="connsiteX22" fmla="*/ 202557 w 1458410"/>
                <a:gd name="connsiteY22" fmla="*/ 52086 h 291502"/>
                <a:gd name="connsiteX23" fmla="*/ 138896 w 1458410"/>
                <a:gd name="connsiteY23" fmla="*/ 46299 h 291502"/>
                <a:gd name="connsiteX24" fmla="*/ 0 w 1458410"/>
                <a:gd name="connsiteY24" fmla="*/ 0 h 291502"/>
                <a:gd name="connsiteX0" fmla="*/ 1458410 w 1458410"/>
                <a:gd name="connsiteY0" fmla="*/ 291502 h 291502"/>
                <a:gd name="connsiteX1" fmla="*/ 1363543 w 1458410"/>
                <a:gd name="connsiteY1" fmla="*/ 278459 h 291502"/>
                <a:gd name="connsiteX2" fmla="*/ 1273215 w 1458410"/>
                <a:gd name="connsiteY2" fmla="*/ 219919 h 291502"/>
                <a:gd name="connsiteX3" fmla="*/ 1223167 w 1458410"/>
                <a:gd name="connsiteY3" fmla="*/ 178158 h 291502"/>
                <a:gd name="connsiteX4" fmla="*/ 1183250 w 1458410"/>
                <a:gd name="connsiteY4" fmla="*/ 149306 h 291502"/>
                <a:gd name="connsiteX5" fmla="*/ 1145893 w 1458410"/>
                <a:gd name="connsiteY5" fmla="*/ 123305 h 291502"/>
                <a:gd name="connsiteX6" fmla="*/ 1084501 w 1458410"/>
                <a:gd name="connsiteY6" fmla="*/ 69326 h 291502"/>
                <a:gd name="connsiteX7" fmla="*/ 1018572 w 1458410"/>
                <a:gd name="connsiteY7" fmla="*/ 77151 h 291502"/>
                <a:gd name="connsiteX8" fmla="*/ 973960 w 1458410"/>
                <a:gd name="connsiteY8" fmla="*/ 101406 h 291502"/>
                <a:gd name="connsiteX9" fmla="*/ 926557 w 1458410"/>
                <a:gd name="connsiteY9" fmla="*/ 92548 h 291502"/>
                <a:gd name="connsiteX10" fmla="*/ 863637 w 1458410"/>
                <a:gd name="connsiteY10" fmla="*/ 66319 h 291502"/>
                <a:gd name="connsiteX11" fmla="*/ 773817 w 1458410"/>
                <a:gd name="connsiteY11" fmla="*/ 62507 h 291502"/>
                <a:gd name="connsiteX12" fmla="*/ 674109 w 1458410"/>
                <a:gd name="connsiteY12" fmla="*/ 65348 h 291502"/>
                <a:gd name="connsiteX13" fmla="*/ 607670 w 1458410"/>
                <a:gd name="connsiteY13" fmla="*/ 69678 h 291502"/>
                <a:gd name="connsiteX14" fmla="*/ 585770 w 1458410"/>
                <a:gd name="connsiteY14" fmla="*/ 67638 h 291502"/>
                <a:gd name="connsiteX15" fmla="*/ 535939 w 1458410"/>
                <a:gd name="connsiteY15" fmla="*/ 62059 h 291502"/>
                <a:gd name="connsiteX16" fmla="*/ 497711 w 1458410"/>
                <a:gd name="connsiteY16" fmla="*/ 44334 h 291502"/>
                <a:gd name="connsiteX17" fmla="*/ 446874 w 1458410"/>
                <a:gd name="connsiteY17" fmla="*/ 40377 h 291502"/>
                <a:gd name="connsiteX18" fmla="*/ 396316 w 1458410"/>
                <a:gd name="connsiteY18" fmla="*/ 38691 h 291502"/>
                <a:gd name="connsiteX19" fmla="*/ 357565 w 1458410"/>
                <a:gd name="connsiteY19" fmla="*/ 35173 h 291502"/>
                <a:gd name="connsiteX20" fmla="*/ 297786 w 1458410"/>
                <a:gd name="connsiteY20" fmla="*/ 42646 h 291502"/>
                <a:gd name="connsiteX21" fmla="*/ 256111 w 1458410"/>
                <a:gd name="connsiteY21" fmla="*/ 47414 h 291502"/>
                <a:gd name="connsiteX22" fmla="*/ 202557 w 1458410"/>
                <a:gd name="connsiteY22" fmla="*/ 52086 h 291502"/>
                <a:gd name="connsiteX23" fmla="*/ 138896 w 1458410"/>
                <a:gd name="connsiteY23" fmla="*/ 46299 h 291502"/>
                <a:gd name="connsiteX24" fmla="*/ 0 w 1458410"/>
                <a:gd name="connsiteY24" fmla="*/ 0 h 291502"/>
                <a:gd name="connsiteX0" fmla="*/ 1458410 w 1458410"/>
                <a:gd name="connsiteY0" fmla="*/ 291502 h 291502"/>
                <a:gd name="connsiteX1" fmla="*/ 1363543 w 1458410"/>
                <a:gd name="connsiteY1" fmla="*/ 278459 h 291502"/>
                <a:gd name="connsiteX2" fmla="*/ 1273215 w 1458410"/>
                <a:gd name="connsiteY2" fmla="*/ 219919 h 291502"/>
                <a:gd name="connsiteX3" fmla="*/ 1223167 w 1458410"/>
                <a:gd name="connsiteY3" fmla="*/ 178158 h 291502"/>
                <a:gd name="connsiteX4" fmla="*/ 1183250 w 1458410"/>
                <a:gd name="connsiteY4" fmla="*/ 149306 h 291502"/>
                <a:gd name="connsiteX5" fmla="*/ 1145893 w 1458410"/>
                <a:gd name="connsiteY5" fmla="*/ 123305 h 291502"/>
                <a:gd name="connsiteX6" fmla="*/ 1084501 w 1458410"/>
                <a:gd name="connsiteY6" fmla="*/ 69326 h 291502"/>
                <a:gd name="connsiteX7" fmla="*/ 1018572 w 1458410"/>
                <a:gd name="connsiteY7" fmla="*/ 77151 h 291502"/>
                <a:gd name="connsiteX8" fmla="*/ 973960 w 1458410"/>
                <a:gd name="connsiteY8" fmla="*/ 101406 h 291502"/>
                <a:gd name="connsiteX9" fmla="*/ 926557 w 1458410"/>
                <a:gd name="connsiteY9" fmla="*/ 92548 h 291502"/>
                <a:gd name="connsiteX10" fmla="*/ 863637 w 1458410"/>
                <a:gd name="connsiteY10" fmla="*/ 66319 h 291502"/>
                <a:gd name="connsiteX11" fmla="*/ 773817 w 1458410"/>
                <a:gd name="connsiteY11" fmla="*/ 62507 h 291502"/>
                <a:gd name="connsiteX12" fmla="*/ 674109 w 1458410"/>
                <a:gd name="connsiteY12" fmla="*/ 65348 h 291502"/>
                <a:gd name="connsiteX13" fmla="*/ 607670 w 1458410"/>
                <a:gd name="connsiteY13" fmla="*/ 69678 h 291502"/>
                <a:gd name="connsiteX14" fmla="*/ 585770 w 1458410"/>
                <a:gd name="connsiteY14" fmla="*/ 67638 h 291502"/>
                <a:gd name="connsiteX15" fmla="*/ 535939 w 1458410"/>
                <a:gd name="connsiteY15" fmla="*/ 62059 h 291502"/>
                <a:gd name="connsiteX16" fmla="*/ 497711 w 1458410"/>
                <a:gd name="connsiteY16" fmla="*/ 44334 h 291502"/>
                <a:gd name="connsiteX17" fmla="*/ 446874 w 1458410"/>
                <a:gd name="connsiteY17" fmla="*/ 40377 h 291502"/>
                <a:gd name="connsiteX18" fmla="*/ 396316 w 1458410"/>
                <a:gd name="connsiteY18" fmla="*/ 38691 h 291502"/>
                <a:gd name="connsiteX19" fmla="*/ 357565 w 1458410"/>
                <a:gd name="connsiteY19" fmla="*/ 35173 h 291502"/>
                <a:gd name="connsiteX20" fmla="*/ 297786 w 1458410"/>
                <a:gd name="connsiteY20" fmla="*/ 42646 h 291502"/>
                <a:gd name="connsiteX21" fmla="*/ 256111 w 1458410"/>
                <a:gd name="connsiteY21" fmla="*/ 47414 h 291502"/>
                <a:gd name="connsiteX22" fmla="*/ 202557 w 1458410"/>
                <a:gd name="connsiteY22" fmla="*/ 40741 h 291502"/>
                <a:gd name="connsiteX23" fmla="*/ 138896 w 1458410"/>
                <a:gd name="connsiteY23" fmla="*/ 46299 h 291502"/>
                <a:gd name="connsiteX24" fmla="*/ 0 w 1458410"/>
                <a:gd name="connsiteY24" fmla="*/ 0 h 291502"/>
                <a:gd name="connsiteX0" fmla="*/ 1458410 w 1458410"/>
                <a:gd name="connsiteY0" fmla="*/ 291502 h 291502"/>
                <a:gd name="connsiteX1" fmla="*/ 1363543 w 1458410"/>
                <a:gd name="connsiteY1" fmla="*/ 278459 h 291502"/>
                <a:gd name="connsiteX2" fmla="*/ 1273215 w 1458410"/>
                <a:gd name="connsiteY2" fmla="*/ 219919 h 291502"/>
                <a:gd name="connsiteX3" fmla="*/ 1223167 w 1458410"/>
                <a:gd name="connsiteY3" fmla="*/ 178158 h 291502"/>
                <a:gd name="connsiteX4" fmla="*/ 1183250 w 1458410"/>
                <a:gd name="connsiteY4" fmla="*/ 149306 h 291502"/>
                <a:gd name="connsiteX5" fmla="*/ 1145893 w 1458410"/>
                <a:gd name="connsiteY5" fmla="*/ 123305 h 291502"/>
                <a:gd name="connsiteX6" fmla="*/ 1084501 w 1458410"/>
                <a:gd name="connsiteY6" fmla="*/ 69326 h 291502"/>
                <a:gd name="connsiteX7" fmla="*/ 1018572 w 1458410"/>
                <a:gd name="connsiteY7" fmla="*/ 77151 h 291502"/>
                <a:gd name="connsiteX8" fmla="*/ 973960 w 1458410"/>
                <a:gd name="connsiteY8" fmla="*/ 101406 h 291502"/>
                <a:gd name="connsiteX9" fmla="*/ 926557 w 1458410"/>
                <a:gd name="connsiteY9" fmla="*/ 92548 h 291502"/>
                <a:gd name="connsiteX10" fmla="*/ 863637 w 1458410"/>
                <a:gd name="connsiteY10" fmla="*/ 66319 h 291502"/>
                <a:gd name="connsiteX11" fmla="*/ 773817 w 1458410"/>
                <a:gd name="connsiteY11" fmla="*/ 62507 h 291502"/>
                <a:gd name="connsiteX12" fmla="*/ 674109 w 1458410"/>
                <a:gd name="connsiteY12" fmla="*/ 65348 h 291502"/>
                <a:gd name="connsiteX13" fmla="*/ 607670 w 1458410"/>
                <a:gd name="connsiteY13" fmla="*/ 69678 h 291502"/>
                <a:gd name="connsiteX14" fmla="*/ 585770 w 1458410"/>
                <a:gd name="connsiteY14" fmla="*/ 67638 h 291502"/>
                <a:gd name="connsiteX15" fmla="*/ 535939 w 1458410"/>
                <a:gd name="connsiteY15" fmla="*/ 62059 h 291502"/>
                <a:gd name="connsiteX16" fmla="*/ 497711 w 1458410"/>
                <a:gd name="connsiteY16" fmla="*/ 44334 h 291502"/>
                <a:gd name="connsiteX17" fmla="*/ 446874 w 1458410"/>
                <a:gd name="connsiteY17" fmla="*/ 40377 h 291502"/>
                <a:gd name="connsiteX18" fmla="*/ 396316 w 1458410"/>
                <a:gd name="connsiteY18" fmla="*/ 38691 h 291502"/>
                <a:gd name="connsiteX19" fmla="*/ 357565 w 1458410"/>
                <a:gd name="connsiteY19" fmla="*/ 35173 h 291502"/>
                <a:gd name="connsiteX20" fmla="*/ 297786 w 1458410"/>
                <a:gd name="connsiteY20" fmla="*/ 42646 h 291502"/>
                <a:gd name="connsiteX21" fmla="*/ 256111 w 1458410"/>
                <a:gd name="connsiteY21" fmla="*/ 47414 h 291502"/>
                <a:gd name="connsiteX22" fmla="*/ 202557 w 1458410"/>
                <a:gd name="connsiteY22" fmla="*/ 40741 h 291502"/>
                <a:gd name="connsiteX23" fmla="*/ 129820 w 1458410"/>
                <a:gd name="connsiteY23" fmla="*/ 46299 h 291502"/>
                <a:gd name="connsiteX24" fmla="*/ 0 w 1458410"/>
                <a:gd name="connsiteY24" fmla="*/ 0 h 291502"/>
                <a:gd name="connsiteX0" fmla="*/ 1458410 w 1458410"/>
                <a:gd name="connsiteY0" fmla="*/ 291502 h 291502"/>
                <a:gd name="connsiteX1" fmla="*/ 1363543 w 1458410"/>
                <a:gd name="connsiteY1" fmla="*/ 278459 h 291502"/>
                <a:gd name="connsiteX2" fmla="*/ 1273215 w 1458410"/>
                <a:gd name="connsiteY2" fmla="*/ 219919 h 291502"/>
                <a:gd name="connsiteX3" fmla="*/ 1223167 w 1458410"/>
                <a:gd name="connsiteY3" fmla="*/ 178158 h 291502"/>
                <a:gd name="connsiteX4" fmla="*/ 1183250 w 1458410"/>
                <a:gd name="connsiteY4" fmla="*/ 149306 h 291502"/>
                <a:gd name="connsiteX5" fmla="*/ 1145893 w 1458410"/>
                <a:gd name="connsiteY5" fmla="*/ 123305 h 291502"/>
                <a:gd name="connsiteX6" fmla="*/ 1084501 w 1458410"/>
                <a:gd name="connsiteY6" fmla="*/ 69326 h 291502"/>
                <a:gd name="connsiteX7" fmla="*/ 1018572 w 1458410"/>
                <a:gd name="connsiteY7" fmla="*/ 77151 h 291502"/>
                <a:gd name="connsiteX8" fmla="*/ 973960 w 1458410"/>
                <a:gd name="connsiteY8" fmla="*/ 101406 h 291502"/>
                <a:gd name="connsiteX9" fmla="*/ 926557 w 1458410"/>
                <a:gd name="connsiteY9" fmla="*/ 92548 h 291502"/>
                <a:gd name="connsiteX10" fmla="*/ 863637 w 1458410"/>
                <a:gd name="connsiteY10" fmla="*/ 66319 h 291502"/>
                <a:gd name="connsiteX11" fmla="*/ 773817 w 1458410"/>
                <a:gd name="connsiteY11" fmla="*/ 62507 h 291502"/>
                <a:gd name="connsiteX12" fmla="*/ 674109 w 1458410"/>
                <a:gd name="connsiteY12" fmla="*/ 65348 h 291502"/>
                <a:gd name="connsiteX13" fmla="*/ 607670 w 1458410"/>
                <a:gd name="connsiteY13" fmla="*/ 69678 h 291502"/>
                <a:gd name="connsiteX14" fmla="*/ 585770 w 1458410"/>
                <a:gd name="connsiteY14" fmla="*/ 67638 h 291502"/>
                <a:gd name="connsiteX15" fmla="*/ 535939 w 1458410"/>
                <a:gd name="connsiteY15" fmla="*/ 62059 h 291502"/>
                <a:gd name="connsiteX16" fmla="*/ 497711 w 1458410"/>
                <a:gd name="connsiteY16" fmla="*/ 44334 h 291502"/>
                <a:gd name="connsiteX17" fmla="*/ 446874 w 1458410"/>
                <a:gd name="connsiteY17" fmla="*/ 40377 h 291502"/>
                <a:gd name="connsiteX18" fmla="*/ 396316 w 1458410"/>
                <a:gd name="connsiteY18" fmla="*/ 38691 h 291502"/>
                <a:gd name="connsiteX19" fmla="*/ 357565 w 1458410"/>
                <a:gd name="connsiteY19" fmla="*/ 35173 h 291502"/>
                <a:gd name="connsiteX20" fmla="*/ 297786 w 1458410"/>
                <a:gd name="connsiteY20" fmla="*/ 42646 h 291502"/>
                <a:gd name="connsiteX21" fmla="*/ 256111 w 1458410"/>
                <a:gd name="connsiteY21" fmla="*/ 47414 h 291502"/>
                <a:gd name="connsiteX22" fmla="*/ 202557 w 1458410"/>
                <a:gd name="connsiteY22" fmla="*/ 40741 h 291502"/>
                <a:gd name="connsiteX23" fmla="*/ 123013 w 1458410"/>
                <a:gd name="connsiteY23" fmla="*/ 37223 h 291502"/>
                <a:gd name="connsiteX24" fmla="*/ 0 w 1458410"/>
                <a:gd name="connsiteY24" fmla="*/ 0 h 291502"/>
                <a:gd name="connsiteX0" fmla="*/ 1458410 w 1458410"/>
                <a:gd name="connsiteY0" fmla="*/ 291502 h 291502"/>
                <a:gd name="connsiteX1" fmla="*/ 1363543 w 1458410"/>
                <a:gd name="connsiteY1" fmla="*/ 278459 h 291502"/>
                <a:gd name="connsiteX2" fmla="*/ 1273215 w 1458410"/>
                <a:gd name="connsiteY2" fmla="*/ 219919 h 291502"/>
                <a:gd name="connsiteX3" fmla="*/ 1223167 w 1458410"/>
                <a:gd name="connsiteY3" fmla="*/ 178158 h 291502"/>
                <a:gd name="connsiteX4" fmla="*/ 1183250 w 1458410"/>
                <a:gd name="connsiteY4" fmla="*/ 149306 h 291502"/>
                <a:gd name="connsiteX5" fmla="*/ 1145893 w 1458410"/>
                <a:gd name="connsiteY5" fmla="*/ 123305 h 291502"/>
                <a:gd name="connsiteX6" fmla="*/ 1084501 w 1458410"/>
                <a:gd name="connsiteY6" fmla="*/ 69326 h 291502"/>
                <a:gd name="connsiteX7" fmla="*/ 1018572 w 1458410"/>
                <a:gd name="connsiteY7" fmla="*/ 77151 h 291502"/>
                <a:gd name="connsiteX8" fmla="*/ 973960 w 1458410"/>
                <a:gd name="connsiteY8" fmla="*/ 101406 h 291502"/>
                <a:gd name="connsiteX9" fmla="*/ 926557 w 1458410"/>
                <a:gd name="connsiteY9" fmla="*/ 92548 h 291502"/>
                <a:gd name="connsiteX10" fmla="*/ 863637 w 1458410"/>
                <a:gd name="connsiteY10" fmla="*/ 66319 h 291502"/>
                <a:gd name="connsiteX11" fmla="*/ 773817 w 1458410"/>
                <a:gd name="connsiteY11" fmla="*/ 62507 h 291502"/>
                <a:gd name="connsiteX12" fmla="*/ 674109 w 1458410"/>
                <a:gd name="connsiteY12" fmla="*/ 65348 h 291502"/>
                <a:gd name="connsiteX13" fmla="*/ 607670 w 1458410"/>
                <a:gd name="connsiteY13" fmla="*/ 69678 h 291502"/>
                <a:gd name="connsiteX14" fmla="*/ 585770 w 1458410"/>
                <a:gd name="connsiteY14" fmla="*/ 67638 h 291502"/>
                <a:gd name="connsiteX15" fmla="*/ 535939 w 1458410"/>
                <a:gd name="connsiteY15" fmla="*/ 62059 h 291502"/>
                <a:gd name="connsiteX16" fmla="*/ 497711 w 1458410"/>
                <a:gd name="connsiteY16" fmla="*/ 44334 h 291502"/>
                <a:gd name="connsiteX17" fmla="*/ 446874 w 1458410"/>
                <a:gd name="connsiteY17" fmla="*/ 40377 h 291502"/>
                <a:gd name="connsiteX18" fmla="*/ 396316 w 1458410"/>
                <a:gd name="connsiteY18" fmla="*/ 38691 h 291502"/>
                <a:gd name="connsiteX19" fmla="*/ 357565 w 1458410"/>
                <a:gd name="connsiteY19" fmla="*/ 35173 h 291502"/>
                <a:gd name="connsiteX20" fmla="*/ 297786 w 1458410"/>
                <a:gd name="connsiteY20" fmla="*/ 42646 h 291502"/>
                <a:gd name="connsiteX21" fmla="*/ 256111 w 1458410"/>
                <a:gd name="connsiteY21" fmla="*/ 47414 h 291502"/>
                <a:gd name="connsiteX22" fmla="*/ 202557 w 1458410"/>
                <a:gd name="connsiteY22" fmla="*/ 40741 h 291502"/>
                <a:gd name="connsiteX23" fmla="*/ 123013 w 1458410"/>
                <a:gd name="connsiteY23" fmla="*/ 37223 h 291502"/>
                <a:gd name="connsiteX24" fmla="*/ 0 w 1458410"/>
                <a:gd name="connsiteY24" fmla="*/ 0 h 291502"/>
                <a:gd name="connsiteX0" fmla="*/ 1458410 w 1458410"/>
                <a:gd name="connsiteY0" fmla="*/ 291502 h 291502"/>
                <a:gd name="connsiteX1" fmla="*/ 1363543 w 1458410"/>
                <a:gd name="connsiteY1" fmla="*/ 278459 h 291502"/>
                <a:gd name="connsiteX2" fmla="*/ 1273215 w 1458410"/>
                <a:gd name="connsiteY2" fmla="*/ 219919 h 291502"/>
                <a:gd name="connsiteX3" fmla="*/ 1223167 w 1458410"/>
                <a:gd name="connsiteY3" fmla="*/ 178158 h 291502"/>
                <a:gd name="connsiteX4" fmla="*/ 1183250 w 1458410"/>
                <a:gd name="connsiteY4" fmla="*/ 149306 h 291502"/>
                <a:gd name="connsiteX5" fmla="*/ 1145893 w 1458410"/>
                <a:gd name="connsiteY5" fmla="*/ 123305 h 291502"/>
                <a:gd name="connsiteX6" fmla="*/ 1084501 w 1458410"/>
                <a:gd name="connsiteY6" fmla="*/ 69326 h 291502"/>
                <a:gd name="connsiteX7" fmla="*/ 1018572 w 1458410"/>
                <a:gd name="connsiteY7" fmla="*/ 77151 h 291502"/>
                <a:gd name="connsiteX8" fmla="*/ 973960 w 1458410"/>
                <a:gd name="connsiteY8" fmla="*/ 101406 h 291502"/>
                <a:gd name="connsiteX9" fmla="*/ 926557 w 1458410"/>
                <a:gd name="connsiteY9" fmla="*/ 92548 h 291502"/>
                <a:gd name="connsiteX10" fmla="*/ 863637 w 1458410"/>
                <a:gd name="connsiteY10" fmla="*/ 66319 h 291502"/>
                <a:gd name="connsiteX11" fmla="*/ 773817 w 1458410"/>
                <a:gd name="connsiteY11" fmla="*/ 62507 h 291502"/>
                <a:gd name="connsiteX12" fmla="*/ 674109 w 1458410"/>
                <a:gd name="connsiteY12" fmla="*/ 65348 h 291502"/>
                <a:gd name="connsiteX13" fmla="*/ 607670 w 1458410"/>
                <a:gd name="connsiteY13" fmla="*/ 69678 h 291502"/>
                <a:gd name="connsiteX14" fmla="*/ 585770 w 1458410"/>
                <a:gd name="connsiteY14" fmla="*/ 67638 h 291502"/>
                <a:gd name="connsiteX15" fmla="*/ 535939 w 1458410"/>
                <a:gd name="connsiteY15" fmla="*/ 62059 h 291502"/>
                <a:gd name="connsiteX16" fmla="*/ 497711 w 1458410"/>
                <a:gd name="connsiteY16" fmla="*/ 44334 h 291502"/>
                <a:gd name="connsiteX17" fmla="*/ 446874 w 1458410"/>
                <a:gd name="connsiteY17" fmla="*/ 40377 h 291502"/>
                <a:gd name="connsiteX18" fmla="*/ 396316 w 1458410"/>
                <a:gd name="connsiteY18" fmla="*/ 38691 h 291502"/>
                <a:gd name="connsiteX19" fmla="*/ 357565 w 1458410"/>
                <a:gd name="connsiteY19" fmla="*/ 35173 h 291502"/>
                <a:gd name="connsiteX20" fmla="*/ 297786 w 1458410"/>
                <a:gd name="connsiteY20" fmla="*/ 42646 h 291502"/>
                <a:gd name="connsiteX21" fmla="*/ 256111 w 1458410"/>
                <a:gd name="connsiteY21" fmla="*/ 47414 h 291502"/>
                <a:gd name="connsiteX22" fmla="*/ 202557 w 1458410"/>
                <a:gd name="connsiteY22" fmla="*/ 40741 h 291502"/>
                <a:gd name="connsiteX23" fmla="*/ 123013 w 1458410"/>
                <a:gd name="connsiteY23" fmla="*/ 34954 h 291502"/>
                <a:gd name="connsiteX24" fmla="*/ 0 w 1458410"/>
                <a:gd name="connsiteY24" fmla="*/ 0 h 291502"/>
                <a:gd name="connsiteX0" fmla="*/ 1458410 w 1458410"/>
                <a:gd name="connsiteY0" fmla="*/ 291502 h 291502"/>
                <a:gd name="connsiteX1" fmla="*/ 1363543 w 1458410"/>
                <a:gd name="connsiteY1" fmla="*/ 278459 h 291502"/>
                <a:gd name="connsiteX2" fmla="*/ 1273215 w 1458410"/>
                <a:gd name="connsiteY2" fmla="*/ 219919 h 291502"/>
                <a:gd name="connsiteX3" fmla="*/ 1223167 w 1458410"/>
                <a:gd name="connsiteY3" fmla="*/ 178158 h 291502"/>
                <a:gd name="connsiteX4" fmla="*/ 1183250 w 1458410"/>
                <a:gd name="connsiteY4" fmla="*/ 149306 h 291502"/>
                <a:gd name="connsiteX5" fmla="*/ 1145893 w 1458410"/>
                <a:gd name="connsiteY5" fmla="*/ 123305 h 291502"/>
                <a:gd name="connsiteX6" fmla="*/ 1084501 w 1458410"/>
                <a:gd name="connsiteY6" fmla="*/ 69326 h 291502"/>
                <a:gd name="connsiteX7" fmla="*/ 1018572 w 1458410"/>
                <a:gd name="connsiteY7" fmla="*/ 77151 h 291502"/>
                <a:gd name="connsiteX8" fmla="*/ 973960 w 1458410"/>
                <a:gd name="connsiteY8" fmla="*/ 101406 h 291502"/>
                <a:gd name="connsiteX9" fmla="*/ 926557 w 1458410"/>
                <a:gd name="connsiteY9" fmla="*/ 92548 h 291502"/>
                <a:gd name="connsiteX10" fmla="*/ 863637 w 1458410"/>
                <a:gd name="connsiteY10" fmla="*/ 66319 h 291502"/>
                <a:gd name="connsiteX11" fmla="*/ 773817 w 1458410"/>
                <a:gd name="connsiteY11" fmla="*/ 62507 h 291502"/>
                <a:gd name="connsiteX12" fmla="*/ 674109 w 1458410"/>
                <a:gd name="connsiteY12" fmla="*/ 65348 h 291502"/>
                <a:gd name="connsiteX13" fmla="*/ 607670 w 1458410"/>
                <a:gd name="connsiteY13" fmla="*/ 69678 h 291502"/>
                <a:gd name="connsiteX14" fmla="*/ 585770 w 1458410"/>
                <a:gd name="connsiteY14" fmla="*/ 67638 h 291502"/>
                <a:gd name="connsiteX15" fmla="*/ 535939 w 1458410"/>
                <a:gd name="connsiteY15" fmla="*/ 62059 h 291502"/>
                <a:gd name="connsiteX16" fmla="*/ 497711 w 1458410"/>
                <a:gd name="connsiteY16" fmla="*/ 44334 h 291502"/>
                <a:gd name="connsiteX17" fmla="*/ 446874 w 1458410"/>
                <a:gd name="connsiteY17" fmla="*/ 40377 h 291502"/>
                <a:gd name="connsiteX18" fmla="*/ 396316 w 1458410"/>
                <a:gd name="connsiteY18" fmla="*/ 38691 h 291502"/>
                <a:gd name="connsiteX19" fmla="*/ 357565 w 1458410"/>
                <a:gd name="connsiteY19" fmla="*/ 35173 h 291502"/>
                <a:gd name="connsiteX20" fmla="*/ 297786 w 1458410"/>
                <a:gd name="connsiteY20" fmla="*/ 42646 h 291502"/>
                <a:gd name="connsiteX21" fmla="*/ 256111 w 1458410"/>
                <a:gd name="connsiteY21" fmla="*/ 47414 h 291502"/>
                <a:gd name="connsiteX22" fmla="*/ 202557 w 1458410"/>
                <a:gd name="connsiteY22" fmla="*/ 40741 h 291502"/>
                <a:gd name="connsiteX23" fmla="*/ 118475 w 1458410"/>
                <a:gd name="connsiteY23" fmla="*/ 30416 h 291502"/>
                <a:gd name="connsiteX24" fmla="*/ 0 w 1458410"/>
                <a:gd name="connsiteY24" fmla="*/ 0 h 291502"/>
                <a:gd name="connsiteX0" fmla="*/ 1458410 w 1458410"/>
                <a:gd name="connsiteY0" fmla="*/ 291502 h 291502"/>
                <a:gd name="connsiteX1" fmla="*/ 1363543 w 1458410"/>
                <a:gd name="connsiteY1" fmla="*/ 278459 h 291502"/>
                <a:gd name="connsiteX2" fmla="*/ 1273215 w 1458410"/>
                <a:gd name="connsiteY2" fmla="*/ 219919 h 291502"/>
                <a:gd name="connsiteX3" fmla="*/ 1223167 w 1458410"/>
                <a:gd name="connsiteY3" fmla="*/ 178158 h 291502"/>
                <a:gd name="connsiteX4" fmla="*/ 1183250 w 1458410"/>
                <a:gd name="connsiteY4" fmla="*/ 149306 h 291502"/>
                <a:gd name="connsiteX5" fmla="*/ 1145893 w 1458410"/>
                <a:gd name="connsiteY5" fmla="*/ 123305 h 291502"/>
                <a:gd name="connsiteX6" fmla="*/ 1084501 w 1458410"/>
                <a:gd name="connsiteY6" fmla="*/ 69326 h 291502"/>
                <a:gd name="connsiteX7" fmla="*/ 1018572 w 1458410"/>
                <a:gd name="connsiteY7" fmla="*/ 77151 h 291502"/>
                <a:gd name="connsiteX8" fmla="*/ 973960 w 1458410"/>
                <a:gd name="connsiteY8" fmla="*/ 101406 h 291502"/>
                <a:gd name="connsiteX9" fmla="*/ 926557 w 1458410"/>
                <a:gd name="connsiteY9" fmla="*/ 92548 h 291502"/>
                <a:gd name="connsiteX10" fmla="*/ 863637 w 1458410"/>
                <a:gd name="connsiteY10" fmla="*/ 66319 h 291502"/>
                <a:gd name="connsiteX11" fmla="*/ 773817 w 1458410"/>
                <a:gd name="connsiteY11" fmla="*/ 62507 h 291502"/>
                <a:gd name="connsiteX12" fmla="*/ 674109 w 1458410"/>
                <a:gd name="connsiteY12" fmla="*/ 65348 h 291502"/>
                <a:gd name="connsiteX13" fmla="*/ 607670 w 1458410"/>
                <a:gd name="connsiteY13" fmla="*/ 69678 h 291502"/>
                <a:gd name="connsiteX14" fmla="*/ 585770 w 1458410"/>
                <a:gd name="connsiteY14" fmla="*/ 67638 h 291502"/>
                <a:gd name="connsiteX15" fmla="*/ 535939 w 1458410"/>
                <a:gd name="connsiteY15" fmla="*/ 62059 h 291502"/>
                <a:gd name="connsiteX16" fmla="*/ 497711 w 1458410"/>
                <a:gd name="connsiteY16" fmla="*/ 44334 h 291502"/>
                <a:gd name="connsiteX17" fmla="*/ 446874 w 1458410"/>
                <a:gd name="connsiteY17" fmla="*/ 40377 h 291502"/>
                <a:gd name="connsiteX18" fmla="*/ 396316 w 1458410"/>
                <a:gd name="connsiteY18" fmla="*/ 38691 h 291502"/>
                <a:gd name="connsiteX19" fmla="*/ 357565 w 1458410"/>
                <a:gd name="connsiteY19" fmla="*/ 35173 h 291502"/>
                <a:gd name="connsiteX20" fmla="*/ 297786 w 1458410"/>
                <a:gd name="connsiteY20" fmla="*/ 42646 h 291502"/>
                <a:gd name="connsiteX21" fmla="*/ 256111 w 1458410"/>
                <a:gd name="connsiteY21" fmla="*/ 47414 h 291502"/>
                <a:gd name="connsiteX22" fmla="*/ 202557 w 1458410"/>
                <a:gd name="connsiteY22" fmla="*/ 40741 h 291502"/>
                <a:gd name="connsiteX23" fmla="*/ 118475 w 1458410"/>
                <a:gd name="connsiteY23" fmla="*/ 30416 h 291502"/>
                <a:gd name="connsiteX24" fmla="*/ 0 w 1458410"/>
                <a:gd name="connsiteY24" fmla="*/ 0 h 291502"/>
                <a:gd name="connsiteX0" fmla="*/ 1458410 w 1458410"/>
                <a:gd name="connsiteY0" fmla="*/ 291502 h 291502"/>
                <a:gd name="connsiteX1" fmla="*/ 1363543 w 1458410"/>
                <a:gd name="connsiteY1" fmla="*/ 278459 h 291502"/>
                <a:gd name="connsiteX2" fmla="*/ 1273215 w 1458410"/>
                <a:gd name="connsiteY2" fmla="*/ 219919 h 291502"/>
                <a:gd name="connsiteX3" fmla="*/ 1223167 w 1458410"/>
                <a:gd name="connsiteY3" fmla="*/ 178158 h 291502"/>
                <a:gd name="connsiteX4" fmla="*/ 1183250 w 1458410"/>
                <a:gd name="connsiteY4" fmla="*/ 149306 h 291502"/>
                <a:gd name="connsiteX5" fmla="*/ 1145893 w 1458410"/>
                <a:gd name="connsiteY5" fmla="*/ 123305 h 291502"/>
                <a:gd name="connsiteX6" fmla="*/ 1084501 w 1458410"/>
                <a:gd name="connsiteY6" fmla="*/ 69326 h 291502"/>
                <a:gd name="connsiteX7" fmla="*/ 1018572 w 1458410"/>
                <a:gd name="connsiteY7" fmla="*/ 77151 h 291502"/>
                <a:gd name="connsiteX8" fmla="*/ 973960 w 1458410"/>
                <a:gd name="connsiteY8" fmla="*/ 101406 h 291502"/>
                <a:gd name="connsiteX9" fmla="*/ 926557 w 1458410"/>
                <a:gd name="connsiteY9" fmla="*/ 92548 h 291502"/>
                <a:gd name="connsiteX10" fmla="*/ 863637 w 1458410"/>
                <a:gd name="connsiteY10" fmla="*/ 66319 h 291502"/>
                <a:gd name="connsiteX11" fmla="*/ 773817 w 1458410"/>
                <a:gd name="connsiteY11" fmla="*/ 62507 h 291502"/>
                <a:gd name="connsiteX12" fmla="*/ 696799 w 1458410"/>
                <a:gd name="connsiteY12" fmla="*/ 67617 h 291502"/>
                <a:gd name="connsiteX13" fmla="*/ 607670 w 1458410"/>
                <a:gd name="connsiteY13" fmla="*/ 69678 h 291502"/>
                <a:gd name="connsiteX14" fmla="*/ 585770 w 1458410"/>
                <a:gd name="connsiteY14" fmla="*/ 67638 h 291502"/>
                <a:gd name="connsiteX15" fmla="*/ 535939 w 1458410"/>
                <a:gd name="connsiteY15" fmla="*/ 62059 h 291502"/>
                <a:gd name="connsiteX16" fmla="*/ 497711 w 1458410"/>
                <a:gd name="connsiteY16" fmla="*/ 44334 h 291502"/>
                <a:gd name="connsiteX17" fmla="*/ 446874 w 1458410"/>
                <a:gd name="connsiteY17" fmla="*/ 40377 h 291502"/>
                <a:gd name="connsiteX18" fmla="*/ 396316 w 1458410"/>
                <a:gd name="connsiteY18" fmla="*/ 38691 h 291502"/>
                <a:gd name="connsiteX19" fmla="*/ 357565 w 1458410"/>
                <a:gd name="connsiteY19" fmla="*/ 35173 h 291502"/>
                <a:gd name="connsiteX20" fmla="*/ 297786 w 1458410"/>
                <a:gd name="connsiteY20" fmla="*/ 42646 h 291502"/>
                <a:gd name="connsiteX21" fmla="*/ 256111 w 1458410"/>
                <a:gd name="connsiteY21" fmla="*/ 47414 h 291502"/>
                <a:gd name="connsiteX22" fmla="*/ 202557 w 1458410"/>
                <a:gd name="connsiteY22" fmla="*/ 40741 h 291502"/>
                <a:gd name="connsiteX23" fmla="*/ 118475 w 1458410"/>
                <a:gd name="connsiteY23" fmla="*/ 30416 h 291502"/>
                <a:gd name="connsiteX24" fmla="*/ 0 w 1458410"/>
                <a:gd name="connsiteY24" fmla="*/ 0 h 291502"/>
                <a:gd name="connsiteX0" fmla="*/ 1458410 w 1458410"/>
                <a:gd name="connsiteY0" fmla="*/ 291502 h 291502"/>
                <a:gd name="connsiteX1" fmla="*/ 1363543 w 1458410"/>
                <a:gd name="connsiteY1" fmla="*/ 278459 h 291502"/>
                <a:gd name="connsiteX2" fmla="*/ 1273215 w 1458410"/>
                <a:gd name="connsiteY2" fmla="*/ 219919 h 291502"/>
                <a:gd name="connsiteX3" fmla="*/ 1223167 w 1458410"/>
                <a:gd name="connsiteY3" fmla="*/ 178158 h 291502"/>
                <a:gd name="connsiteX4" fmla="*/ 1183250 w 1458410"/>
                <a:gd name="connsiteY4" fmla="*/ 149306 h 291502"/>
                <a:gd name="connsiteX5" fmla="*/ 1145893 w 1458410"/>
                <a:gd name="connsiteY5" fmla="*/ 123305 h 291502"/>
                <a:gd name="connsiteX6" fmla="*/ 1084501 w 1458410"/>
                <a:gd name="connsiteY6" fmla="*/ 69326 h 291502"/>
                <a:gd name="connsiteX7" fmla="*/ 1018572 w 1458410"/>
                <a:gd name="connsiteY7" fmla="*/ 77151 h 291502"/>
                <a:gd name="connsiteX8" fmla="*/ 973960 w 1458410"/>
                <a:gd name="connsiteY8" fmla="*/ 101406 h 291502"/>
                <a:gd name="connsiteX9" fmla="*/ 926557 w 1458410"/>
                <a:gd name="connsiteY9" fmla="*/ 92548 h 291502"/>
                <a:gd name="connsiteX10" fmla="*/ 863637 w 1458410"/>
                <a:gd name="connsiteY10" fmla="*/ 66319 h 291502"/>
                <a:gd name="connsiteX11" fmla="*/ 773817 w 1458410"/>
                <a:gd name="connsiteY11" fmla="*/ 62507 h 291502"/>
                <a:gd name="connsiteX12" fmla="*/ 696799 w 1458410"/>
                <a:gd name="connsiteY12" fmla="*/ 67617 h 291502"/>
                <a:gd name="connsiteX13" fmla="*/ 628091 w 1458410"/>
                <a:gd name="connsiteY13" fmla="*/ 69678 h 291502"/>
                <a:gd name="connsiteX14" fmla="*/ 585770 w 1458410"/>
                <a:gd name="connsiteY14" fmla="*/ 67638 h 291502"/>
                <a:gd name="connsiteX15" fmla="*/ 535939 w 1458410"/>
                <a:gd name="connsiteY15" fmla="*/ 62059 h 291502"/>
                <a:gd name="connsiteX16" fmla="*/ 497711 w 1458410"/>
                <a:gd name="connsiteY16" fmla="*/ 44334 h 291502"/>
                <a:gd name="connsiteX17" fmla="*/ 446874 w 1458410"/>
                <a:gd name="connsiteY17" fmla="*/ 40377 h 291502"/>
                <a:gd name="connsiteX18" fmla="*/ 396316 w 1458410"/>
                <a:gd name="connsiteY18" fmla="*/ 38691 h 291502"/>
                <a:gd name="connsiteX19" fmla="*/ 357565 w 1458410"/>
                <a:gd name="connsiteY19" fmla="*/ 35173 h 291502"/>
                <a:gd name="connsiteX20" fmla="*/ 297786 w 1458410"/>
                <a:gd name="connsiteY20" fmla="*/ 42646 h 291502"/>
                <a:gd name="connsiteX21" fmla="*/ 256111 w 1458410"/>
                <a:gd name="connsiteY21" fmla="*/ 47414 h 291502"/>
                <a:gd name="connsiteX22" fmla="*/ 202557 w 1458410"/>
                <a:gd name="connsiteY22" fmla="*/ 40741 h 291502"/>
                <a:gd name="connsiteX23" fmla="*/ 118475 w 1458410"/>
                <a:gd name="connsiteY23" fmla="*/ 30416 h 291502"/>
                <a:gd name="connsiteX24" fmla="*/ 0 w 1458410"/>
                <a:gd name="connsiteY24" fmla="*/ 0 h 291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58410" h="291502">
                  <a:moveTo>
                    <a:pt x="1458410" y="291502"/>
                  </a:moveTo>
                  <a:cubicBezTo>
                    <a:pt x="1427544" y="290055"/>
                    <a:pt x="1394409" y="290390"/>
                    <a:pt x="1363543" y="278459"/>
                  </a:cubicBezTo>
                  <a:cubicBezTo>
                    <a:pt x="1332677" y="266529"/>
                    <a:pt x="1296611" y="236636"/>
                    <a:pt x="1273215" y="219919"/>
                  </a:cubicBezTo>
                  <a:cubicBezTo>
                    <a:pt x="1249819" y="203202"/>
                    <a:pt x="1238161" y="189927"/>
                    <a:pt x="1223167" y="178158"/>
                  </a:cubicBezTo>
                  <a:cubicBezTo>
                    <a:pt x="1208173" y="166389"/>
                    <a:pt x="1196129" y="158448"/>
                    <a:pt x="1183250" y="149306"/>
                  </a:cubicBezTo>
                  <a:cubicBezTo>
                    <a:pt x="1170371" y="140164"/>
                    <a:pt x="1162351" y="136635"/>
                    <a:pt x="1145893" y="123305"/>
                  </a:cubicBezTo>
                  <a:cubicBezTo>
                    <a:pt x="1129435" y="109975"/>
                    <a:pt x="1105721" y="77018"/>
                    <a:pt x="1084501" y="69326"/>
                  </a:cubicBezTo>
                  <a:cubicBezTo>
                    <a:pt x="1063281" y="61634"/>
                    <a:pt x="1036995" y="71804"/>
                    <a:pt x="1018572" y="77151"/>
                  </a:cubicBezTo>
                  <a:cubicBezTo>
                    <a:pt x="1000149" y="82498"/>
                    <a:pt x="989296" y="98840"/>
                    <a:pt x="973960" y="101406"/>
                  </a:cubicBezTo>
                  <a:cubicBezTo>
                    <a:pt x="958624" y="103972"/>
                    <a:pt x="944944" y="98396"/>
                    <a:pt x="926557" y="92548"/>
                  </a:cubicBezTo>
                  <a:cubicBezTo>
                    <a:pt x="908170" y="86700"/>
                    <a:pt x="884610" y="75062"/>
                    <a:pt x="863637" y="66319"/>
                  </a:cubicBezTo>
                  <a:cubicBezTo>
                    <a:pt x="838180" y="61312"/>
                    <a:pt x="801623" y="62291"/>
                    <a:pt x="773817" y="62507"/>
                  </a:cubicBezTo>
                  <a:cubicBezTo>
                    <a:pt x="746011" y="62723"/>
                    <a:pt x="721087" y="66422"/>
                    <a:pt x="696799" y="67617"/>
                  </a:cubicBezTo>
                  <a:cubicBezTo>
                    <a:pt x="672511" y="68812"/>
                    <a:pt x="646596" y="69675"/>
                    <a:pt x="628091" y="69678"/>
                  </a:cubicBezTo>
                  <a:cubicBezTo>
                    <a:pt x="609586" y="69681"/>
                    <a:pt x="601129" y="68908"/>
                    <a:pt x="585770" y="67638"/>
                  </a:cubicBezTo>
                  <a:cubicBezTo>
                    <a:pt x="570411" y="66368"/>
                    <a:pt x="550615" y="65943"/>
                    <a:pt x="535939" y="62059"/>
                  </a:cubicBezTo>
                  <a:cubicBezTo>
                    <a:pt x="521263" y="58175"/>
                    <a:pt x="512555" y="47948"/>
                    <a:pt x="497711" y="44334"/>
                  </a:cubicBezTo>
                  <a:cubicBezTo>
                    <a:pt x="482867" y="40720"/>
                    <a:pt x="463773" y="41317"/>
                    <a:pt x="446874" y="40377"/>
                  </a:cubicBezTo>
                  <a:cubicBezTo>
                    <a:pt x="429975" y="39437"/>
                    <a:pt x="411201" y="39558"/>
                    <a:pt x="396316" y="38691"/>
                  </a:cubicBezTo>
                  <a:cubicBezTo>
                    <a:pt x="381431" y="37824"/>
                    <a:pt x="373987" y="34514"/>
                    <a:pt x="357565" y="35173"/>
                  </a:cubicBezTo>
                  <a:cubicBezTo>
                    <a:pt x="341143" y="35832"/>
                    <a:pt x="314695" y="40606"/>
                    <a:pt x="297786" y="42646"/>
                  </a:cubicBezTo>
                  <a:cubicBezTo>
                    <a:pt x="283894" y="44235"/>
                    <a:pt x="271982" y="47731"/>
                    <a:pt x="256111" y="47414"/>
                  </a:cubicBezTo>
                  <a:cubicBezTo>
                    <a:pt x="240240" y="47097"/>
                    <a:pt x="225496" y="43574"/>
                    <a:pt x="202557" y="40741"/>
                  </a:cubicBezTo>
                  <a:cubicBezTo>
                    <a:pt x="179618" y="37908"/>
                    <a:pt x="152234" y="37206"/>
                    <a:pt x="118475" y="30416"/>
                  </a:cubicBezTo>
                  <a:cubicBezTo>
                    <a:pt x="84716" y="23626"/>
                    <a:pt x="52568" y="18809"/>
                    <a:pt x="0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D263913-E461-47B1-A21E-4A4456AD7BEE}"/>
              </a:ext>
            </a:extLst>
          </p:cNvPr>
          <p:cNvCxnSpPr/>
          <p:nvPr/>
        </p:nvCxnSpPr>
        <p:spPr>
          <a:xfrm>
            <a:off x="2360657" y="1041879"/>
            <a:ext cx="0" cy="113781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3D38D7-7D88-43C6-B9A4-B241618D9A6E}"/>
              </a:ext>
            </a:extLst>
          </p:cNvPr>
          <p:cNvCxnSpPr/>
          <p:nvPr/>
        </p:nvCxnSpPr>
        <p:spPr>
          <a:xfrm>
            <a:off x="2360657" y="2175837"/>
            <a:ext cx="0" cy="111467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9A1F7B6-7A76-40AA-9274-C536040E3EC7}"/>
              </a:ext>
            </a:extLst>
          </p:cNvPr>
          <p:cNvCxnSpPr/>
          <p:nvPr/>
        </p:nvCxnSpPr>
        <p:spPr>
          <a:xfrm rot="5400000">
            <a:off x="3058774" y="355333"/>
            <a:ext cx="0" cy="113781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7C534BF-820D-40CE-8690-C70E151CCA13}"/>
              </a:ext>
            </a:extLst>
          </p:cNvPr>
          <p:cNvCxnSpPr/>
          <p:nvPr/>
        </p:nvCxnSpPr>
        <p:spPr>
          <a:xfrm rot="5400000">
            <a:off x="4181160" y="355333"/>
            <a:ext cx="0" cy="113781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7F0D96-48A5-4AA8-B306-AA4CC814CC95}"/>
              </a:ext>
            </a:extLst>
          </p:cNvPr>
          <p:cNvCxnSpPr/>
          <p:nvPr/>
        </p:nvCxnSpPr>
        <p:spPr>
          <a:xfrm>
            <a:off x="2302802" y="1041879"/>
            <a:ext cx="11956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1F3CD1F-7D9B-45D0-9B5F-0DEBE5296327}"/>
              </a:ext>
            </a:extLst>
          </p:cNvPr>
          <p:cNvCxnSpPr/>
          <p:nvPr/>
        </p:nvCxnSpPr>
        <p:spPr>
          <a:xfrm>
            <a:off x="2306659" y="2179694"/>
            <a:ext cx="11956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F22534E-AA7F-430A-A845-179340A0DE66}"/>
              </a:ext>
            </a:extLst>
          </p:cNvPr>
          <p:cNvCxnSpPr/>
          <p:nvPr/>
        </p:nvCxnSpPr>
        <p:spPr>
          <a:xfrm>
            <a:off x="2306659" y="3294367"/>
            <a:ext cx="11956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1A54EE8-4A12-46AC-90A0-04027AAE432A}"/>
              </a:ext>
            </a:extLst>
          </p:cNvPr>
          <p:cNvCxnSpPr/>
          <p:nvPr/>
        </p:nvCxnSpPr>
        <p:spPr>
          <a:xfrm rot="5400000">
            <a:off x="2430083" y="918455"/>
            <a:ext cx="11956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19AEC9-3F3A-4CD6-B9EF-19B80FA03FA2}"/>
              </a:ext>
            </a:extLst>
          </p:cNvPr>
          <p:cNvCxnSpPr/>
          <p:nvPr/>
        </p:nvCxnSpPr>
        <p:spPr>
          <a:xfrm rot="5400000">
            <a:off x="3564040" y="930026"/>
            <a:ext cx="11956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F0287EA-FA77-423C-AD58-55592D3B6EE9}"/>
              </a:ext>
            </a:extLst>
          </p:cNvPr>
          <p:cNvCxnSpPr/>
          <p:nvPr/>
        </p:nvCxnSpPr>
        <p:spPr>
          <a:xfrm rot="5400000">
            <a:off x="4690283" y="926169"/>
            <a:ext cx="11956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A19F342-A521-4249-867C-A9E42A7807B0}"/>
              </a:ext>
            </a:extLst>
          </p:cNvPr>
          <p:cNvCxnSpPr/>
          <p:nvPr/>
        </p:nvCxnSpPr>
        <p:spPr>
          <a:xfrm flipH="1" flipV="1">
            <a:off x="4742353" y="2209514"/>
            <a:ext cx="0" cy="134995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8493C14-AB54-42D0-A583-98885BC57836}"/>
              </a:ext>
            </a:extLst>
          </p:cNvPr>
          <p:cNvCxnSpPr/>
          <p:nvPr/>
        </p:nvCxnSpPr>
        <p:spPr>
          <a:xfrm flipH="1" flipV="1">
            <a:off x="4580359" y="2209514"/>
            <a:ext cx="0" cy="134995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AD95761-05BE-4440-BF82-E67253D36124}"/>
              </a:ext>
            </a:extLst>
          </p:cNvPr>
          <p:cNvCxnSpPr/>
          <p:nvPr/>
        </p:nvCxnSpPr>
        <p:spPr>
          <a:xfrm flipH="1" flipV="1">
            <a:off x="4661356" y="2209514"/>
            <a:ext cx="0" cy="134995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0AF7EEF-CEF9-407A-84B4-F64E5D6AA11C}"/>
              </a:ext>
            </a:extLst>
          </p:cNvPr>
          <p:cNvCxnSpPr/>
          <p:nvPr/>
        </p:nvCxnSpPr>
        <p:spPr>
          <a:xfrm rot="20400000" flipH="1">
            <a:off x="3567313" y="3299121"/>
            <a:ext cx="69426" cy="433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23926A2-216D-426B-8275-8637442847A7}"/>
              </a:ext>
            </a:extLst>
          </p:cNvPr>
          <p:cNvCxnSpPr/>
          <p:nvPr/>
        </p:nvCxnSpPr>
        <p:spPr>
          <a:xfrm rot="20400000" flipH="1">
            <a:off x="3479051" y="3304278"/>
            <a:ext cx="69426" cy="433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3DE9B6-3FA0-46B8-A622-A8C717818674}"/>
              </a:ext>
            </a:extLst>
          </p:cNvPr>
          <p:cNvCxnSpPr/>
          <p:nvPr/>
        </p:nvCxnSpPr>
        <p:spPr>
          <a:xfrm rot="20400000" flipH="1">
            <a:off x="3386482" y="3303429"/>
            <a:ext cx="69426" cy="433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28B8E9D-75AD-4CE3-8447-86D210E97F32}"/>
              </a:ext>
            </a:extLst>
          </p:cNvPr>
          <p:cNvCxnSpPr/>
          <p:nvPr/>
        </p:nvCxnSpPr>
        <p:spPr>
          <a:xfrm rot="20400000" flipH="1">
            <a:off x="2506009" y="3305583"/>
            <a:ext cx="69426" cy="433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BD78A81-775D-49E0-9E25-14F08210AED4}"/>
              </a:ext>
            </a:extLst>
          </p:cNvPr>
          <p:cNvCxnSpPr/>
          <p:nvPr/>
        </p:nvCxnSpPr>
        <p:spPr>
          <a:xfrm rot="20400000" flipH="1">
            <a:off x="2856907" y="3303426"/>
            <a:ext cx="69426" cy="433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83644CA-3B02-4880-9CE7-9187B3B1982C}"/>
              </a:ext>
            </a:extLst>
          </p:cNvPr>
          <p:cNvCxnSpPr/>
          <p:nvPr/>
        </p:nvCxnSpPr>
        <p:spPr>
          <a:xfrm rot="20400000" flipH="1">
            <a:off x="2594675" y="3301275"/>
            <a:ext cx="69426" cy="433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AD49C40-0198-4B01-BAFE-1835E4F8FE60}"/>
              </a:ext>
            </a:extLst>
          </p:cNvPr>
          <p:cNvCxnSpPr/>
          <p:nvPr/>
        </p:nvCxnSpPr>
        <p:spPr>
          <a:xfrm rot="20400000" flipH="1">
            <a:off x="2684687" y="3303429"/>
            <a:ext cx="69426" cy="433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3A9C54F-4795-4ECE-9C1E-3C540509CE8A}"/>
              </a:ext>
            </a:extLst>
          </p:cNvPr>
          <p:cNvCxnSpPr/>
          <p:nvPr/>
        </p:nvCxnSpPr>
        <p:spPr>
          <a:xfrm rot="20400000" flipH="1">
            <a:off x="2777255" y="3304278"/>
            <a:ext cx="69426" cy="433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8402C6E-8CF2-424B-83D1-01377B85B9ED}"/>
              </a:ext>
            </a:extLst>
          </p:cNvPr>
          <p:cNvCxnSpPr/>
          <p:nvPr/>
        </p:nvCxnSpPr>
        <p:spPr>
          <a:xfrm rot="20400000" flipH="1">
            <a:off x="2940390" y="3305581"/>
            <a:ext cx="69426" cy="433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08977A0-92F9-433C-8CE5-D52F9E5DA14F}"/>
              </a:ext>
            </a:extLst>
          </p:cNvPr>
          <p:cNvCxnSpPr/>
          <p:nvPr/>
        </p:nvCxnSpPr>
        <p:spPr>
          <a:xfrm rot="20400000" flipH="1">
            <a:off x="3032560" y="3304907"/>
            <a:ext cx="69426" cy="433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9F1B3FC-3A5D-49BF-8A6E-68D92A1E0CA5}"/>
              </a:ext>
            </a:extLst>
          </p:cNvPr>
          <p:cNvCxnSpPr/>
          <p:nvPr/>
        </p:nvCxnSpPr>
        <p:spPr>
          <a:xfrm rot="20400000" flipH="1">
            <a:off x="3124885" y="3305445"/>
            <a:ext cx="69426" cy="433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9E822DD-4B6B-42A1-862C-8F85B9520D92}"/>
              </a:ext>
            </a:extLst>
          </p:cNvPr>
          <p:cNvCxnSpPr/>
          <p:nvPr/>
        </p:nvCxnSpPr>
        <p:spPr>
          <a:xfrm rot="20400000" flipH="1">
            <a:off x="3202459" y="3305445"/>
            <a:ext cx="69426" cy="433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9D57ED0-210F-420F-A66F-0803205AFCD0}"/>
              </a:ext>
            </a:extLst>
          </p:cNvPr>
          <p:cNvCxnSpPr/>
          <p:nvPr/>
        </p:nvCxnSpPr>
        <p:spPr>
          <a:xfrm rot="20400000" flipH="1">
            <a:off x="3296067" y="3303428"/>
            <a:ext cx="69426" cy="433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DB8BD3C-25F4-4144-81A4-BD7A9DDC1465}"/>
              </a:ext>
            </a:extLst>
          </p:cNvPr>
          <p:cNvCxnSpPr/>
          <p:nvPr/>
        </p:nvCxnSpPr>
        <p:spPr>
          <a:xfrm rot="5400000">
            <a:off x="4517156" y="2424768"/>
            <a:ext cx="11956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A8AF913-5674-46D4-8CA2-D1755566F88D}"/>
              </a:ext>
            </a:extLst>
          </p:cNvPr>
          <p:cNvCxnSpPr/>
          <p:nvPr/>
        </p:nvCxnSpPr>
        <p:spPr>
          <a:xfrm rot="5400000">
            <a:off x="4695937" y="2426830"/>
            <a:ext cx="11956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5B7C292-E8BF-40BA-9C76-E33DA7CC7D85}"/>
              </a:ext>
            </a:extLst>
          </p:cNvPr>
          <p:cNvCxnSpPr/>
          <p:nvPr/>
        </p:nvCxnSpPr>
        <p:spPr>
          <a:xfrm flipH="1" flipV="1">
            <a:off x="4755180" y="2424768"/>
            <a:ext cx="172176" cy="1528"/>
          </a:xfrm>
          <a:prstGeom prst="straightConnector1">
            <a:avLst/>
          </a:prstGeom>
          <a:ln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DF454BB-2428-4422-A594-E88E851B883D}"/>
              </a:ext>
            </a:extLst>
          </p:cNvPr>
          <p:cNvCxnSpPr/>
          <p:nvPr/>
        </p:nvCxnSpPr>
        <p:spPr>
          <a:xfrm>
            <a:off x="4424376" y="2424768"/>
            <a:ext cx="15591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A17EEBE-F2B6-4295-830D-0D10C471D005}"/>
              </a:ext>
            </a:extLst>
          </p:cNvPr>
          <p:cNvGrpSpPr/>
          <p:nvPr/>
        </p:nvGrpSpPr>
        <p:grpSpPr>
          <a:xfrm>
            <a:off x="2182249" y="751418"/>
            <a:ext cx="2635959" cy="2143735"/>
            <a:chOff x="1968410" y="1269765"/>
            <a:chExt cx="4339733" cy="3529352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A01F848-928C-4D6C-8105-6994C24F8A75}"/>
                </a:ext>
              </a:extLst>
            </p:cNvPr>
            <p:cNvSpPr txBox="1"/>
            <p:nvPr/>
          </p:nvSpPr>
          <p:spPr>
            <a:xfrm>
              <a:off x="3182030" y="1269765"/>
              <a:ext cx="599016" cy="391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Euclid" panose="02020503060505020303" pitchFamily="18" charset="0"/>
                </a:rPr>
                <a:t>250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BCC6660-6884-47F5-870F-9B6AC4514D6A}"/>
                </a:ext>
              </a:extLst>
            </p:cNvPr>
            <p:cNvSpPr txBox="1"/>
            <p:nvPr/>
          </p:nvSpPr>
          <p:spPr>
            <a:xfrm>
              <a:off x="5042899" y="1282395"/>
              <a:ext cx="599016" cy="391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Euclid" panose="02020503060505020303" pitchFamily="18" charset="0"/>
                </a:rPr>
                <a:t>250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2062272-5D15-422E-B790-177198F3F828}"/>
                </a:ext>
              </a:extLst>
            </p:cNvPr>
            <p:cNvSpPr txBox="1"/>
            <p:nvPr/>
          </p:nvSpPr>
          <p:spPr>
            <a:xfrm rot="16200000">
              <a:off x="1864501" y="2485821"/>
              <a:ext cx="599016" cy="391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Euclid" panose="02020503060505020303" pitchFamily="18" charset="0"/>
                </a:rPr>
                <a:t>250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3488BBD-C9D1-4F45-9825-E5D85C60E7F3}"/>
                </a:ext>
              </a:extLst>
            </p:cNvPr>
            <p:cNvSpPr txBox="1"/>
            <p:nvPr/>
          </p:nvSpPr>
          <p:spPr>
            <a:xfrm rot="16200000">
              <a:off x="1864499" y="4304012"/>
              <a:ext cx="599016" cy="391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Euclid" panose="02020503060505020303" pitchFamily="18" charset="0"/>
                </a:rPr>
                <a:t>250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39AB9CB-48B3-49CD-85B0-BD79913F520B}"/>
                </a:ext>
              </a:extLst>
            </p:cNvPr>
            <p:cNvSpPr txBox="1"/>
            <p:nvPr/>
          </p:nvSpPr>
          <p:spPr>
            <a:xfrm>
              <a:off x="5811000" y="3839909"/>
              <a:ext cx="497143" cy="391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Euclid" panose="02020503060505020303" pitchFamily="18" charset="0"/>
                </a:rPr>
                <a:t>30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BCDA028-4D3E-4C98-A028-AA7F5FF018CB}"/>
              </a:ext>
            </a:extLst>
          </p:cNvPr>
          <p:cNvSpPr txBox="1"/>
          <p:nvPr/>
        </p:nvSpPr>
        <p:spPr>
          <a:xfrm>
            <a:off x="4763629" y="2138214"/>
            <a:ext cx="45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latin typeface="Euclid" panose="02020503060505020303" pitchFamily="18" charset="0"/>
                <a:cs typeface="Estrangelo Edessa" panose="03080600000000000000" pitchFamily="66" charset="0"/>
              </a:rPr>
              <a:t>P</a:t>
            </a:r>
            <a:r>
              <a:rPr lang="en-US" sz="1400" dirty="0" err="1">
                <a:latin typeface="Euclid" panose="02020503060505020303" pitchFamily="18" charset="0"/>
                <a:cs typeface="Estrangelo Edessa" panose="03080600000000000000" pitchFamily="66" charset="0"/>
              </a:rPr>
              <a:t>,</a:t>
            </a:r>
            <a:r>
              <a:rPr lang="en-US" sz="1400" i="1" dirty="0" err="1">
                <a:latin typeface="Euclid" panose="02020503060505020303" pitchFamily="18" charset="0"/>
                <a:cs typeface="Estrangelo Edessa" panose="03080600000000000000" pitchFamily="66" charset="0"/>
              </a:rPr>
              <a:t>u</a:t>
            </a:r>
            <a:endParaRPr lang="en-US" sz="1400" i="1" dirty="0">
              <a:latin typeface="Euclid" panose="02020503060505020303" pitchFamily="18" charset="0"/>
              <a:cs typeface="Estrangelo Edessa" panose="03080600000000000000" pitchFamily="66" charset="0"/>
            </a:endParaRPr>
          </a:p>
        </p:txBody>
      </p:sp>
      <p:pic>
        <p:nvPicPr>
          <p:cNvPr id="47" name="Picture 46" descr="A close up of a logo&#10;&#10;Description automatically generated">
            <a:extLst>
              <a:ext uri="{FF2B5EF4-FFF2-40B4-BE49-F238E27FC236}">
                <a16:creationId xmlns:a16="http://schemas.microsoft.com/office/drawing/2014/main" id="{255E4EB3-7848-4A4C-999F-10C9894D06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5" t="13517" r="21781" b="13705"/>
          <a:stretch/>
        </p:blipFill>
        <p:spPr>
          <a:xfrm>
            <a:off x="6990491" y="973853"/>
            <a:ext cx="2415198" cy="240906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7F127BA-08EA-4D2A-976C-7E52FEF398E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332" y="2031124"/>
            <a:ext cx="53475" cy="5419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2C83309-D95A-4CD5-AA51-394E54020158}"/>
              </a:ext>
            </a:extLst>
          </p:cNvPr>
          <p:cNvGrpSpPr>
            <a:grpSpLocks noChangeAspect="1"/>
          </p:cNvGrpSpPr>
          <p:nvPr/>
        </p:nvGrpSpPr>
        <p:grpSpPr>
          <a:xfrm>
            <a:off x="2057400" y="3732730"/>
            <a:ext cx="2977913" cy="2972870"/>
            <a:chOff x="2797830" y="692728"/>
            <a:chExt cx="5519538" cy="5510189"/>
          </a:xfrm>
        </p:grpSpPr>
        <p:graphicFrame>
          <p:nvGraphicFramePr>
            <p:cNvPr id="50" name="Object 49">
              <a:extLst>
                <a:ext uri="{FF2B5EF4-FFF2-40B4-BE49-F238E27FC236}">
                  <a16:creationId xmlns:a16="http://schemas.microsoft.com/office/drawing/2014/main" id="{1CA6015D-3461-40B9-8BA2-93F5D9CFFE1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2434737"/>
                </p:ext>
              </p:extLst>
            </p:nvPr>
          </p:nvGraphicFramePr>
          <p:xfrm>
            <a:off x="3084997" y="692728"/>
            <a:ext cx="5232371" cy="52183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10" name="KGPlot" r:id="rId10" imgW="5232240" imgH="5219640" progId="KGraph_Plot">
                    <p:embed/>
                  </p:oleObj>
                </mc:Choice>
                <mc:Fallback>
                  <p:oleObj name="KGPlot" r:id="rId10" imgW="5232240" imgH="5219640" progId="KGraph_Plot">
                    <p:embed/>
                    <p:pic>
                      <p:nvPicPr>
                        <p:cNvPr id="167" name="Object 166">
                          <a:extLst>
                            <a:ext uri="{FF2B5EF4-FFF2-40B4-BE49-F238E27FC236}">
                              <a16:creationId xmlns:a16="http://schemas.microsoft.com/office/drawing/2014/main" id="{95D45E63-FF73-4F14-A31A-E3762357D66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084997" y="692728"/>
                          <a:ext cx="5232371" cy="52183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2DE0D4A-6F7D-4779-AEFD-084E571E129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199430" y="3225617"/>
              <a:ext cx="1460800" cy="2640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66BEE00A-0C53-4534-91AD-12DF5491367C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1128" y="5938917"/>
              <a:ext cx="2497599" cy="264000"/>
            </a:xfrm>
            <a:prstGeom prst="rect">
              <a:avLst/>
            </a:prstGeom>
          </p:spPr>
        </p:pic>
      </p:grp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7921A1D6-AECF-4202-941F-3BAEF94F3BC1}"/>
              </a:ext>
            </a:extLst>
          </p:cNvPr>
          <p:cNvSpPr/>
          <p:nvPr/>
        </p:nvSpPr>
        <p:spPr>
          <a:xfrm>
            <a:off x="7121116" y="4993823"/>
            <a:ext cx="1056846" cy="149843"/>
          </a:xfrm>
          <a:custGeom>
            <a:avLst/>
            <a:gdLst>
              <a:gd name="connsiteX0" fmla="*/ 1416050 w 1416050"/>
              <a:gd name="connsiteY0" fmla="*/ 213195 h 213195"/>
              <a:gd name="connsiteX1" fmla="*/ 1260475 w 1416050"/>
              <a:gd name="connsiteY1" fmla="*/ 127470 h 213195"/>
              <a:gd name="connsiteX2" fmla="*/ 1146175 w 1416050"/>
              <a:gd name="connsiteY2" fmla="*/ 76670 h 213195"/>
              <a:gd name="connsiteX3" fmla="*/ 987425 w 1416050"/>
              <a:gd name="connsiteY3" fmla="*/ 35395 h 213195"/>
              <a:gd name="connsiteX4" fmla="*/ 831850 w 1416050"/>
              <a:gd name="connsiteY4" fmla="*/ 6820 h 213195"/>
              <a:gd name="connsiteX5" fmla="*/ 600075 w 1416050"/>
              <a:gd name="connsiteY5" fmla="*/ 470 h 213195"/>
              <a:gd name="connsiteX6" fmla="*/ 393700 w 1416050"/>
              <a:gd name="connsiteY6" fmla="*/ 470 h 213195"/>
              <a:gd name="connsiteX7" fmla="*/ 120650 w 1416050"/>
              <a:gd name="connsiteY7" fmla="*/ 3645 h 213195"/>
              <a:gd name="connsiteX8" fmla="*/ 0 w 1416050"/>
              <a:gd name="connsiteY8" fmla="*/ 3645 h 213195"/>
              <a:gd name="connsiteX0" fmla="*/ 1416050 w 1416050"/>
              <a:gd name="connsiteY0" fmla="*/ 213195 h 213195"/>
              <a:gd name="connsiteX1" fmla="*/ 1260475 w 1416050"/>
              <a:gd name="connsiteY1" fmla="*/ 130645 h 213195"/>
              <a:gd name="connsiteX2" fmla="*/ 1146175 w 1416050"/>
              <a:gd name="connsiteY2" fmla="*/ 76670 h 213195"/>
              <a:gd name="connsiteX3" fmla="*/ 987425 w 1416050"/>
              <a:gd name="connsiteY3" fmla="*/ 35395 h 213195"/>
              <a:gd name="connsiteX4" fmla="*/ 831850 w 1416050"/>
              <a:gd name="connsiteY4" fmla="*/ 6820 h 213195"/>
              <a:gd name="connsiteX5" fmla="*/ 600075 w 1416050"/>
              <a:gd name="connsiteY5" fmla="*/ 470 h 213195"/>
              <a:gd name="connsiteX6" fmla="*/ 393700 w 1416050"/>
              <a:gd name="connsiteY6" fmla="*/ 470 h 213195"/>
              <a:gd name="connsiteX7" fmla="*/ 120650 w 1416050"/>
              <a:gd name="connsiteY7" fmla="*/ 3645 h 213195"/>
              <a:gd name="connsiteX8" fmla="*/ 0 w 1416050"/>
              <a:gd name="connsiteY8" fmla="*/ 3645 h 213195"/>
              <a:gd name="connsiteX0" fmla="*/ 1416050 w 1416050"/>
              <a:gd name="connsiteY0" fmla="*/ 213195 h 213195"/>
              <a:gd name="connsiteX1" fmla="*/ 1260475 w 1416050"/>
              <a:gd name="connsiteY1" fmla="*/ 130645 h 213195"/>
              <a:gd name="connsiteX2" fmla="*/ 1143000 w 1416050"/>
              <a:gd name="connsiteY2" fmla="*/ 86195 h 213195"/>
              <a:gd name="connsiteX3" fmla="*/ 987425 w 1416050"/>
              <a:gd name="connsiteY3" fmla="*/ 35395 h 213195"/>
              <a:gd name="connsiteX4" fmla="*/ 831850 w 1416050"/>
              <a:gd name="connsiteY4" fmla="*/ 6820 h 213195"/>
              <a:gd name="connsiteX5" fmla="*/ 600075 w 1416050"/>
              <a:gd name="connsiteY5" fmla="*/ 470 h 213195"/>
              <a:gd name="connsiteX6" fmla="*/ 393700 w 1416050"/>
              <a:gd name="connsiteY6" fmla="*/ 470 h 213195"/>
              <a:gd name="connsiteX7" fmla="*/ 120650 w 1416050"/>
              <a:gd name="connsiteY7" fmla="*/ 3645 h 213195"/>
              <a:gd name="connsiteX8" fmla="*/ 0 w 1416050"/>
              <a:gd name="connsiteY8" fmla="*/ 3645 h 213195"/>
              <a:gd name="connsiteX0" fmla="*/ 1416050 w 1416050"/>
              <a:gd name="connsiteY0" fmla="*/ 213195 h 213195"/>
              <a:gd name="connsiteX1" fmla="*/ 1255712 w 1416050"/>
              <a:gd name="connsiteY1" fmla="*/ 133820 h 213195"/>
              <a:gd name="connsiteX2" fmla="*/ 1143000 w 1416050"/>
              <a:gd name="connsiteY2" fmla="*/ 86195 h 213195"/>
              <a:gd name="connsiteX3" fmla="*/ 987425 w 1416050"/>
              <a:gd name="connsiteY3" fmla="*/ 35395 h 213195"/>
              <a:gd name="connsiteX4" fmla="*/ 831850 w 1416050"/>
              <a:gd name="connsiteY4" fmla="*/ 6820 h 213195"/>
              <a:gd name="connsiteX5" fmla="*/ 600075 w 1416050"/>
              <a:gd name="connsiteY5" fmla="*/ 470 h 213195"/>
              <a:gd name="connsiteX6" fmla="*/ 393700 w 1416050"/>
              <a:gd name="connsiteY6" fmla="*/ 470 h 213195"/>
              <a:gd name="connsiteX7" fmla="*/ 120650 w 1416050"/>
              <a:gd name="connsiteY7" fmla="*/ 3645 h 213195"/>
              <a:gd name="connsiteX8" fmla="*/ 0 w 1416050"/>
              <a:gd name="connsiteY8" fmla="*/ 3645 h 213195"/>
              <a:gd name="connsiteX0" fmla="*/ 1416050 w 1416050"/>
              <a:gd name="connsiteY0" fmla="*/ 213665 h 213665"/>
              <a:gd name="connsiteX1" fmla="*/ 1255712 w 1416050"/>
              <a:gd name="connsiteY1" fmla="*/ 134290 h 213665"/>
              <a:gd name="connsiteX2" fmla="*/ 1143000 w 1416050"/>
              <a:gd name="connsiteY2" fmla="*/ 86665 h 213665"/>
              <a:gd name="connsiteX3" fmla="*/ 987425 w 1416050"/>
              <a:gd name="connsiteY3" fmla="*/ 35865 h 213665"/>
              <a:gd name="connsiteX4" fmla="*/ 831850 w 1416050"/>
              <a:gd name="connsiteY4" fmla="*/ 13640 h 213665"/>
              <a:gd name="connsiteX5" fmla="*/ 600075 w 1416050"/>
              <a:gd name="connsiteY5" fmla="*/ 940 h 213665"/>
              <a:gd name="connsiteX6" fmla="*/ 393700 w 1416050"/>
              <a:gd name="connsiteY6" fmla="*/ 940 h 213665"/>
              <a:gd name="connsiteX7" fmla="*/ 120650 w 1416050"/>
              <a:gd name="connsiteY7" fmla="*/ 4115 h 213665"/>
              <a:gd name="connsiteX8" fmla="*/ 0 w 1416050"/>
              <a:gd name="connsiteY8" fmla="*/ 4115 h 213665"/>
              <a:gd name="connsiteX0" fmla="*/ 1416050 w 1416050"/>
              <a:gd name="connsiteY0" fmla="*/ 213665 h 213665"/>
              <a:gd name="connsiteX1" fmla="*/ 1255712 w 1416050"/>
              <a:gd name="connsiteY1" fmla="*/ 134290 h 213665"/>
              <a:gd name="connsiteX2" fmla="*/ 1143000 w 1416050"/>
              <a:gd name="connsiteY2" fmla="*/ 86665 h 213665"/>
              <a:gd name="connsiteX3" fmla="*/ 989013 w 1416050"/>
              <a:gd name="connsiteY3" fmla="*/ 40627 h 213665"/>
              <a:gd name="connsiteX4" fmla="*/ 831850 w 1416050"/>
              <a:gd name="connsiteY4" fmla="*/ 13640 h 213665"/>
              <a:gd name="connsiteX5" fmla="*/ 600075 w 1416050"/>
              <a:gd name="connsiteY5" fmla="*/ 940 h 213665"/>
              <a:gd name="connsiteX6" fmla="*/ 393700 w 1416050"/>
              <a:gd name="connsiteY6" fmla="*/ 940 h 213665"/>
              <a:gd name="connsiteX7" fmla="*/ 120650 w 1416050"/>
              <a:gd name="connsiteY7" fmla="*/ 4115 h 213665"/>
              <a:gd name="connsiteX8" fmla="*/ 0 w 1416050"/>
              <a:gd name="connsiteY8" fmla="*/ 4115 h 213665"/>
              <a:gd name="connsiteX0" fmla="*/ 1477963 w 1477963"/>
              <a:gd name="connsiteY0" fmla="*/ 213665 h 213665"/>
              <a:gd name="connsiteX1" fmla="*/ 1317625 w 1477963"/>
              <a:gd name="connsiteY1" fmla="*/ 134290 h 213665"/>
              <a:gd name="connsiteX2" fmla="*/ 1204913 w 1477963"/>
              <a:gd name="connsiteY2" fmla="*/ 86665 h 213665"/>
              <a:gd name="connsiteX3" fmla="*/ 1050926 w 1477963"/>
              <a:gd name="connsiteY3" fmla="*/ 40627 h 213665"/>
              <a:gd name="connsiteX4" fmla="*/ 893763 w 1477963"/>
              <a:gd name="connsiteY4" fmla="*/ 13640 h 213665"/>
              <a:gd name="connsiteX5" fmla="*/ 661988 w 1477963"/>
              <a:gd name="connsiteY5" fmla="*/ 940 h 213665"/>
              <a:gd name="connsiteX6" fmla="*/ 455613 w 1477963"/>
              <a:gd name="connsiteY6" fmla="*/ 940 h 213665"/>
              <a:gd name="connsiteX7" fmla="*/ 182563 w 1477963"/>
              <a:gd name="connsiteY7" fmla="*/ 4115 h 213665"/>
              <a:gd name="connsiteX8" fmla="*/ 0 w 1477963"/>
              <a:gd name="connsiteY8" fmla="*/ 4115 h 213665"/>
              <a:gd name="connsiteX0" fmla="*/ 1477963 w 1477963"/>
              <a:gd name="connsiteY0" fmla="*/ 212725 h 212725"/>
              <a:gd name="connsiteX1" fmla="*/ 1317625 w 1477963"/>
              <a:gd name="connsiteY1" fmla="*/ 133350 h 212725"/>
              <a:gd name="connsiteX2" fmla="*/ 1204913 w 1477963"/>
              <a:gd name="connsiteY2" fmla="*/ 85725 h 212725"/>
              <a:gd name="connsiteX3" fmla="*/ 1050926 w 1477963"/>
              <a:gd name="connsiteY3" fmla="*/ 39687 h 212725"/>
              <a:gd name="connsiteX4" fmla="*/ 893763 w 1477963"/>
              <a:gd name="connsiteY4" fmla="*/ 12700 h 212725"/>
              <a:gd name="connsiteX5" fmla="*/ 661988 w 1477963"/>
              <a:gd name="connsiteY5" fmla="*/ 0 h 212725"/>
              <a:gd name="connsiteX6" fmla="*/ 455613 w 1477963"/>
              <a:gd name="connsiteY6" fmla="*/ 3175 h 212725"/>
              <a:gd name="connsiteX7" fmla="*/ 182563 w 1477963"/>
              <a:gd name="connsiteY7" fmla="*/ 3175 h 212725"/>
              <a:gd name="connsiteX8" fmla="*/ 0 w 1477963"/>
              <a:gd name="connsiteY8" fmla="*/ 3175 h 212725"/>
              <a:gd name="connsiteX0" fmla="*/ 1477963 w 1477963"/>
              <a:gd name="connsiteY0" fmla="*/ 209550 h 209550"/>
              <a:gd name="connsiteX1" fmla="*/ 1317625 w 1477963"/>
              <a:gd name="connsiteY1" fmla="*/ 130175 h 209550"/>
              <a:gd name="connsiteX2" fmla="*/ 1204913 w 1477963"/>
              <a:gd name="connsiteY2" fmla="*/ 82550 h 209550"/>
              <a:gd name="connsiteX3" fmla="*/ 1050926 w 1477963"/>
              <a:gd name="connsiteY3" fmla="*/ 36512 h 209550"/>
              <a:gd name="connsiteX4" fmla="*/ 893763 w 1477963"/>
              <a:gd name="connsiteY4" fmla="*/ 9525 h 209550"/>
              <a:gd name="connsiteX5" fmla="*/ 661988 w 1477963"/>
              <a:gd name="connsiteY5" fmla="*/ 0 h 209550"/>
              <a:gd name="connsiteX6" fmla="*/ 455613 w 1477963"/>
              <a:gd name="connsiteY6" fmla="*/ 0 h 209550"/>
              <a:gd name="connsiteX7" fmla="*/ 182563 w 1477963"/>
              <a:gd name="connsiteY7" fmla="*/ 0 h 209550"/>
              <a:gd name="connsiteX8" fmla="*/ 0 w 1477963"/>
              <a:gd name="connsiteY8" fmla="*/ 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7963" h="209550">
                <a:moveTo>
                  <a:pt x="1477963" y="209550"/>
                </a:moveTo>
                <a:cubicBezTo>
                  <a:pt x="1422665" y="178064"/>
                  <a:pt x="1363133" y="151342"/>
                  <a:pt x="1317625" y="130175"/>
                </a:cubicBezTo>
                <a:cubicBezTo>
                  <a:pt x="1272117" y="109008"/>
                  <a:pt x="1249363" y="98160"/>
                  <a:pt x="1204913" y="82550"/>
                </a:cubicBezTo>
                <a:cubicBezTo>
                  <a:pt x="1160463" y="66940"/>
                  <a:pt x="1102784" y="48683"/>
                  <a:pt x="1050926" y="36512"/>
                </a:cubicBezTo>
                <a:cubicBezTo>
                  <a:pt x="999068" y="24341"/>
                  <a:pt x="958586" y="15610"/>
                  <a:pt x="893763" y="9525"/>
                </a:cubicBezTo>
                <a:cubicBezTo>
                  <a:pt x="828940" y="3440"/>
                  <a:pt x="735013" y="1587"/>
                  <a:pt x="661988" y="0"/>
                </a:cubicBezTo>
                <a:lnTo>
                  <a:pt x="455613" y="0"/>
                </a:lnTo>
                <a:lnTo>
                  <a:pt x="182563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0000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26EB49E-3F8A-4FF4-B089-D9F5B30A3940}"/>
              </a:ext>
            </a:extLst>
          </p:cNvPr>
          <p:cNvSpPr/>
          <p:nvPr/>
        </p:nvSpPr>
        <p:spPr>
          <a:xfrm>
            <a:off x="3852751" y="3918437"/>
            <a:ext cx="1008708" cy="38671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L-Shape 59">
            <a:extLst>
              <a:ext uri="{FF2B5EF4-FFF2-40B4-BE49-F238E27FC236}">
                <a16:creationId xmlns:a16="http://schemas.microsoft.com/office/drawing/2014/main" id="{2BEC843A-3A2F-4ACC-981A-C41F10C69430}"/>
              </a:ext>
            </a:extLst>
          </p:cNvPr>
          <p:cNvSpPr/>
          <p:nvPr/>
        </p:nvSpPr>
        <p:spPr>
          <a:xfrm rot="5400000">
            <a:off x="2500747" y="1039961"/>
            <a:ext cx="2236184" cy="2257945"/>
          </a:xfrm>
          <a:prstGeom prst="corner">
            <a:avLst>
              <a:gd name="adj1" fmla="val 50768"/>
              <a:gd name="adj2" fmla="val 5029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E955BCF-AD6A-413D-827E-3C51729D4BAA}"/>
              </a:ext>
            </a:extLst>
          </p:cNvPr>
          <p:cNvSpPr txBox="1"/>
          <p:nvPr/>
        </p:nvSpPr>
        <p:spPr>
          <a:xfrm>
            <a:off x="7016860" y="4459358"/>
            <a:ext cx="863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Euclid" panose="02020503060505020303" pitchFamily="18" charset="0"/>
              </a:rPr>
              <a:t>Experiment</a:t>
            </a:r>
          </a:p>
          <a:p>
            <a:r>
              <a:rPr lang="en-US" sz="1000" dirty="0">
                <a:latin typeface="Euclid" panose="02020503060505020303" pitchFamily="18" charset="0"/>
              </a:rPr>
              <a:t>(front side)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0479C8F-9949-425C-85D4-16C145DEA4BB}"/>
              </a:ext>
            </a:extLst>
          </p:cNvPr>
          <p:cNvSpPr txBox="1"/>
          <p:nvPr/>
        </p:nvSpPr>
        <p:spPr>
          <a:xfrm>
            <a:off x="6999677" y="5176473"/>
            <a:ext cx="967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Euclid" panose="02020503060505020303" pitchFamily="18" charset="0"/>
              </a:rPr>
              <a:t>Experiment </a:t>
            </a:r>
          </a:p>
          <a:p>
            <a:r>
              <a:rPr lang="en-US" sz="1000" dirty="0">
                <a:latin typeface="Euclid" panose="02020503060505020303" pitchFamily="18" charset="0"/>
              </a:rPr>
              <a:t>(back side)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4EB4812-EA7C-4DBA-8F10-12BD76D8E2AB}"/>
              </a:ext>
            </a:extLst>
          </p:cNvPr>
          <p:cNvSpPr txBox="1"/>
          <p:nvPr/>
        </p:nvSpPr>
        <p:spPr>
          <a:xfrm>
            <a:off x="7812545" y="4730211"/>
            <a:ext cx="8635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Euclid" panose="02020503060505020303" pitchFamily="18" charset="0"/>
              </a:rPr>
              <a:t>Phase-field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DC6B510-8123-49F5-99E8-E872A13F76D2}"/>
              </a:ext>
            </a:extLst>
          </p:cNvPr>
          <p:cNvCxnSpPr>
            <a:cxnSpLocks/>
          </p:cNvCxnSpPr>
          <p:nvPr/>
        </p:nvCxnSpPr>
        <p:spPr>
          <a:xfrm flipV="1">
            <a:off x="7812428" y="4891251"/>
            <a:ext cx="67970" cy="111542"/>
          </a:xfrm>
          <a:prstGeom prst="line">
            <a:avLst/>
          </a:prstGeom>
          <a:ln w="63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318D75D-0CC1-4423-96B0-B969CCE364C1}"/>
              </a:ext>
            </a:extLst>
          </p:cNvPr>
          <p:cNvCxnSpPr>
            <a:cxnSpLocks/>
          </p:cNvCxnSpPr>
          <p:nvPr/>
        </p:nvCxnSpPr>
        <p:spPr>
          <a:xfrm flipV="1">
            <a:off x="7313642" y="5057171"/>
            <a:ext cx="58058" cy="153566"/>
          </a:xfrm>
          <a:prstGeom prst="line">
            <a:avLst/>
          </a:prstGeom>
          <a:ln w="952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5B6BD3F-031F-450A-BC77-F267F97A0596}"/>
              </a:ext>
            </a:extLst>
          </p:cNvPr>
          <p:cNvCxnSpPr>
            <a:cxnSpLocks/>
          </p:cNvCxnSpPr>
          <p:nvPr/>
        </p:nvCxnSpPr>
        <p:spPr>
          <a:xfrm flipH="1" flipV="1">
            <a:off x="7273994" y="4805213"/>
            <a:ext cx="68677" cy="134913"/>
          </a:xfrm>
          <a:prstGeom prst="line">
            <a:avLst/>
          </a:prstGeom>
          <a:ln w="952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172A603-1313-4823-B070-E66A50A0F4FE}"/>
              </a:ext>
            </a:extLst>
          </p:cNvPr>
          <p:cNvCxnSpPr>
            <a:cxnSpLocks/>
          </p:cNvCxnSpPr>
          <p:nvPr/>
        </p:nvCxnSpPr>
        <p:spPr>
          <a:xfrm>
            <a:off x="4558139" y="2193616"/>
            <a:ext cx="193357" cy="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67" descr="A screenshot of a cell phone&#10;&#10;Description automatically generated">
            <a:extLst>
              <a:ext uri="{FF2B5EF4-FFF2-40B4-BE49-F238E27FC236}">
                <a16:creationId xmlns:a16="http://schemas.microsoft.com/office/drawing/2014/main" id="{B943C3E3-789D-4A5A-A439-F2500D525FA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0" t="29053" r="47426" b="29350"/>
          <a:stretch/>
        </p:blipFill>
        <p:spPr>
          <a:xfrm>
            <a:off x="9361296" y="2098312"/>
            <a:ext cx="392304" cy="1325880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9ACD5284-E797-40D9-BC23-BCCB3766E00C}"/>
              </a:ext>
            </a:extLst>
          </p:cNvPr>
          <p:cNvSpPr/>
          <p:nvPr/>
        </p:nvSpPr>
        <p:spPr>
          <a:xfrm>
            <a:off x="0" y="6547713"/>
            <a:ext cx="14237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Winkler (2001)</a:t>
            </a:r>
          </a:p>
        </p:txBody>
      </p:sp>
    </p:spTree>
    <p:extLst>
      <p:ext uri="{BB962C8B-B14F-4D97-AF65-F5344CB8AC3E}">
        <p14:creationId xmlns:p14="http://schemas.microsoft.com/office/powerpoint/2010/main" val="69718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1" grpId="0"/>
      <p:bldP spid="62" grpId="0"/>
      <p:bldP spid="6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53988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+mn-lt"/>
              </a:rPr>
              <a:t>Nucleation from a small pre-existing crack: </a:t>
            </a:r>
            <a:r>
              <a:rPr lang="en-US" sz="3000" b="1" dirty="0">
                <a:solidFill>
                  <a:srgbClr val="FF9900"/>
                </a:solidFill>
                <a:latin typeface="+mn-lt"/>
              </a:rPr>
              <a:t>alumina</a:t>
            </a:r>
            <a:endParaRPr lang="en-US" sz="2700" b="1" dirty="0">
              <a:solidFill>
                <a:srgbClr val="FF9900"/>
              </a:solidFill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BB9BEC-76AC-493E-B4FB-20BF2A8D444A}"/>
              </a:ext>
            </a:extLst>
          </p:cNvPr>
          <p:cNvSpPr/>
          <p:nvPr/>
        </p:nvSpPr>
        <p:spPr>
          <a:xfrm>
            <a:off x="7274576" y="4451297"/>
            <a:ext cx="1437158" cy="50924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D4FE5A-1A84-4127-AA55-AFD0737C703E}"/>
              </a:ext>
            </a:extLst>
          </p:cNvPr>
          <p:cNvSpPr>
            <a:spLocks noChangeAspect="1"/>
          </p:cNvSpPr>
          <p:nvPr/>
        </p:nvSpPr>
        <p:spPr>
          <a:xfrm>
            <a:off x="2221521" y="1546831"/>
            <a:ext cx="2817071" cy="35371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53252A0-5A51-4430-A1C8-D1B0A288435F}"/>
              </a:ext>
            </a:extLst>
          </p:cNvPr>
          <p:cNvCxnSpPr>
            <a:cxnSpLocks/>
          </p:cNvCxnSpPr>
          <p:nvPr/>
        </p:nvCxnSpPr>
        <p:spPr>
          <a:xfrm flipV="1">
            <a:off x="2209800" y="1506002"/>
            <a:ext cx="2837634" cy="199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rrow: Right 6">
            <a:extLst>
              <a:ext uri="{FF2B5EF4-FFF2-40B4-BE49-F238E27FC236}">
                <a16:creationId xmlns:a16="http://schemas.microsoft.com/office/drawing/2014/main" id="{BE2FCDFF-49DB-4F4E-AB78-8AA4943A4444}"/>
              </a:ext>
            </a:extLst>
          </p:cNvPr>
          <p:cNvSpPr/>
          <p:nvPr/>
        </p:nvSpPr>
        <p:spPr>
          <a:xfrm rot="5400000">
            <a:off x="3495865" y="5174867"/>
            <a:ext cx="258709" cy="185181"/>
          </a:xfrm>
          <a:prstGeom prst="rightArrow">
            <a:avLst>
              <a:gd name="adj1" fmla="val 35294"/>
              <a:gd name="adj2" fmla="val 45588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5AEC40-2133-492C-B92D-7315F093AD42}"/>
              </a:ext>
            </a:extLst>
          </p:cNvPr>
          <p:cNvSpPr txBox="1"/>
          <p:nvPr/>
        </p:nvSpPr>
        <p:spPr>
          <a:xfrm>
            <a:off x="3652454" y="5212146"/>
            <a:ext cx="61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Euclid Symbol" panose="05050102010706020507" pitchFamily="18" charset="2"/>
                <a:cs typeface="Estrangelo Edessa" panose="03080600000000000000" pitchFamily="66" charset="0"/>
              </a:rPr>
              <a:t>s</a:t>
            </a:r>
            <a:endParaRPr lang="en-US" i="1" baseline="-25000" dirty="0">
              <a:latin typeface="Euclid Symbol" panose="05050102010706020507" pitchFamily="18" charset="2"/>
              <a:cs typeface="Estrangelo Edessa" panose="03080600000000000000" pitchFamily="66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2FCA5B-737E-4341-A6CC-EFB90A0EA0A1}"/>
              </a:ext>
            </a:extLst>
          </p:cNvPr>
          <p:cNvCxnSpPr>
            <a:cxnSpLocks/>
          </p:cNvCxnSpPr>
          <p:nvPr/>
        </p:nvCxnSpPr>
        <p:spPr>
          <a:xfrm flipV="1">
            <a:off x="2211162" y="5118541"/>
            <a:ext cx="2837634" cy="199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A710A95-9FC4-45AA-B53A-2B3B5D33881E}"/>
              </a:ext>
            </a:extLst>
          </p:cNvPr>
          <p:cNvSpPr txBox="1"/>
          <p:nvPr/>
        </p:nvSpPr>
        <p:spPr>
          <a:xfrm>
            <a:off x="3652454" y="1016851"/>
            <a:ext cx="61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Euclid Symbol" panose="05050102010706020507" pitchFamily="18" charset="2"/>
                <a:cs typeface="Estrangelo Edessa" panose="03080600000000000000" pitchFamily="66" charset="0"/>
              </a:rPr>
              <a:t>s</a:t>
            </a:r>
            <a:endParaRPr lang="en-US" i="1" baseline="-25000" dirty="0">
              <a:latin typeface="Euclid Symbol" panose="05050102010706020507" pitchFamily="18" charset="2"/>
              <a:cs typeface="Estrangelo Edessa" panose="03080600000000000000" pitchFamily="66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22F40C7-33DE-40CD-9A08-3B499B59C72D}"/>
              </a:ext>
            </a:extLst>
          </p:cNvPr>
          <p:cNvSpPr/>
          <p:nvPr/>
        </p:nvSpPr>
        <p:spPr>
          <a:xfrm rot="16200000">
            <a:off x="3494503" y="1282492"/>
            <a:ext cx="258709" cy="185181"/>
          </a:xfrm>
          <a:prstGeom prst="rightArrow">
            <a:avLst>
              <a:gd name="adj1" fmla="val 35294"/>
              <a:gd name="adj2" fmla="val 45588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58E1B07-ECF1-4725-B5AC-9F39D0D684E3}"/>
              </a:ext>
            </a:extLst>
          </p:cNvPr>
          <p:cNvCxnSpPr>
            <a:cxnSpLocks/>
          </p:cNvCxnSpPr>
          <p:nvPr/>
        </p:nvCxnSpPr>
        <p:spPr>
          <a:xfrm>
            <a:off x="5188373" y="1546831"/>
            <a:ext cx="0" cy="353715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7DF8E3D-A19A-415A-BABB-277A59A5E7BD}"/>
              </a:ext>
            </a:extLst>
          </p:cNvPr>
          <p:cNvSpPr txBox="1"/>
          <p:nvPr/>
        </p:nvSpPr>
        <p:spPr>
          <a:xfrm>
            <a:off x="5074240" y="3173669"/>
            <a:ext cx="242118" cy="283154"/>
          </a:xfrm>
          <a:prstGeom prst="rect">
            <a:avLst/>
          </a:prstGeom>
          <a:solidFill>
            <a:schemeClr val="bg1"/>
          </a:solidFill>
        </p:spPr>
        <p:txBody>
          <a:bodyPr wrap="none" lIns="18288" tIns="18288" rIns="18288" bIns="18288" rtlCol="0">
            <a:spAutoFit/>
          </a:bodyPr>
          <a:lstStyle/>
          <a:p>
            <a:r>
              <a:rPr lang="en-US" sz="1600" dirty="0">
                <a:latin typeface="Euclid" panose="02020503060505020303" pitchFamily="18" charset="0"/>
              </a:rPr>
              <a:t>40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1D90264-4D72-43C8-BC4D-D5B3B385E896}"/>
              </a:ext>
            </a:extLst>
          </p:cNvPr>
          <p:cNvCxnSpPr>
            <a:cxnSpLocks/>
          </p:cNvCxnSpPr>
          <p:nvPr/>
        </p:nvCxnSpPr>
        <p:spPr>
          <a:xfrm flipH="1">
            <a:off x="2211162" y="4688452"/>
            <a:ext cx="281707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5955BDB-5678-4DAF-80FD-5331B566C42B}"/>
              </a:ext>
            </a:extLst>
          </p:cNvPr>
          <p:cNvSpPr txBox="1"/>
          <p:nvPr/>
        </p:nvSpPr>
        <p:spPr>
          <a:xfrm>
            <a:off x="3445678" y="4419098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Euclid" panose="02020503060505020303" pitchFamily="18" charset="0"/>
              </a:rPr>
              <a:t>6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859FFD4-5654-4BD0-B4F3-1D4165229CC8}"/>
              </a:ext>
            </a:extLst>
          </p:cNvPr>
          <p:cNvCxnSpPr>
            <a:cxnSpLocks/>
          </p:cNvCxnSpPr>
          <p:nvPr/>
        </p:nvCxnSpPr>
        <p:spPr>
          <a:xfrm>
            <a:off x="2215144" y="3307010"/>
            <a:ext cx="40349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B47A5D-B6F4-4B40-931A-5EFC9A0CF650}"/>
              </a:ext>
            </a:extLst>
          </p:cNvPr>
          <p:cNvCxnSpPr>
            <a:cxnSpLocks/>
          </p:cNvCxnSpPr>
          <p:nvPr/>
        </p:nvCxnSpPr>
        <p:spPr>
          <a:xfrm flipH="1">
            <a:off x="5037903" y="1540115"/>
            <a:ext cx="2572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79EF1E-37BC-4CC7-8692-975779EC291A}"/>
              </a:ext>
            </a:extLst>
          </p:cNvPr>
          <p:cNvCxnSpPr>
            <a:cxnSpLocks/>
          </p:cNvCxnSpPr>
          <p:nvPr/>
        </p:nvCxnSpPr>
        <p:spPr>
          <a:xfrm flipH="1">
            <a:off x="5047295" y="5089435"/>
            <a:ext cx="2572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D590981-9F7D-42BB-A52E-093816B9F543}"/>
              </a:ext>
            </a:extLst>
          </p:cNvPr>
          <p:cNvSpPr txBox="1"/>
          <p:nvPr/>
        </p:nvSpPr>
        <p:spPr>
          <a:xfrm>
            <a:off x="2247028" y="3244364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Euclid" panose="02020503060505020303" pitchFamily="18" charset="0"/>
              </a:rPr>
              <a:t>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ABF8D7A-BDB3-4F0E-B3DE-6887FB1045C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529" y="5431212"/>
            <a:ext cx="649094" cy="2036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A12EA95-1846-4F85-B228-59F8093ABD3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37477" y="3205203"/>
            <a:ext cx="904536" cy="203614"/>
          </a:xfrm>
          <a:prstGeom prst="rect">
            <a:avLst/>
          </a:prstGeom>
        </p:spPr>
      </p:pic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22862BF1-73B0-45E5-AA7B-2282562EB1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2517688"/>
              </p:ext>
            </p:extLst>
          </p:nvPr>
        </p:nvGraphicFramePr>
        <p:xfrm>
          <a:off x="6756042" y="1404075"/>
          <a:ext cx="4007541" cy="402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2" name="KGPlot" r:id="rId8" imgW="5194080" imgH="5219640" progId="KGraph_Plot">
                  <p:embed/>
                </p:oleObj>
              </mc:Choice>
              <mc:Fallback>
                <p:oleObj name="KGPlot" r:id="rId8" imgW="5194080" imgH="5219640" progId="KGraph_Plot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B162C029-E916-487F-9E6C-28C8111BFA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56042" y="1404075"/>
                        <a:ext cx="4007541" cy="4027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EB07629B-1B53-48E7-9438-EAE244A8EB70}"/>
              </a:ext>
            </a:extLst>
          </p:cNvPr>
          <p:cNvSpPr/>
          <p:nvPr/>
        </p:nvSpPr>
        <p:spPr>
          <a:xfrm>
            <a:off x="0" y="6547713"/>
            <a:ext cx="1834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Kimoto et al. (1985)</a:t>
            </a:r>
          </a:p>
        </p:txBody>
      </p:sp>
    </p:spTree>
    <p:extLst>
      <p:ext uri="{BB962C8B-B14F-4D97-AF65-F5344CB8AC3E}">
        <p14:creationId xmlns:p14="http://schemas.microsoft.com/office/powerpoint/2010/main" val="405889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84765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200" b="1" dirty="0">
                <a:solidFill>
                  <a:srgbClr val="FF9900"/>
                </a:solidFill>
                <a:latin typeface="+mn-lt"/>
              </a:rPr>
              <a:t>When and how 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rubber fractures?</a:t>
            </a:r>
          </a:p>
        </p:txBody>
      </p:sp>
      <p:pic>
        <p:nvPicPr>
          <p:cNvPr id="30722" name="Picture 2" descr="Tire Blowout Stock Photos, Pictures &amp; Royalty-Free Images - iStock">
            <a:extLst>
              <a:ext uri="{FF2B5EF4-FFF2-40B4-BE49-F238E27FC236}">
                <a16:creationId xmlns:a16="http://schemas.microsoft.com/office/drawing/2014/main" id="{BC2CB955-3A57-4CDD-AE1F-B4C778CB9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76400"/>
            <a:ext cx="58293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058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5">
            <a:extLst>
              <a:ext uri="{FF2B5EF4-FFF2-40B4-BE49-F238E27FC236}">
                <a16:creationId xmlns:a16="http://schemas.microsoft.com/office/drawing/2014/main" id="{11686B9B-7225-4574-8316-7157C3131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"/>
            <a:ext cx="12192000" cy="584765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200" b="1" dirty="0">
                <a:solidFill>
                  <a:srgbClr val="FF9900"/>
                </a:solidFill>
                <a:latin typeface="+mn-lt"/>
              </a:rPr>
              <a:t>Going finite deformations: 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a few more historical notes on rubber</a:t>
            </a:r>
          </a:p>
        </p:txBody>
      </p:sp>
      <p:pic>
        <p:nvPicPr>
          <p:cNvPr id="27650" name="Picture 2" descr="Charles Goodyear | American inventor | Britannica">
            <a:extLst>
              <a:ext uri="{FF2B5EF4-FFF2-40B4-BE49-F238E27FC236}">
                <a16:creationId xmlns:a16="http://schemas.microsoft.com/office/drawing/2014/main" id="{35DC60F5-CB32-48B3-BF34-60E4C4811E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3" r="5963" b="18965"/>
          <a:stretch/>
        </p:blipFill>
        <p:spPr bwMode="auto">
          <a:xfrm>
            <a:off x="377130" y="838200"/>
            <a:ext cx="2400787" cy="235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92206126-E979-46FF-B65D-1D82E62B0162}"/>
              </a:ext>
            </a:extLst>
          </p:cNvPr>
          <p:cNvSpPr/>
          <p:nvPr/>
        </p:nvSpPr>
        <p:spPr>
          <a:xfrm>
            <a:off x="151603" y="3287222"/>
            <a:ext cx="28306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Vulcanization of natural rubber</a:t>
            </a:r>
          </a:p>
          <a:p>
            <a:pPr algn="ctr"/>
            <a:r>
              <a:rPr lang="en-US" sz="1600" dirty="0">
                <a:solidFill>
                  <a:srgbClr val="0000CE"/>
                </a:solidFill>
              </a:rPr>
              <a:t>Charles Goodyear (1844)</a:t>
            </a:r>
          </a:p>
        </p:txBody>
      </p:sp>
      <p:sp>
        <p:nvSpPr>
          <p:cNvPr id="54" name="Rectangle 26">
            <a:extLst>
              <a:ext uri="{FF2B5EF4-FFF2-40B4-BE49-F238E27FC236}">
                <a16:creationId xmlns:a16="http://schemas.microsoft.com/office/drawing/2014/main" id="{B5B8BD7F-DB05-48D7-81C8-BBBB58CC1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6112" y="685800"/>
            <a:ext cx="4332576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b="1" dirty="0">
                <a:solidFill>
                  <a:srgbClr val="0000CC"/>
                </a:solidFill>
                <a:cs typeface="Times New Roman" panose="02020603050405020304" pitchFamily="18" charset="0"/>
              </a:rPr>
              <a:t>The fracture mechanics of rubber</a:t>
            </a:r>
            <a:endParaRPr lang="en-US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60" name="Picture 6" descr="Image result for rubber band breaking">
            <a:extLst>
              <a:ext uri="{FF2B5EF4-FFF2-40B4-BE49-F238E27FC236}">
                <a16:creationId xmlns:a16="http://schemas.microsoft.com/office/drawing/2014/main" id="{B2B6F126-235D-42FE-B2E1-E7137894B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1" b="8688"/>
          <a:stretch/>
        </p:blipFill>
        <p:spPr bwMode="auto">
          <a:xfrm>
            <a:off x="3680077" y="2149427"/>
            <a:ext cx="2292033" cy="142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 Brace 1">
            <a:extLst>
              <a:ext uri="{FF2B5EF4-FFF2-40B4-BE49-F238E27FC236}">
                <a16:creationId xmlns:a16="http://schemas.microsoft.com/office/drawing/2014/main" id="{AB8B3246-C77D-4513-9F93-467F3A7B5E27}"/>
              </a:ext>
            </a:extLst>
          </p:cNvPr>
          <p:cNvSpPr/>
          <p:nvPr/>
        </p:nvSpPr>
        <p:spPr>
          <a:xfrm rot="5400000">
            <a:off x="7581900" y="-3009901"/>
            <a:ext cx="381000" cy="8534402"/>
          </a:xfrm>
          <a:prstGeom prst="leftBrace">
            <a:avLst>
              <a:gd name="adj1" fmla="val 28264"/>
              <a:gd name="adj2" fmla="val 49822"/>
            </a:avLst>
          </a:prstGeom>
          <a:ln w="12700">
            <a:solidFill>
              <a:srgbClr val="0000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26">
            <a:extLst>
              <a:ext uri="{FF2B5EF4-FFF2-40B4-BE49-F238E27FC236}">
                <a16:creationId xmlns:a16="http://schemas.microsoft.com/office/drawing/2014/main" id="{100D8D59-8E20-4BAB-8937-B43EC9A28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2286" y="1388187"/>
            <a:ext cx="456345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000" b="1" u="sng" dirty="0">
                <a:solidFill>
                  <a:srgbClr val="CF0000"/>
                </a:solidFill>
                <a:cs typeface="Times New Roman" panose="02020603050405020304" pitchFamily="18" charset="0"/>
              </a:rPr>
              <a:t>Nucleation in the bulk</a:t>
            </a:r>
            <a:r>
              <a:rPr lang="en-US" sz="2000" b="1" dirty="0">
                <a:solidFill>
                  <a:srgbClr val="CF0000"/>
                </a:solidFill>
                <a:cs typeface="Times New Roman" panose="02020603050405020304" pitchFamily="18" charset="0"/>
              </a:rPr>
              <a:t> (a.k.a. cavitation)</a:t>
            </a:r>
            <a:endParaRPr lang="en-US" sz="2000" dirty="0">
              <a:solidFill>
                <a:srgbClr val="C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3" name="Rectangle 26">
            <a:extLst>
              <a:ext uri="{FF2B5EF4-FFF2-40B4-BE49-F238E27FC236}">
                <a16:creationId xmlns:a16="http://schemas.microsoft.com/office/drawing/2014/main" id="{9323C626-11A4-42D4-85EC-429F0E1D5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0621" y="4264746"/>
            <a:ext cx="74675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000" b="1" u="sng" dirty="0">
                <a:solidFill>
                  <a:srgbClr val="FF3300"/>
                </a:solidFill>
                <a:cs typeface="Times New Roman" panose="02020603050405020304" pitchFamily="18" charset="0"/>
              </a:rPr>
              <a:t>Nucleation/Propagation from a large pre-existing crack</a:t>
            </a:r>
            <a:endParaRPr lang="en-US" sz="2000" u="sng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E40D29A-469C-4DDA-81E5-54BB8C0B4996}"/>
              </a:ext>
            </a:extLst>
          </p:cNvPr>
          <p:cNvSpPr/>
          <p:nvPr/>
        </p:nvSpPr>
        <p:spPr>
          <a:xfrm>
            <a:off x="3570621" y="1791860"/>
            <a:ext cx="12554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C00000"/>
                </a:solidFill>
              </a:rPr>
              <a:t>Busse</a:t>
            </a:r>
            <a:r>
              <a:rPr lang="en-US" sz="1600" dirty="0">
                <a:solidFill>
                  <a:srgbClr val="C00000"/>
                </a:solidFill>
              </a:rPr>
              <a:t> (1934)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099362A-0BB5-49D6-BD4E-DA1C974A6802}"/>
              </a:ext>
            </a:extLst>
          </p:cNvPr>
          <p:cNvSpPr/>
          <p:nvPr/>
        </p:nvSpPr>
        <p:spPr>
          <a:xfrm>
            <a:off x="9843999" y="1524383"/>
            <a:ext cx="21739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Gent and Lindley (1959)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4751BC91-12B1-4263-8E80-4FE787904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00" y="1901770"/>
            <a:ext cx="2220586" cy="21548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DDA2C08-8741-4047-8CBF-456618B1CC49}"/>
              </a:ext>
            </a:extLst>
          </p:cNvPr>
          <p:cNvGrpSpPr>
            <a:grpSpLocks noChangeAspect="1"/>
          </p:cNvGrpSpPr>
          <p:nvPr/>
        </p:nvGrpSpPr>
        <p:grpSpPr>
          <a:xfrm>
            <a:off x="6915829" y="1858676"/>
            <a:ext cx="2439848" cy="2332324"/>
            <a:chOff x="8486650" y="1592759"/>
            <a:chExt cx="2712258" cy="2592729"/>
          </a:xfrm>
        </p:grpSpPr>
        <p:sp>
          <p:nvSpPr>
            <p:cNvPr id="71" name="Cylinder 70">
              <a:extLst>
                <a:ext uri="{FF2B5EF4-FFF2-40B4-BE49-F238E27FC236}">
                  <a16:creationId xmlns:a16="http://schemas.microsoft.com/office/drawing/2014/main" id="{2D79F48F-277C-40BF-93C2-65BA0A383672}"/>
                </a:ext>
              </a:extLst>
            </p:cNvPr>
            <p:cNvSpPr/>
            <p:nvPr/>
          </p:nvSpPr>
          <p:spPr>
            <a:xfrm>
              <a:off x="8664633" y="3422860"/>
              <a:ext cx="2361063" cy="336645"/>
            </a:xfrm>
            <a:prstGeom prst="can">
              <a:avLst>
                <a:gd name="adj" fmla="val 46622"/>
              </a:avLst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ylinder 71">
              <a:extLst>
                <a:ext uri="{FF2B5EF4-FFF2-40B4-BE49-F238E27FC236}">
                  <a16:creationId xmlns:a16="http://schemas.microsoft.com/office/drawing/2014/main" id="{AA5D334A-0B86-41B7-8600-43BF3A222137}"/>
                </a:ext>
              </a:extLst>
            </p:cNvPr>
            <p:cNvSpPr/>
            <p:nvPr/>
          </p:nvSpPr>
          <p:spPr>
            <a:xfrm>
              <a:off x="8664632" y="2130983"/>
              <a:ext cx="2361063" cy="1479198"/>
            </a:xfrm>
            <a:prstGeom prst="can">
              <a:avLst>
                <a:gd name="adj" fmla="val 12384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2F2F121E-42F5-46C3-B8FD-12867F43E37E}"/>
                </a:ext>
              </a:extLst>
            </p:cNvPr>
            <p:cNvGrpSpPr/>
            <p:nvPr/>
          </p:nvGrpSpPr>
          <p:grpSpPr>
            <a:xfrm>
              <a:off x="8486650" y="2251586"/>
              <a:ext cx="341955" cy="1273328"/>
              <a:chOff x="6096942" y="2296645"/>
              <a:chExt cx="341955" cy="1273328"/>
            </a:xfrm>
          </p:grpSpPr>
          <p:sp>
            <p:nvSpPr>
              <p:cNvPr id="74" name="Block Arc 73">
                <a:extLst>
                  <a:ext uri="{FF2B5EF4-FFF2-40B4-BE49-F238E27FC236}">
                    <a16:creationId xmlns:a16="http://schemas.microsoft.com/office/drawing/2014/main" id="{64571FEB-F5F1-4F3C-A93E-23DF0B8A5B4E}"/>
                  </a:ext>
                </a:extLst>
              </p:cNvPr>
              <p:cNvSpPr/>
              <p:nvPr/>
            </p:nvSpPr>
            <p:spPr>
              <a:xfrm rot="5400000">
                <a:off x="5637929" y="2769004"/>
                <a:ext cx="1273328" cy="328609"/>
              </a:xfrm>
              <a:prstGeom prst="blockArc">
                <a:avLst>
                  <a:gd name="adj1" fmla="val 10811099"/>
                  <a:gd name="adj2" fmla="val 21580331"/>
                  <a:gd name="adj3" fmla="val 2324"/>
                </a:avLst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Block Arc 79">
                <a:extLst>
                  <a:ext uri="{FF2B5EF4-FFF2-40B4-BE49-F238E27FC236}">
                    <a16:creationId xmlns:a16="http://schemas.microsoft.com/office/drawing/2014/main" id="{1328B975-2B7C-4473-B21D-76B1ACEBB248}"/>
                  </a:ext>
                </a:extLst>
              </p:cNvPr>
              <p:cNvSpPr/>
              <p:nvPr/>
            </p:nvSpPr>
            <p:spPr>
              <a:xfrm rot="5400000">
                <a:off x="5633556" y="2769398"/>
                <a:ext cx="1255382" cy="328609"/>
              </a:xfrm>
              <a:prstGeom prst="blockArc">
                <a:avLst>
                  <a:gd name="adj1" fmla="val 10642422"/>
                  <a:gd name="adj2" fmla="val 199347"/>
                  <a:gd name="adj3" fmla="val 49487"/>
                </a:avLst>
              </a:prstGeom>
              <a:solidFill>
                <a:schemeClr val="bg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98C71ED-2869-4C44-AD6F-47BBC48C2E44}"/>
                </a:ext>
              </a:extLst>
            </p:cNvPr>
            <p:cNvGrpSpPr/>
            <p:nvPr/>
          </p:nvGrpSpPr>
          <p:grpSpPr>
            <a:xfrm rot="10800000">
              <a:off x="10856953" y="2254825"/>
              <a:ext cx="341955" cy="1273328"/>
              <a:chOff x="6096942" y="2296645"/>
              <a:chExt cx="341955" cy="1273328"/>
            </a:xfrm>
          </p:grpSpPr>
          <p:sp>
            <p:nvSpPr>
              <p:cNvPr id="82" name="Block Arc 81">
                <a:extLst>
                  <a:ext uri="{FF2B5EF4-FFF2-40B4-BE49-F238E27FC236}">
                    <a16:creationId xmlns:a16="http://schemas.microsoft.com/office/drawing/2014/main" id="{8CC1087F-C282-4D83-AECD-469EE8D219AF}"/>
                  </a:ext>
                </a:extLst>
              </p:cNvPr>
              <p:cNvSpPr/>
              <p:nvPr/>
            </p:nvSpPr>
            <p:spPr>
              <a:xfrm rot="5400000">
                <a:off x="5637929" y="2769004"/>
                <a:ext cx="1273328" cy="328609"/>
              </a:xfrm>
              <a:prstGeom prst="blockArc">
                <a:avLst>
                  <a:gd name="adj1" fmla="val 10811099"/>
                  <a:gd name="adj2" fmla="val 21580331"/>
                  <a:gd name="adj3" fmla="val 2324"/>
                </a:avLst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Block Arc 82">
                <a:extLst>
                  <a:ext uri="{FF2B5EF4-FFF2-40B4-BE49-F238E27FC236}">
                    <a16:creationId xmlns:a16="http://schemas.microsoft.com/office/drawing/2014/main" id="{3D3D35BB-FA01-43FF-9393-1F2E8D8235CF}"/>
                  </a:ext>
                </a:extLst>
              </p:cNvPr>
              <p:cNvSpPr/>
              <p:nvPr/>
            </p:nvSpPr>
            <p:spPr>
              <a:xfrm rot="5400000">
                <a:off x="5633556" y="2769398"/>
                <a:ext cx="1255382" cy="328609"/>
              </a:xfrm>
              <a:prstGeom prst="blockArc">
                <a:avLst>
                  <a:gd name="adj1" fmla="val 10642422"/>
                  <a:gd name="adj2" fmla="val 199347"/>
                  <a:gd name="adj3" fmla="val 49487"/>
                </a:avLst>
              </a:prstGeom>
              <a:solidFill>
                <a:schemeClr val="bg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4" name="Cylinder 83">
              <a:extLst>
                <a:ext uri="{FF2B5EF4-FFF2-40B4-BE49-F238E27FC236}">
                  <a16:creationId xmlns:a16="http://schemas.microsoft.com/office/drawing/2014/main" id="{98F6734D-BD2F-447A-B634-255F041A1AB4}"/>
                </a:ext>
              </a:extLst>
            </p:cNvPr>
            <p:cNvSpPr/>
            <p:nvPr/>
          </p:nvSpPr>
          <p:spPr>
            <a:xfrm>
              <a:off x="8664633" y="1978442"/>
              <a:ext cx="2361063" cy="336645"/>
            </a:xfrm>
            <a:prstGeom prst="can">
              <a:avLst>
                <a:gd name="adj" fmla="val 46622"/>
              </a:avLst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DDD469C-4FE6-4051-9056-E19C3EC7F0BD}"/>
                </a:ext>
              </a:extLst>
            </p:cNvPr>
            <p:cNvSpPr/>
            <p:nvPr/>
          </p:nvSpPr>
          <p:spPr>
            <a:xfrm>
              <a:off x="8828606" y="2776371"/>
              <a:ext cx="2028345" cy="197024"/>
            </a:xfrm>
            <a:prstGeom prst="ellipse">
              <a:avLst/>
            </a:prstGeom>
            <a:noFill/>
            <a:ln w="1587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4B1C3341-6E47-4601-8F7A-B487950641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45164" y="1592759"/>
              <a:ext cx="0" cy="456034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6F4EEE81-0D27-4511-AE4C-865BC4CA2CEE}"/>
                </a:ext>
              </a:extLst>
            </p:cNvPr>
            <p:cNvCxnSpPr>
              <a:cxnSpLocks/>
            </p:cNvCxnSpPr>
            <p:nvPr/>
          </p:nvCxnSpPr>
          <p:spPr>
            <a:xfrm>
              <a:off x="9845164" y="3759505"/>
              <a:ext cx="0" cy="425983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AA9BE79F-B589-48FB-8EB2-77F4932415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471" t="57770" b="8340"/>
          <a:stretch/>
        </p:blipFill>
        <p:spPr>
          <a:xfrm>
            <a:off x="8135752" y="5174692"/>
            <a:ext cx="3229428" cy="145270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73492C05-AA9B-4A68-A7F1-F18E3C788D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288" t="4476" r="8111" b="47527"/>
          <a:stretch/>
        </p:blipFill>
        <p:spPr>
          <a:xfrm>
            <a:off x="6232025" y="4995024"/>
            <a:ext cx="1687224" cy="1634376"/>
          </a:xfrm>
          <a:prstGeom prst="rect">
            <a:avLst/>
          </a:prstGeom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366EDA78-0F86-494E-A8A8-AA0F62A10684}"/>
              </a:ext>
            </a:extLst>
          </p:cNvPr>
          <p:cNvSpPr/>
          <p:nvPr/>
        </p:nvSpPr>
        <p:spPr>
          <a:xfrm>
            <a:off x="3570621" y="5038834"/>
            <a:ext cx="22878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Rivlin and Thomas (1953)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55D3093-9CC4-49B9-9944-8BE1FB2145CC}"/>
              </a:ext>
            </a:extLst>
          </p:cNvPr>
          <p:cNvSpPr/>
          <p:nvPr/>
        </p:nvSpPr>
        <p:spPr>
          <a:xfrm>
            <a:off x="3580857" y="4724400"/>
            <a:ext cx="13672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Griffith (1921)</a:t>
            </a:r>
          </a:p>
        </p:txBody>
      </p:sp>
    </p:spTree>
    <p:extLst>
      <p:ext uri="{BB962C8B-B14F-4D97-AF65-F5344CB8AC3E}">
        <p14:creationId xmlns:p14="http://schemas.microsoft.com/office/powerpoint/2010/main" val="44005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2" grpId="0" animBg="1"/>
      <p:bldP spid="62" grpId="0"/>
      <p:bldP spid="63" grpId="0"/>
      <p:bldP spid="64" grpId="0"/>
      <p:bldP spid="66" grpId="0"/>
      <p:bldP spid="98" grpId="0"/>
      <p:bldP spid="9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5">
            <a:extLst>
              <a:ext uri="{FF2B5EF4-FFF2-40B4-BE49-F238E27FC236}">
                <a16:creationId xmlns:a16="http://schemas.microsoft.com/office/drawing/2014/main" id="{11686B9B-7225-4574-8316-7157C3131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"/>
            <a:ext cx="12192000" cy="584765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200" b="1" dirty="0">
                <a:solidFill>
                  <a:srgbClr val="FF9900"/>
                </a:solidFill>
                <a:latin typeface="+mn-lt"/>
              </a:rPr>
              <a:t>The actual story as revealed by new high-resolution experiments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874A4B0-91A0-4756-95B4-5CCB44D74B4C}"/>
              </a:ext>
            </a:extLst>
          </p:cNvPr>
          <p:cNvGrpSpPr/>
          <p:nvPr/>
        </p:nvGrpSpPr>
        <p:grpSpPr>
          <a:xfrm>
            <a:off x="1350283" y="1175898"/>
            <a:ext cx="2765425" cy="1386469"/>
            <a:chOff x="892175" y="941799"/>
            <a:chExt cx="2765425" cy="1386469"/>
          </a:xfrm>
        </p:grpSpPr>
        <p:sp>
          <p:nvSpPr>
            <p:cNvPr id="33" name="AutoShape 12">
              <a:extLst>
                <a:ext uri="{FF2B5EF4-FFF2-40B4-BE49-F238E27FC236}">
                  <a16:creationId xmlns:a16="http://schemas.microsoft.com/office/drawing/2014/main" id="{BF4E1A30-4DA0-484D-B233-D0DD2F529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6775" y="1474484"/>
              <a:ext cx="250825" cy="228600"/>
            </a:xfrm>
            <a:prstGeom prst="rightArrow">
              <a:avLst>
                <a:gd name="adj1" fmla="val 36111"/>
                <a:gd name="adj2" fmla="val 41791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utoShape 12">
              <a:extLst>
                <a:ext uri="{FF2B5EF4-FFF2-40B4-BE49-F238E27FC236}">
                  <a16:creationId xmlns:a16="http://schemas.microsoft.com/office/drawing/2014/main" id="{2C1740C7-7B5B-4B3D-B777-3231DC2B30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92175" y="1501474"/>
              <a:ext cx="250825" cy="228600"/>
            </a:xfrm>
            <a:prstGeom prst="rightArrow">
              <a:avLst>
                <a:gd name="adj1" fmla="val 36111"/>
                <a:gd name="adj2" fmla="val 41791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Rounded Rectangle 39">
              <a:extLst>
                <a:ext uri="{FF2B5EF4-FFF2-40B4-BE49-F238E27FC236}">
                  <a16:creationId xmlns:a16="http://schemas.microsoft.com/office/drawing/2014/main" id="{D6799C47-C009-428D-83AA-1278655F4603}"/>
                </a:ext>
              </a:extLst>
            </p:cNvPr>
            <p:cNvSpPr/>
            <p:nvPr/>
          </p:nvSpPr>
          <p:spPr>
            <a:xfrm rot="16200000">
              <a:off x="1588003" y="487272"/>
              <a:ext cx="1386469" cy="2295524"/>
            </a:xfrm>
            <a:prstGeom prst="roundRect">
              <a:avLst/>
            </a:prstGeom>
            <a:solidFill>
              <a:srgbClr val="BBE0E3"/>
            </a:solidFill>
            <a:ln w="15875" cap="flat" cmpd="sng" algn="ctr">
              <a:solidFill>
                <a:srgbClr val="89A4A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154DEDE-DD08-472E-A8E1-DEF86C1D528C}"/>
                </a:ext>
              </a:extLst>
            </p:cNvPr>
            <p:cNvCxnSpPr>
              <a:stCxn id="37" idx="4"/>
              <a:endCxn id="38" idx="0"/>
            </p:cNvCxnSpPr>
            <p:nvPr/>
          </p:nvCxnSpPr>
          <p:spPr>
            <a:xfrm rot="16200000">
              <a:off x="2291549" y="1389260"/>
              <a:ext cx="0" cy="45720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2A0AC5B-F778-4571-A1AD-E5CB732C1448}"/>
                </a:ext>
              </a:extLst>
            </p:cNvPr>
            <p:cNvSpPr/>
            <p:nvPr/>
          </p:nvSpPr>
          <p:spPr>
            <a:xfrm rot="16200000">
              <a:off x="1487797" y="1322902"/>
              <a:ext cx="560387" cy="589918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0">
                  <a:srgbClr val="E6E6E6"/>
                </a:gs>
                <a:gs pos="43000">
                  <a:srgbClr val="7D8496"/>
                </a:gs>
                <a:gs pos="61000">
                  <a:srgbClr val="7D8496"/>
                </a:gs>
                <a:gs pos="100000">
                  <a:srgbClr val="E6E6E6"/>
                </a:gs>
              </a:gsLst>
              <a:lin ang="0" scaled="1"/>
              <a:tileRect/>
            </a:gradFill>
            <a:ln w="12700" cap="flat" cmpd="sng" algn="ctr">
              <a:solidFill>
                <a:srgbClr val="80808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66A2C34-8AA0-4B25-A5BB-01343274A3FB}"/>
                </a:ext>
              </a:extLst>
            </p:cNvPr>
            <p:cNvSpPr/>
            <p:nvPr/>
          </p:nvSpPr>
          <p:spPr>
            <a:xfrm rot="16200000">
              <a:off x="2534915" y="1322901"/>
              <a:ext cx="560387" cy="589918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0">
                  <a:srgbClr val="E6E6E6"/>
                </a:gs>
                <a:gs pos="43000">
                  <a:srgbClr val="7D8496"/>
                </a:gs>
                <a:gs pos="61000">
                  <a:srgbClr val="7D8496"/>
                </a:gs>
                <a:gs pos="100000">
                  <a:srgbClr val="E6E6E6"/>
                </a:gs>
              </a:gsLst>
              <a:lin ang="0" scaled="1"/>
              <a:tileRect/>
            </a:gradFill>
            <a:ln w="12700" cap="flat" cmpd="sng" algn="ctr">
              <a:solidFill>
                <a:srgbClr val="80808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9E2F4CE-9007-4931-A72A-802494DADDE7}"/>
                </a:ext>
              </a:extLst>
            </p:cNvPr>
            <p:cNvCxnSpPr>
              <a:stCxn id="38" idx="2"/>
              <a:endCxn id="38" idx="6"/>
            </p:cNvCxnSpPr>
            <p:nvPr/>
          </p:nvCxnSpPr>
          <p:spPr>
            <a:xfrm rot="16200000">
              <a:off x="2534915" y="1617860"/>
              <a:ext cx="560387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headEnd type="arrow"/>
              <a:tailEnd type="arrow"/>
            </a:ln>
            <a:effectLst/>
          </p:spPr>
        </p:cxnSp>
        <p:pic>
          <p:nvPicPr>
            <p:cNvPr id="40" name="Picture 687" descr="H">
              <a:extLst>
                <a:ext uri="{FF2B5EF4-FFF2-40B4-BE49-F238E27FC236}">
                  <a16:creationId xmlns:a16="http://schemas.microsoft.com/office/drawing/2014/main" id="{918C2338-24A4-4B66-BB31-7D4D9EA6DB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560" y="1341120"/>
              <a:ext cx="243840" cy="182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689" descr="D">
              <a:extLst>
                <a:ext uri="{FF2B5EF4-FFF2-40B4-BE49-F238E27FC236}">
                  <a16:creationId xmlns:a16="http://schemas.microsoft.com/office/drawing/2014/main" id="{F41F08AB-608D-40A0-B880-11C37B1E6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0668" y="1497345"/>
              <a:ext cx="243840" cy="182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TextBox 47">
            <a:extLst>
              <a:ext uri="{FF2B5EF4-FFF2-40B4-BE49-F238E27FC236}">
                <a16:creationId xmlns:a16="http://schemas.microsoft.com/office/drawing/2014/main" id="{B019B59D-26E2-4C0E-8D55-D610CD4BB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6098" y="828105"/>
            <a:ext cx="1143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glass spheres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968CAE2-51E9-490A-837F-BE83F1E5E4CB}"/>
              </a:ext>
            </a:extLst>
          </p:cNvPr>
          <p:cNvCxnSpPr/>
          <p:nvPr/>
        </p:nvCxnSpPr>
        <p:spPr>
          <a:xfrm flipH="1">
            <a:off x="2210708" y="1098492"/>
            <a:ext cx="463252" cy="690501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tailEnd type="none" w="med" len="lg"/>
          </a:ln>
          <a:effectLst/>
        </p:spPr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741E9E0-9E0E-4A81-B296-73FD385E002C}"/>
              </a:ext>
            </a:extLst>
          </p:cNvPr>
          <p:cNvCxnSpPr/>
          <p:nvPr/>
        </p:nvCxnSpPr>
        <p:spPr>
          <a:xfrm>
            <a:off x="2767115" y="1098492"/>
            <a:ext cx="440377" cy="690501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tailEnd type="none" w="med" len="lg"/>
          </a:ln>
          <a:effectLst/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85954B2-B12F-4DF7-9585-51EE317DF48F}"/>
              </a:ext>
            </a:extLst>
          </p:cNvPr>
          <p:cNvCxnSpPr/>
          <p:nvPr/>
        </p:nvCxnSpPr>
        <p:spPr>
          <a:xfrm flipV="1">
            <a:off x="2684040" y="2388453"/>
            <a:ext cx="113558" cy="284046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tailEnd type="none" w="med" len="lg"/>
          </a:ln>
          <a:effectLst/>
        </p:spPr>
      </p:cxnSp>
      <p:pic>
        <p:nvPicPr>
          <p:cNvPr id="48" name="h_primer_11_interrupted_nice">
            <a:hlinkClick r:id="" action="ppaction://media"/>
            <a:extLst>
              <a:ext uri="{FF2B5EF4-FFF2-40B4-BE49-F238E27FC236}">
                <a16:creationId xmlns:a16="http://schemas.microsoft.com/office/drawing/2014/main" id="{2A7CC791-607B-47A9-A70F-40746B4A483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7280" end="381200.023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67400" y="1563476"/>
            <a:ext cx="5257800" cy="3943350"/>
          </a:xfrm>
          <a:prstGeom prst="rect">
            <a:avLst/>
          </a:prstGeom>
        </p:spPr>
      </p:pic>
      <p:sp>
        <p:nvSpPr>
          <p:cNvPr id="49" name="TextBox 47">
            <a:extLst>
              <a:ext uri="{FF2B5EF4-FFF2-40B4-BE49-F238E27FC236}">
                <a16:creationId xmlns:a16="http://schemas.microsoft.com/office/drawing/2014/main" id="{C36D00F0-4DEF-4969-B075-2913AC1EE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421535"/>
            <a:ext cx="38687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Rate of macroscopic loading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AFBA9A8-99AB-4DCA-B82E-8E401E037E8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69" y="4892915"/>
            <a:ext cx="1176147" cy="220028"/>
          </a:xfrm>
          <a:prstGeom prst="rect">
            <a:avLst/>
          </a:prstGeom>
        </p:spPr>
      </p:pic>
      <p:sp>
        <p:nvSpPr>
          <p:cNvPr id="51" name="TextBox 47">
            <a:extLst>
              <a:ext uri="{FF2B5EF4-FFF2-40B4-BE49-F238E27FC236}">
                <a16:creationId xmlns:a16="http://schemas.microsoft.com/office/drawing/2014/main" id="{3A522AD1-E34B-4D17-9BAF-856D9C543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319137"/>
            <a:ext cx="44545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Spatiotemporal resolution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A62CFEC-4845-43B8-A28E-DAE9A4CFB45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51" y="5790517"/>
            <a:ext cx="1346835" cy="20135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BABEE00-4E72-47C6-9374-9DE00981872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50" y="6143379"/>
            <a:ext cx="1065467" cy="220028"/>
          </a:xfrm>
          <a:prstGeom prst="rect">
            <a:avLst/>
          </a:prstGeom>
        </p:spPr>
      </p:pic>
      <p:sp>
        <p:nvSpPr>
          <p:cNvPr id="56" name="TextBox 47">
            <a:extLst>
              <a:ext uri="{FF2B5EF4-FFF2-40B4-BE49-F238E27FC236}">
                <a16:creationId xmlns:a16="http://schemas.microsoft.com/office/drawing/2014/main" id="{2AF9C99D-BD54-4BDF-8F0A-D42690CED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124200"/>
            <a:ext cx="38687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Geometry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8BE5C64-B484-4139-A65A-4277A6C1488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69" y="3628469"/>
            <a:ext cx="1381334" cy="15600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4D992D2-F7C1-433F-B1D8-9288192EFF8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15" y="3987920"/>
            <a:ext cx="1394667" cy="156000"/>
          </a:xfrm>
          <a:prstGeom prst="rect">
            <a:avLst/>
          </a:prstGeom>
        </p:spPr>
      </p:pic>
      <p:sp>
        <p:nvSpPr>
          <p:cNvPr id="59" name="Right Brace 58">
            <a:extLst>
              <a:ext uri="{FF2B5EF4-FFF2-40B4-BE49-F238E27FC236}">
                <a16:creationId xmlns:a16="http://schemas.microsoft.com/office/drawing/2014/main" id="{62241F44-F328-40B8-8824-FE8FDD033EEE}"/>
              </a:ext>
            </a:extLst>
          </p:cNvPr>
          <p:cNvSpPr/>
          <p:nvPr/>
        </p:nvSpPr>
        <p:spPr>
          <a:xfrm>
            <a:off x="2409846" y="3628468"/>
            <a:ext cx="152400" cy="574645"/>
          </a:xfrm>
          <a:prstGeom prst="rightBrace">
            <a:avLst>
              <a:gd name="adj1" fmla="val 79063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D6FB42FA-17A0-440A-BF8D-DBB134CE961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601" y="3684343"/>
            <a:ext cx="898667" cy="450670"/>
          </a:xfrm>
          <a:prstGeom prst="rect">
            <a:avLst/>
          </a:prstGeom>
        </p:spPr>
      </p:pic>
      <p:sp>
        <p:nvSpPr>
          <p:cNvPr id="65" name="TextBox 47 1">
            <a:extLst>
              <a:ext uri="{FF2B5EF4-FFF2-40B4-BE49-F238E27FC236}">
                <a16:creationId xmlns:a16="http://schemas.microsoft.com/office/drawing/2014/main" id="{4F1E4F62-B8CA-4056-BCF4-5C010CA6F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0595" y="2632282"/>
            <a:ext cx="24027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transparent PDMS 45:1 matrix</a:t>
            </a:r>
          </a:p>
        </p:txBody>
      </p:sp>
      <p:sp>
        <p:nvSpPr>
          <p:cNvPr id="68" name="Rectangle 4">
            <a:extLst>
              <a:ext uri="{FF2B5EF4-FFF2-40B4-BE49-F238E27FC236}">
                <a16:creationId xmlns:a16="http://schemas.microsoft.com/office/drawing/2014/main" id="{3D8CA74F-DF66-4BB5-947E-2074DAD09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6574419"/>
            <a:ext cx="5935962" cy="31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marL="455613" lvl="1" algn="l">
              <a:lnSpc>
                <a:spcPct val="90000"/>
              </a:lnSpc>
              <a:spcBef>
                <a:spcPct val="70000"/>
              </a:spcBef>
              <a:buClr>
                <a:srgbClr val="000000"/>
              </a:buClr>
            </a:pPr>
            <a:r>
              <a:rPr lang="en-US" sz="1600" dirty="0" err="1">
                <a:solidFill>
                  <a:srgbClr val="CC0000"/>
                </a:solidFill>
              </a:rPr>
              <a:t>Poulain</a:t>
            </a:r>
            <a:r>
              <a:rPr lang="en-US" sz="1600" dirty="0">
                <a:solidFill>
                  <a:srgbClr val="CC0000"/>
                </a:solidFill>
              </a:rPr>
              <a:t>, </a:t>
            </a:r>
            <a:r>
              <a:rPr lang="en-US" sz="1600" dirty="0" err="1">
                <a:solidFill>
                  <a:srgbClr val="CC0000"/>
                </a:solidFill>
              </a:rPr>
              <a:t>Lefèvre</a:t>
            </a:r>
            <a:r>
              <a:rPr lang="en-US" sz="1600" dirty="0">
                <a:solidFill>
                  <a:srgbClr val="CC0000"/>
                </a:solidFill>
              </a:rPr>
              <a:t>, Lopez-</a:t>
            </a:r>
            <a:r>
              <a:rPr lang="en-US" sz="1600" dirty="0" err="1">
                <a:solidFill>
                  <a:srgbClr val="CC0000"/>
                </a:solidFill>
              </a:rPr>
              <a:t>Pamies</a:t>
            </a:r>
            <a:r>
              <a:rPr lang="en-US" sz="1600" dirty="0">
                <a:solidFill>
                  <a:srgbClr val="CC0000"/>
                </a:solidFill>
              </a:rPr>
              <a:t>, Ravi-</a:t>
            </a:r>
            <a:r>
              <a:rPr lang="en-US" sz="1600" dirty="0" err="1">
                <a:solidFill>
                  <a:srgbClr val="CC0000"/>
                </a:solidFill>
              </a:rPr>
              <a:t>Chandar</a:t>
            </a:r>
            <a:r>
              <a:rPr lang="en-US" sz="1600" dirty="0">
                <a:solidFill>
                  <a:srgbClr val="CC0000"/>
                </a:solidFill>
              </a:rPr>
              <a:t> </a:t>
            </a:r>
            <a:r>
              <a:rPr lang="en-US" sz="1600" i="1" dirty="0">
                <a:solidFill>
                  <a:srgbClr val="CC0000"/>
                </a:solidFill>
              </a:rPr>
              <a:t>Int. J. </a:t>
            </a:r>
            <a:r>
              <a:rPr lang="en-US" sz="1600" i="1" dirty="0" err="1">
                <a:solidFill>
                  <a:srgbClr val="CC0000"/>
                </a:solidFill>
              </a:rPr>
              <a:t>Frac</a:t>
            </a:r>
            <a:r>
              <a:rPr lang="en-US" sz="1600" i="1" dirty="0">
                <a:solidFill>
                  <a:srgbClr val="CC0000"/>
                </a:solidFill>
              </a:rPr>
              <a:t>. </a:t>
            </a:r>
            <a:r>
              <a:rPr lang="en-US" sz="1600" dirty="0">
                <a:solidFill>
                  <a:srgbClr val="CC0000"/>
                </a:solidFill>
              </a:rPr>
              <a:t>(2016)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9" name="Rectangle 4">
            <a:extLst>
              <a:ext uri="{FF2B5EF4-FFF2-40B4-BE49-F238E27FC236}">
                <a16:creationId xmlns:a16="http://schemas.microsoft.com/office/drawing/2014/main" id="{CA6549D9-4476-4750-ACF7-A33C0644E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33400" y="6574419"/>
            <a:ext cx="2409997" cy="31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marL="455613" lvl="1" algn="l">
              <a:lnSpc>
                <a:spcPct val="90000"/>
              </a:lnSpc>
              <a:spcBef>
                <a:spcPct val="7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CC0000"/>
                </a:solidFill>
              </a:rPr>
              <a:t>Gent and Park (1984)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0" name="Rounded Rectangle 9">
            <a:extLst>
              <a:ext uri="{FF2B5EF4-FFF2-40B4-BE49-F238E27FC236}">
                <a16:creationId xmlns:a16="http://schemas.microsoft.com/office/drawing/2014/main" id="{DA80E473-E54C-4C58-BD6D-4224AE10CA57}"/>
              </a:ext>
            </a:extLst>
          </p:cNvPr>
          <p:cNvSpPr/>
          <p:nvPr/>
        </p:nvSpPr>
        <p:spPr>
          <a:xfrm>
            <a:off x="129307" y="5291017"/>
            <a:ext cx="3078185" cy="1134886"/>
          </a:xfrm>
          <a:prstGeom prst="round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5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98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</p:childTnLst>
        </p:cTn>
      </p:par>
    </p:tnLst>
    <p:bldLst>
      <p:bldP spid="7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5">
            <a:extLst>
              <a:ext uri="{FF2B5EF4-FFF2-40B4-BE49-F238E27FC236}">
                <a16:creationId xmlns:a16="http://schemas.microsoft.com/office/drawing/2014/main" id="{11686B9B-7225-4574-8316-7157C3131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"/>
            <a:ext cx="12192000" cy="584765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200" b="1" dirty="0">
                <a:solidFill>
                  <a:srgbClr val="FF9900"/>
                </a:solidFill>
                <a:latin typeface="+mn-lt"/>
              </a:rPr>
              <a:t>The actual story as revealed by new high-resolution experiments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874A4B0-91A0-4756-95B4-5CCB44D74B4C}"/>
              </a:ext>
            </a:extLst>
          </p:cNvPr>
          <p:cNvGrpSpPr/>
          <p:nvPr/>
        </p:nvGrpSpPr>
        <p:grpSpPr>
          <a:xfrm>
            <a:off x="1350283" y="1175898"/>
            <a:ext cx="2765425" cy="1386469"/>
            <a:chOff x="892175" y="941799"/>
            <a:chExt cx="2765425" cy="1386469"/>
          </a:xfrm>
        </p:grpSpPr>
        <p:sp>
          <p:nvSpPr>
            <p:cNvPr id="33" name="AutoShape 12">
              <a:extLst>
                <a:ext uri="{FF2B5EF4-FFF2-40B4-BE49-F238E27FC236}">
                  <a16:creationId xmlns:a16="http://schemas.microsoft.com/office/drawing/2014/main" id="{BF4E1A30-4DA0-484D-B233-D0DD2F529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6775" y="1474484"/>
              <a:ext cx="250825" cy="228600"/>
            </a:xfrm>
            <a:prstGeom prst="rightArrow">
              <a:avLst>
                <a:gd name="adj1" fmla="val 36111"/>
                <a:gd name="adj2" fmla="val 41791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utoShape 12">
              <a:extLst>
                <a:ext uri="{FF2B5EF4-FFF2-40B4-BE49-F238E27FC236}">
                  <a16:creationId xmlns:a16="http://schemas.microsoft.com/office/drawing/2014/main" id="{2C1740C7-7B5B-4B3D-B777-3231DC2B30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92175" y="1501474"/>
              <a:ext cx="250825" cy="228600"/>
            </a:xfrm>
            <a:prstGeom prst="rightArrow">
              <a:avLst>
                <a:gd name="adj1" fmla="val 36111"/>
                <a:gd name="adj2" fmla="val 41791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Rounded Rectangle 39">
              <a:extLst>
                <a:ext uri="{FF2B5EF4-FFF2-40B4-BE49-F238E27FC236}">
                  <a16:creationId xmlns:a16="http://schemas.microsoft.com/office/drawing/2014/main" id="{D6799C47-C009-428D-83AA-1278655F4603}"/>
                </a:ext>
              </a:extLst>
            </p:cNvPr>
            <p:cNvSpPr/>
            <p:nvPr/>
          </p:nvSpPr>
          <p:spPr>
            <a:xfrm rot="16200000">
              <a:off x="1588003" y="487272"/>
              <a:ext cx="1386469" cy="2295524"/>
            </a:xfrm>
            <a:prstGeom prst="roundRect">
              <a:avLst/>
            </a:prstGeom>
            <a:solidFill>
              <a:srgbClr val="BBE0E3"/>
            </a:solidFill>
            <a:ln w="15875" cap="flat" cmpd="sng" algn="ctr">
              <a:solidFill>
                <a:srgbClr val="89A4A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154DEDE-DD08-472E-A8E1-DEF86C1D528C}"/>
                </a:ext>
              </a:extLst>
            </p:cNvPr>
            <p:cNvCxnSpPr>
              <a:stCxn id="37" idx="4"/>
              <a:endCxn id="38" idx="0"/>
            </p:cNvCxnSpPr>
            <p:nvPr/>
          </p:nvCxnSpPr>
          <p:spPr>
            <a:xfrm rot="16200000">
              <a:off x="2291549" y="1389260"/>
              <a:ext cx="0" cy="45720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headEnd type="arrow" w="sm" len="sm"/>
              <a:tailEnd type="arrow" w="sm" len="sm"/>
            </a:ln>
            <a:effectLst/>
          </p:spPr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2A0AC5B-F778-4571-A1AD-E5CB732C1448}"/>
                </a:ext>
              </a:extLst>
            </p:cNvPr>
            <p:cNvSpPr/>
            <p:nvPr/>
          </p:nvSpPr>
          <p:spPr>
            <a:xfrm rot="16200000">
              <a:off x="1487797" y="1322902"/>
              <a:ext cx="560387" cy="589918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0">
                  <a:srgbClr val="E6E6E6"/>
                </a:gs>
                <a:gs pos="43000">
                  <a:srgbClr val="7D8496"/>
                </a:gs>
                <a:gs pos="61000">
                  <a:srgbClr val="7D8496"/>
                </a:gs>
                <a:gs pos="100000">
                  <a:srgbClr val="E6E6E6"/>
                </a:gs>
              </a:gsLst>
              <a:lin ang="0" scaled="1"/>
              <a:tileRect/>
            </a:gradFill>
            <a:ln w="12700" cap="flat" cmpd="sng" algn="ctr">
              <a:solidFill>
                <a:srgbClr val="80808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66A2C34-8AA0-4B25-A5BB-01343274A3FB}"/>
                </a:ext>
              </a:extLst>
            </p:cNvPr>
            <p:cNvSpPr/>
            <p:nvPr/>
          </p:nvSpPr>
          <p:spPr>
            <a:xfrm rot="16200000">
              <a:off x="2534915" y="1322901"/>
              <a:ext cx="560387" cy="589918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0">
                  <a:srgbClr val="E6E6E6"/>
                </a:gs>
                <a:gs pos="43000">
                  <a:srgbClr val="7D8496"/>
                </a:gs>
                <a:gs pos="61000">
                  <a:srgbClr val="7D8496"/>
                </a:gs>
                <a:gs pos="100000">
                  <a:srgbClr val="E6E6E6"/>
                </a:gs>
              </a:gsLst>
              <a:lin ang="0" scaled="1"/>
              <a:tileRect/>
            </a:gradFill>
            <a:ln w="12700" cap="flat" cmpd="sng" algn="ctr">
              <a:solidFill>
                <a:srgbClr val="80808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9E2F4CE-9007-4931-A72A-802494DADDE7}"/>
                </a:ext>
              </a:extLst>
            </p:cNvPr>
            <p:cNvCxnSpPr>
              <a:stCxn id="38" idx="2"/>
              <a:endCxn id="38" idx="6"/>
            </p:cNvCxnSpPr>
            <p:nvPr/>
          </p:nvCxnSpPr>
          <p:spPr>
            <a:xfrm rot="16200000">
              <a:off x="2534915" y="1617860"/>
              <a:ext cx="560387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headEnd type="arrow"/>
              <a:tailEnd type="arrow"/>
            </a:ln>
            <a:effectLst/>
          </p:spPr>
        </p:cxnSp>
        <p:pic>
          <p:nvPicPr>
            <p:cNvPr id="40" name="Picture 687" descr="H">
              <a:extLst>
                <a:ext uri="{FF2B5EF4-FFF2-40B4-BE49-F238E27FC236}">
                  <a16:creationId xmlns:a16="http://schemas.microsoft.com/office/drawing/2014/main" id="{918C2338-24A4-4B66-BB31-7D4D9EA6DB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560" y="1341120"/>
              <a:ext cx="243840" cy="182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689" descr="D">
              <a:extLst>
                <a:ext uri="{FF2B5EF4-FFF2-40B4-BE49-F238E27FC236}">
                  <a16:creationId xmlns:a16="http://schemas.microsoft.com/office/drawing/2014/main" id="{F41F08AB-608D-40A0-B880-11C37B1E6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0668" y="1497345"/>
              <a:ext cx="243840" cy="182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TextBox 47">
            <a:extLst>
              <a:ext uri="{FF2B5EF4-FFF2-40B4-BE49-F238E27FC236}">
                <a16:creationId xmlns:a16="http://schemas.microsoft.com/office/drawing/2014/main" id="{B019B59D-26E2-4C0E-8D55-D610CD4BB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6098" y="828105"/>
            <a:ext cx="1143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glass spheres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968CAE2-51E9-490A-837F-BE83F1E5E4CB}"/>
              </a:ext>
            </a:extLst>
          </p:cNvPr>
          <p:cNvCxnSpPr/>
          <p:nvPr/>
        </p:nvCxnSpPr>
        <p:spPr>
          <a:xfrm flipH="1">
            <a:off x="2210708" y="1098492"/>
            <a:ext cx="463252" cy="690501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tailEnd type="none" w="med" len="lg"/>
          </a:ln>
          <a:effectLst/>
        </p:spPr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741E9E0-9E0E-4A81-B296-73FD385E002C}"/>
              </a:ext>
            </a:extLst>
          </p:cNvPr>
          <p:cNvCxnSpPr/>
          <p:nvPr/>
        </p:nvCxnSpPr>
        <p:spPr>
          <a:xfrm>
            <a:off x="2767115" y="1098492"/>
            <a:ext cx="440377" cy="690501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tailEnd type="none" w="med" len="lg"/>
          </a:ln>
          <a:effectLst/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85954B2-B12F-4DF7-9585-51EE317DF48F}"/>
              </a:ext>
            </a:extLst>
          </p:cNvPr>
          <p:cNvCxnSpPr/>
          <p:nvPr/>
        </p:nvCxnSpPr>
        <p:spPr>
          <a:xfrm flipV="1">
            <a:off x="2684040" y="2388453"/>
            <a:ext cx="113558" cy="284046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tailEnd type="none" w="med" len="lg"/>
          </a:ln>
          <a:effectLst/>
        </p:spPr>
      </p:cxnSp>
      <p:sp>
        <p:nvSpPr>
          <p:cNvPr id="49" name="TextBox 47">
            <a:extLst>
              <a:ext uri="{FF2B5EF4-FFF2-40B4-BE49-F238E27FC236}">
                <a16:creationId xmlns:a16="http://schemas.microsoft.com/office/drawing/2014/main" id="{C36D00F0-4DEF-4969-B075-2913AC1EE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419600"/>
            <a:ext cx="38687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Rate of macroscopic loading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AFBA9A8-99AB-4DCA-B82E-8E401E037E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69" y="4892915"/>
            <a:ext cx="1176147" cy="220028"/>
          </a:xfrm>
          <a:prstGeom prst="rect">
            <a:avLst/>
          </a:prstGeom>
        </p:spPr>
      </p:pic>
      <p:sp>
        <p:nvSpPr>
          <p:cNvPr id="51" name="TextBox 47">
            <a:extLst>
              <a:ext uri="{FF2B5EF4-FFF2-40B4-BE49-F238E27FC236}">
                <a16:creationId xmlns:a16="http://schemas.microsoft.com/office/drawing/2014/main" id="{3A522AD1-E34B-4D17-9BAF-856D9C543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319137"/>
            <a:ext cx="44545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Spatiotemporal resolution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A62CFEC-4845-43B8-A28E-DAE9A4CFB45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51" y="5790517"/>
            <a:ext cx="1346835" cy="20135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BABEE00-4E72-47C6-9374-9DE00981872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50" y="6143379"/>
            <a:ext cx="1065467" cy="220028"/>
          </a:xfrm>
          <a:prstGeom prst="rect">
            <a:avLst/>
          </a:prstGeom>
        </p:spPr>
      </p:pic>
      <p:sp>
        <p:nvSpPr>
          <p:cNvPr id="56" name="TextBox 47">
            <a:extLst>
              <a:ext uri="{FF2B5EF4-FFF2-40B4-BE49-F238E27FC236}">
                <a16:creationId xmlns:a16="http://schemas.microsoft.com/office/drawing/2014/main" id="{2AF9C99D-BD54-4BDF-8F0A-D42690CED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124200"/>
            <a:ext cx="38687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Geometry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8BE5C64-B484-4139-A65A-4277A6C1488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69" y="3628469"/>
            <a:ext cx="1381334" cy="15600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4D992D2-F7C1-433F-B1D8-9288192EFF8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15" y="3987920"/>
            <a:ext cx="1394667" cy="156000"/>
          </a:xfrm>
          <a:prstGeom prst="rect">
            <a:avLst/>
          </a:prstGeom>
        </p:spPr>
      </p:pic>
      <p:sp>
        <p:nvSpPr>
          <p:cNvPr id="59" name="Right Brace 58">
            <a:extLst>
              <a:ext uri="{FF2B5EF4-FFF2-40B4-BE49-F238E27FC236}">
                <a16:creationId xmlns:a16="http://schemas.microsoft.com/office/drawing/2014/main" id="{62241F44-F328-40B8-8824-FE8FDD033EEE}"/>
              </a:ext>
            </a:extLst>
          </p:cNvPr>
          <p:cNvSpPr/>
          <p:nvPr/>
        </p:nvSpPr>
        <p:spPr>
          <a:xfrm>
            <a:off x="2409846" y="3628468"/>
            <a:ext cx="152400" cy="574645"/>
          </a:xfrm>
          <a:prstGeom prst="rightBrace">
            <a:avLst>
              <a:gd name="adj1" fmla="val 79063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D6FB42FA-17A0-440A-BF8D-DBB134CE961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601" y="3684343"/>
            <a:ext cx="898667" cy="450670"/>
          </a:xfrm>
          <a:prstGeom prst="rect">
            <a:avLst/>
          </a:prstGeom>
        </p:spPr>
      </p:pic>
      <p:sp>
        <p:nvSpPr>
          <p:cNvPr id="65" name="TextBox 47 1">
            <a:extLst>
              <a:ext uri="{FF2B5EF4-FFF2-40B4-BE49-F238E27FC236}">
                <a16:creationId xmlns:a16="http://schemas.microsoft.com/office/drawing/2014/main" id="{4F1E4F62-B8CA-4056-BCF4-5C010CA6F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0595" y="2632282"/>
            <a:ext cx="24027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transparent PDMS 45:1 matrix</a:t>
            </a:r>
          </a:p>
        </p:txBody>
      </p:sp>
      <p:sp>
        <p:nvSpPr>
          <p:cNvPr id="68" name="Rectangle 4">
            <a:extLst>
              <a:ext uri="{FF2B5EF4-FFF2-40B4-BE49-F238E27FC236}">
                <a16:creationId xmlns:a16="http://schemas.microsoft.com/office/drawing/2014/main" id="{3D8CA74F-DF66-4BB5-947E-2074DAD09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6574419"/>
            <a:ext cx="5935962" cy="31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marL="455613" lvl="1" algn="l">
              <a:lnSpc>
                <a:spcPct val="90000"/>
              </a:lnSpc>
              <a:spcBef>
                <a:spcPct val="70000"/>
              </a:spcBef>
              <a:buClr>
                <a:srgbClr val="000000"/>
              </a:buClr>
            </a:pPr>
            <a:r>
              <a:rPr lang="en-US" sz="1600" dirty="0" err="1">
                <a:solidFill>
                  <a:srgbClr val="CC0000"/>
                </a:solidFill>
              </a:rPr>
              <a:t>Poulain</a:t>
            </a:r>
            <a:r>
              <a:rPr lang="en-US" sz="1600" dirty="0">
                <a:solidFill>
                  <a:srgbClr val="CC0000"/>
                </a:solidFill>
              </a:rPr>
              <a:t>, </a:t>
            </a:r>
            <a:r>
              <a:rPr lang="en-US" sz="1600" dirty="0" err="1">
                <a:solidFill>
                  <a:srgbClr val="CC0000"/>
                </a:solidFill>
              </a:rPr>
              <a:t>Lefèvre</a:t>
            </a:r>
            <a:r>
              <a:rPr lang="en-US" sz="1600" dirty="0">
                <a:solidFill>
                  <a:srgbClr val="CC0000"/>
                </a:solidFill>
              </a:rPr>
              <a:t>, Lopez-</a:t>
            </a:r>
            <a:r>
              <a:rPr lang="en-US" sz="1600" dirty="0" err="1">
                <a:solidFill>
                  <a:srgbClr val="CC0000"/>
                </a:solidFill>
              </a:rPr>
              <a:t>Pamies</a:t>
            </a:r>
            <a:r>
              <a:rPr lang="en-US" sz="1600" dirty="0">
                <a:solidFill>
                  <a:srgbClr val="CC0000"/>
                </a:solidFill>
              </a:rPr>
              <a:t>, Ravi-</a:t>
            </a:r>
            <a:r>
              <a:rPr lang="en-US" sz="1600" dirty="0" err="1">
                <a:solidFill>
                  <a:srgbClr val="CC0000"/>
                </a:solidFill>
              </a:rPr>
              <a:t>Chandar</a:t>
            </a:r>
            <a:r>
              <a:rPr lang="en-US" sz="1600" dirty="0">
                <a:solidFill>
                  <a:srgbClr val="CC0000"/>
                </a:solidFill>
              </a:rPr>
              <a:t> </a:t>
            </a:r>
            <a:r>
              <a:rPr lang="en-US" sz="1600" i="1" dirty="0">
                <a:solidFill>
                  <a:srgbClr val="CC0000"/>
                </a:solidFill>
              </a:rPr>
              <a:t>Int. J. </a:t>
            </a:r>
            <a:r>
              <a:rPr lang="en-US" sz="1600" i="1" dirty="0" err="1">
                <a:solidFill>
                  <a:srgbClr val="CC0000"/>
                </a:solidFill>
              </a:rPr>
              <a:t>Frac</a:t>
            </a:r>
            <a:r>
              <a:rPr lang="en-US" sz="1600" i="1" dirty="0">
                <a:solidFill>
                  <a:srgbClr val="CC0000"/>
                </a:solidFill>
              </a:rPr>
              <a:t>. </a:t>
            </a:r>
            <a:r>
              <a:rPr lang="en-US" sz="1600" dirty="0">
                <a:solidFill>
                  <a:srgbClr val="CC0000"/>
                </a:solidFill>
              </a:rPr>
              <a:t>(2016)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9" name="Rectangle 4">
            <a:extLst>
              <a:ext uri="{FF2B5EF4-FFF2-40B4-BE49-F238E27FC236}">
                <a16:creationId xmlns:a16="http://schemas.microsoft.com/office/drawing/2014/main" id="{CA6549D9-4476-4750-ACF7-A33C0644E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33400" y="6574419"/>
            <a:ext cx="2409997" cy="31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marL="455613" lvl="1" algn="l">
              <a:lnSpc>
                <a:spcPct val="90000"/>
              </a:lnSpc>
              <a:spcBef>
                <a:spcPct val="70000"/>
              </a:spcBef>
              <a:buClr>
                <a:srgbClr val="000000"/>
              </a:buClr>
            </a:pPr>
            <a:r>
              <a:rPr lang="en-US" sz="1600" dirty="0">
                <a:solidFill>
                  <a:srgbClr val="CC0000"/>
                </a:solidFill>
              </a:rPr>
              <a:t>Gent and Park (1984)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3" name="h_primer_11_interrupted_nice">
            <a:hlinkClick r:id="" action="ppaction://media"/>
            <a:extLst>
              <a:ext uri="{FF2B5EF4-FFF2-40B4-BE49-F238E27FC236}">
                <a16:creationId xmlns:a16="http://schemas.microsoft.com/office/drawing/2014/main" id="{4296865F-8A61-4401-BD75-2BA859541D7A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>
                  <p14:trim st="280445" end="209193.0231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867400" y="1563476"/>
            <a:ext cx="5257800" cy="3943350"/>
          </a:xfrm>
          <a:prstGeom prst="rect">
            <a:avLst/>
          </a:prstGeom>
        </p:spPr>
      </p:pic>
      <p:sp>
        <p:nvSpPr>
          <p:cNvPr id="53" name="Rounded Rectangle 9">
            <a:extLst>
              <a:ext uri="{FF2B5EF4-FFF2-40B4-BE49-F238E27FC236}">
                <a16:creationId xmlns:a16="http://schemas.microsoft.com/office/drawing/2014/main" id="{88FD5F80-B27D-4165-8DD9-F38682716ED9}"/>
              </a:ext>
            </a:extLst>
          </p:cNvPr>
          <p:cNvSpPr/>
          <p:nvPr/>
        </p:nvSpPr>
        <p:spPr>
          <a:xfrm>
            <a:off x="129307" y="5291017"/>
            <a:ext cx="3078185" cy="1134886"/>
          </a:xfrm>
          <a:prstGeom prst="round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0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2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5">
            <a:extLst>
              <a:ext uri="{FF2B5EF4-FFF2-40B4-BE49-F238E27FC236}">
                <a16:creationId xmlns:a16="http://schemas.microsoft.com/office/drawing/2014/main" id="{11686B9B-7225-4574-8316-7157C3131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"/>
            <a:ext cx="12192000" cy="584765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eaLnBrk="1" hangingPunct="1">
              <a:spcBef>
                <a:spcPct val="0"/>
              </a:spcBef>
            </a:pPr>
            <a:r>
              <a:rPr lang="en-US" sz="3200" b="1" dirty="0">
                <a:solidFill>
                  <a:srgbClr val="FF9900"/>
                </a:solidFill>
                <a:latin typeface="Calibri" panose="020F0502020204030204"/>
              </a:rPr>
              <a:t>The actual story as revealed by new high-resolution experiments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AEE4E87-35F9-4A8E-AE0A-29535B050FE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72" y="2482025"/>
            <a:ext cx="1232154" cy="189738"/>
          </a:xfrm>
          <a:prstGeom prst="rect">
            <a:avLst/>
          </a:prstGeom>
        </p:spPr>
      </p:pic>
      <p:pic>
        <p:nvPicPr>
          <p:cNvPr id="40" name="Picture 39" descr="C:\Users\kravich\Documents\Research\Research Topics\Cavitation\Unloading\h_primer_11_interrupted_nice_104000.png">
            <a:extLst>
              <a:ext uri="{FF2B5EF4-FFF2-40B4-BE49-F238E27FC236}">
                <a16:creationId xmlns:a16="http://schemas.microsoft.com/office/drawing/2014/main" id="{13F9FA81-C310-456A-B14B-1FD40B21B2C7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72" y="1059625"/>
            <a:ext cx="182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 descr="C:\Users\kravich\Documents\Research\Research Topics\Cavitation\Unloading\h_primer_11_interrupted_nice_107550.png">
            <a:extLst>
              <a:ext uri="{FF2B5EF4-FFF2-40B4-BE49-F238E27FC236}">
                <a16:creationId xmlns:a16="http://schemas.microsoft.com/office/drawing/2014/main" id="{C18CC4AC-1281-4C5E-A48B-A753FFD79C9F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72" y="2863025"/>
            <a:ext cx="182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5F2C746-C461-4BC3-83C3-5B0482ECBE8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72" y="4310825"/>
            <a:ext cx="1232000" cy="188571"/>
          </a:xfrm>
          <a:prstGeom prst="rect">
            <a:avLst/>
          </a:prstGeom>
        </p:spPr>
      </p:pic>
      <p:pic>
        <p:nvPicPr>
          <p:cNvPr id="43" name="Picture 42" descr="C:\Users\kravich\Documents\Research\Research Topics\Cavitation\Unloading\h_primer_11_interrupted_nice_107575.png">
            <a:extLst>
              <a:ext uri="{FF2B5EF4-FFF2-40B4-BE49-F238E27FC236}">
                <a16:creationId xmlns:a16="http://schemas.microsoft.com/office/drawing/2014/main" id="{6B5DB85F-0C31-4605-94FE-25C4FF110DA1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31" y="4763263"/>
            <a:ext cx="182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2048F03-67D8-47C1-930B-4E47690A759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77" y="6205856"/>
            <a:ext cx="1232154" cy="189738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7A624F5-56E8-4D38-9979-94C08A832F20}"/>
              </a:ext>
            </a:extLst>
          </p:cNvPr>
          <p:cNvCxnSpPr/>
          <p:nvPr/>
        </p:nvCxnSpPr>
        <p:spPr>
          <a:xfrm>
            <a:off x="1729354" y="5017263"/>
            <a:ext cx="233045" cy="400050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 descr="C:\Users\kravich\Documents\Research\Research Topics\Cavitation\Unloading\h_primer_11_interrupted_nice_107582.png">
            <a:extLst>
              <a:ext uri="{FF2B5EF4-FFF2-40B4-BE49-F238E27FC236}">
                <a16:creationId xmlns:a16="http://schemas.microsoft.com/office/drawing/2014/main" id="{84ED2035-BBCB-4EFD-A0C0-595F4CFBD80A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870" y="1055490"/>
            <a:ext cx="182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877DAD4-C4F3-443F-97C9-1CFD10BA600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147" y="2503290"/>
            <a:ext cx="1232154" cy="189738"/>
          </a:xfrm>
          <a:prstGeom prst="rect">
            <a:avLst/>
          </a:prstGeom>
        </p:spPr>
      </p:pic>
      <p:pic>
        <p:nvPicPr>
          <p:cNvPr id="62" name="Picture 61" descr="C:\Users\kravich\Documents\Research\Research Topics\Cavitation\Unloading\h_primer_11_interrupted_nice_114100.png">
            <a:extLst>
              <a:ext uri="{FF2B5EF4-FFF2-40B4-BE49-F238E27FC236}">
                <a16:creationId xmlns:a16="http://schemas.microsoft.com/office/drawing/2014/main" id="{1E0423D7-DE13-4CB4-8446-72EE5CA8BA20}"/>
              </a:ext>
            </a:extLst>
          </p:cNvPr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286" y="2863025"/>
            <a:ext cx="182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D5FA915-2FCB-4ADC-96E1-08C58189738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609" y="4308241"/>
            <a:ext cx="1329309" cy="189738"/>
          </a:xfrm>
          <a:prstGeom prst="rect">
            <a:avLst/>
          </a:prstGeom>
        </p:spPr>
      </p:pic>
      <p:pic>
        <p:nvPicPr>
          <p:cNvPr id="64" name="Picture 63" descr="C:\Users\kravich\Documents\Research\Research Topics\Cavitation\Unloading\h_primer_11_interrupted_nice_114750.png">
            <a:extLst>
              <a:ext uri="{FF2B5EF4-FFF2-40B4-BE49-F238E27FC236}">
                <a16:creationId xmlns:a16="http://schemas.microsoft.com/office/drawing/2014/main" id="{BBD84E1F-06A9-49B8-A147-27DCFC3AAC89}"/>
              </a:ext>
            </a:extLst>
          </p:cNvPr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870" y="4763263"/>
            <a:ext cx="182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0227C23-6CBB-445A-8195-ECBC4177BF8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047" y="6211062"/>
            <a:ext cx="1327023" cy="189738"/>
          </a:xfrm>
          <a:prstGeom prst="rect">
            <a:avLst/>
          </a:prstGeom>
        </p:spPr>
      </p:pic>
      <p:pic>
        <p:nvPicPr>
          <p:cNvPr id="66" name="Picture 65" descr="C:\Users\kravich\Documents\Research\Research Topics\Cavitation\Unloading\h_primer_11_interrupted_nice_114850.png">
            <a:extLst>
              <a:ext uri="{FF2B5EF4-FFF2-40B4-BE49-F238E27FC236}">
                <a16:creationId xmlns:a16="http://schemas.microsoft.com/office/drawing/2014/main" id="{732DBD6C-954B-45B6-A7B3-89D1ED594A08}"/>
              </a:ext>
            </a:extLst>
          </p:cNvPr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768" y="1076755"/>
            <a:ext cx="182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5D1ADF7-CA82-406F-87F7-257E40ED3DF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659" y="2528929"/>
            <a:ext cx="1328166" cy="189738"/>
          </a:xfrm>
          <a:prstGeom prst="rect">
            <a:avLst/>
          </a:prstGeom>
        </p:spPr>
      </p:pic>
      <p:pic>
        <p:nvPicPr>
          <p:cNvPr id="68" name="Picture 67" descr="C:\Users\kravich\Documents\Research\Research Topics\Cavitation\Unloading\h_primer_11_interrupted_nice_115000.png">
            <a:extLst>
              <a:ext uri="{FF2B5EF4-FFF2-40B4-BE49-F238E27FC236}">
                <a16:creationId xmlns:a16="http://schemas.microsoft.com/office/drawing/2014/main" id="{87E628FD-C14A-45BC-8B66-9F8AF36C1B2D}"/>
              </a:ext>
            </a:extLst>
          </p:cNvPr>
          <p:cNvPicPr/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863025"/>
            <a:ext cx="182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A3426D3-6E90-4407-9AD0-F861DD75F0E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634" y="4310824"/>
            <a:ext cx="1328166" cy="189738"/>
          </a:xfrm>
          <a:prstGeom prst="rect">
            <a:avLst/>
          </a:prstGeom>
        </p:spPr>
      </p:pic>
      <p:pic>
        <p:nvPicPr>
          <p:cNvPr id="70" name="Picture 69" descr="C:\Users\kravich\Documents\Research\Research Topics\Cavitation\Unloading\h_primer_11_interrupted_nice_126500.png">
            <a:extLst>
              <a:ext uri="{FF2B5EF4-FFF2-40B4-BE49-F238E27FC236}">
                <a16:creationId xmlns:a16="http://schemas.microsoft.com/office/drawing/2014/main" id="{D517949D-6A06-48A4-B071-0DECC979F8F4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7" t="19365" r="16910" b="15192"/>
          <a:stretch/>
        </p:blipFill>
        <p:spPr bwMode="auto">
          <a:xfrm>
            <a:off x="8113205" y="2209800"/>
            <a:ext cx="2949829" cy="27227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1" name="Rectangle 6 1">
            <a:extLst>
              <a:ext uri="{FF2B5EF4-FFF2-40B4-BE49-F238E27FC236}">
                <a16:creationId xmlns:a16="http://schemas.microsoft.com/office/drawing/2014/main" id="{56B31F25-3476-4A65-990B-AB9A1FCE3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3719" y="5024782"/>
            <a:ext cx="1828800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 marL="341313" indent="-341313" algn="ctr">
              <a:lnSpc>
                <a:spcPct val="90000"/>
              </a:lnSpc>
              <a:buClr>
                <a:srgbClr val="0033CC"/>
              </a:buClr>
            </a:pPr>
            <a:r>
              <a:rPr lang="en-US" sz="2100" b="1" dirty="0">
                <a:solidFill>
                  <a:srgbClr val="C00000"/>
                </a:solidFill>
              </a:rPr>
              <a:t>unloaded</a:t>
            </a:r>
            <a:endParaRPr lang="en-US" sz="21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64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5">
            <a:extLst>
              <a:ext uri="{FF2B5EF4-FFF2-40B4-BE49-F238E27FC236}">
                <a16:creationId xmlns:a16="http://schemas.microsoft.com/office/drawing/2014/main" id="{11686B9B-7225-4574-8316-7157C3131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"/>
            <a:ext cx="12192000" cy="584765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200" b="1" dirty="0">
                <a:solidFill>
                  <a:srgbClr val="FF9900"/>
                </a:solidFill>
                <a:latin typeface="+mn-lt"/>
              </a:rPr>
              <a:t>Some key remarks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B79E19-8301-4EFC-8882-EA2944FD1C39}"/>
              </a:ext>
            </a:extLst>
          </p:cNvPr>
          <p:cNvSpPr/>
          <p:nvPr/>
        </p:nvSpPr>
        <p:spPr>
          <a:xfrm>
            <a:off x="164743" y="2990268"/>
            <a:ext cx="434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1" u="sng" dirty="0">
                <a:solidFill>
                  <a:srgbClr val="0000CC"/>
                </a:solidFill>
              </a:rPr>
              <a:t>Remark III</a:t>
            </a:r>
            <a:r>
              <a:rPr lang="en-US" sz="2000" dirty="0">
                <a:solidFill>
                  <a:srgbClr val="0000CC"/>
                </a:solidFill>
              </a:rPr>
              <a:t>: The nucleation of “cavities” is fundamentally a </a:t>
            </a:r>
            <a:r>
              <a:rPr lang="en-US" sz="2000" dirty="0">
                <a:solidFill>
                  <a:srgbClr val="C00000"/>
                </a:solidFill>
              </a:rPr>
              <a:t>by-product of fracture and not solely of elasticity</a:t>
            </a:r>
            <a:endParaRPr lang="en-US" sz="2000" b="1" baseline="30000" dirty="0">
              <a:solidFill>
                <a:srgbClr val="C000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A2358F4-9ABB-4B4D-937B-9E0EBEF630D3}"/>
              </a:ext>
            </a:extLst>
          </p:cNvPr>
          <p:cNvSpPr/>
          <p:nvPr/>
        </p:nvSpPr>
        <p:spPr>
          <a:xfrm>
            <a:off x="157985" y="1620030"/>
            <a:ext cx="4267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1" u="sng" dirty="0">
                <a:solidFill>
                  <a:srgbClr val="0000CC"/>
                </a:solidFill>
              </a:rPr>
              <a:t>Remark II</a:t>
            </a:r>
            <a:r>
              <a:rPr lang="en-US" sz="2000" dirty="0">
                <a:solidFill>
                  <a:srgbClr val="0000CC"/>
                </a:solidFill>
              </a:rPr>
              <a:t>: The nucleation of “cavities” is an extremely fast process </a:t>
            </a:r>
            <a:r>
              <a:rPr lang="en-US" sz="2000" dirty="0">
                <a:solidFill>
                  <a:srgbClr val="C00000"/>
                </a:solidFill>
              </a:rPr>
              <a:t>involving stretch rates in excess of </a:t>
            </a:r>
            <a:r>
              <a:rPr lang="en-US" sz="2000" b="1" dirty="0">
                <a:solidFill>
                  <a:srgbClr val="C00000"/>
                </a:solidFill>
              </a:rPr>
              <a:t>100 s</a:t>
            </a:r>
            <a:r>
              <a:rPr lang="en-US" sz="2000" b="1" baseline="30000" dirty="0">
                <a:solidFill>
                  <a:srgbClr val="C00000"/>
                </a:solidFill>
              </a:rPr>
              <a:t>-1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D2BF4ED-02C9-4D28-AD0A-3896C734394C}"/>
              </a:ext>
            </a:extLst>
          </p:cNvPr>
          <p:cNvSpPr/>
          <p:nvPr/>
        </p:nvSpPr>
        <p:spPr>
          <a:xfrm>
            <a:off x="152400" y="609600"/>
            <a:ext cx="4114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1" u="sng" dirty="0">
                <a:solidFill>
                  <a:srgbClr val="0000CC"/>
                </a:solidFill>
              </a:rPr>
              <a:t>Remark I</a:t>
            </a:r>
            <a:r>
              <a:rPr lang="en-US" sz="2000" dirty="0">
                <a:solidFill>
                  <a:srgbClr val="0000CC"/>
                </a:solidFill>
              </a:rPr>
              <a:t>: The nucleation of “cavities” </a:t>
            </a:r>
            <a:br>
              <a:rPr lang="en-US" sz="2000" dirty="0">
                <a:solidFill>
                  <a:srgbClr val="0000CC"/>
                </a:solidFill>
              </a:rPr>
            </a:br>
            <a:r>
              <a:rPr lang="en-US" sz="2000" dirty="0">
                <a:solidFill>
                  <a:srgbClr val="0000CC"/>
                </a:solidFill>
              </a:rPr>
              <a:t>is </a:t>
            </a:r>
            <a:r>
              <a:rPr lang="en-US" sz="2000" dirty="0">
                <a:solidFill>
                  <a:srgbClr val="C00000"/>
                </a:solidFill>
              </a:rPr>
              <a:t>stochastic in nature</a:t>
            </a:r>
            <a:endParaRPr lang="en-US" sz="2000" b="1" baseline="30000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3685C3-FA92-4FCA-81E5-21C74CCA7E4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034" y="2527867"/>
            <a:ext cx="1149867" cy="17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05FF4B-FB8D-4320-B940-EFA0D01FA21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184" y="2511729"/>
            <a:ext cx="1149867" cy="176000"/>
          </a:xfrm>
          <a:prstGeom prst="rect">
            <a:avLst/>
          </a:prstGeom>
        </p:spPr>
      </p:pic>
      <p:pic>
        <p:nvPicPr>
          <p:cNvPr id="53" name="Picture 52" descr="C:\Users\kravich\Documents\Research\Research Topics\Cavitation\Unloading\h_primer_11_interrupted_nice_107550.png">
            <a:extLst>
              <a:ext uri="{FF2B5EF4-FFF2-40B4-BE49-F238E27FC236}">
                <a16:creationId xmlns:a16="http://schemas.microsoft.com/office/drawing/2014/main" id="{78EB3B66-8B36-4C9C-BC14-AA8A70620E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261" y="699881"/>
            <a:ext cx="2296198" cy="172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Picture 53" descr="C:\Users\kravich\Documents\Research\Research Topics\Cavitation\Unloading\h_primer_11_interrupted_nice_107575.png">
            <a:extLst>
              <a:ext uri="{FF2B5EF4-FFF2-40B4-BE49-F238E27FC236}">
                <a16:creationId xmlns:a16="http://schemas.microsoft.com/office/drawing/2014/main" id="{3C59A74D-4FBC-42AA-B67E-36DA644865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018" y="698530"/>
            <a:ext cx="2296198" cy="172214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2530ABCF-5414-45AD-B48E-CBFC1172E2DD}"/>
              </a:ext>
            </a:extLst>
          </p:cNvPr>
          <p:cNvSpPr txBox="1"/>
          <p:nvPr/>
        </p:nvSpPr>
        <p:spPr>
          <a:xfrm>
            <a:off x="8511280" y="820829"/>
            <a:ext cx="1565675" cy="579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0000"/>
                </a:solidFill>
              </a:rPr>
              <a:t>10 mm diameter</a:t>
            </a:r>
          </a:p>
          <a:p>
            <a:pPr algn="l"/>
            <a:r>
              <a:rPr lang="en-US" sz="1600" dirty="0">
                <a:solidFill>
                  <a:srgbClr val="FF0000"/>
                </a:solidFill>
              </a:rPr>
              <a:t>“cavity”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B0CBB6F-41D2-40BD-ABF1-02A6BD051FE6}"/>
              </a:ext>
            </a:extLst>
          </p:cNvPr>
          <p:cNvCxnSpPr>
            <a:cxnSpLocks/>
          </p:cNvCxnSpPr>
          <p:nvPr/>
        </p:nvCxnSpPr>
        <p:spPr>
          <a:xfrm>
            <a:off x="9712440" y="1175930"/>
            <a:ext cx="269760" cy="371103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21B5509-2B0A-4EBB-8CD7-014A941995F1}"/>
              </a:ext>
            </a:extLst>
          </p:cNvPr>
          <p:cNvGrpSpPr>
            <a:grpSpLocks noChangeAspect="1"/>
          </p:cNvGrpSpPr>
          <p:nvPr/>
        </p:nvGrpSpPr>
        <p:grpSpPr>
          <a:xfrm>
            <a:off x="4857438" y="3072284"/>
            <a:ext cx="1447800" cy="1447800"/>
            <a:chOff x="3352800" y="4419600"/>
            <a:chExt cx="2323290" cy="2323290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E15C61E8-CDF6-42BE-ADFE-9101F99BCC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2800" y="4419600"/>
              <a:ext cx="2323290" cy="232329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8D02780-82A4-44F3-9B75-8C57C4CDE3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7428" y="5505287"/>
              <a:ext cx="228600" cy="22860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Oval 64">
            <a:extLst>
              <a:ext uri="{FF2B5EF4-FFF2-40B4-BE49-F238E27FC236}">
                <a16:creationId xmlns:a16="http://schemas.microsoft.com/office/drawing/2014/main" id="{F680A152-0641-4095-B7B9-C31D55D3B36F}"/>
              </a:ext>
            </a:extLst>
          </p:cNvPr>
          <p:cNvSpPr>
            <a:spLocks noChangeAspect="1"/>
          </p:cNvSpPr>
          <p:nvPr/>
        </p:nvSpPr>
        <p:spPr>
          <a:xfrm>
            <a:off x="7007695" y="3048000"/>
            <a:ext cx="1447800" cy="14478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5E030716-F769-4238-B129-B2C093E1BC59}"/>
              </a:ext>
            </a:extLst>
          </p:cNvPr>
          <p:cNvSpPr>
            <a:spLocks noChangeAspect="1"/>
          </p:cNvSpPr>
          <p:nvPr/>
        </p:nvSpPr>
        <p:spPr>
          <a:xfrm>
            <a:off x="7548715" y="3589020"/>
            <a:ext cx="365760" cy="36576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C92C613-0AE9-4BC5-A6C5-909BB6E460F2}"/>
              </a:ext>
            </a:extLst>
          </p:cNvPr>
          <p:cNvSpPr txBox="1"/>
          <p:nvPr/>
        </p:nvSpPr>
        <p:spPr>
          <a:xfrm>
            <a:off x="6502877" y="4565002"/>
            <a:ext cx="2268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10 mm diameter “cavity”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4477D81-78AC-43DA-9243-DD9529120FA3}"/>
              </a:ext>
            </a:extLst>
          </p:cNvPr>
          <p:cNvSpPr txBox="1"/>
          <p:nvPr/>
        </p:nvSpPr>
        <p:spPr>
          <a:xfrm>
            <a:off x="4668173" y="4538204"/>
            <a:ext cx="1826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00CC"/>
                </a:solidFill>
                <a:latin typeface="Euclid Symbol" panose="05050102010706020507" pitchFamily="18" charset="2"/>
              </a:rPr>
              <a:t>d</a:t>
            </a:r>
            <a:r>
              <a:rPr lang="en-US" sz="1600" dirty="0">
                <a:solidFill>
                  <a:srgbClr val="0000CC"/>
                </a:solidFill>
              </a:rPr>
              <a:t> diameter </a:t>
            </a:r>
          </a:p>
          <a:p>
            <a:pPr algn="ctr"/>
            <a:r>
              <a:rPr lang="en-US" sz="1600" dirty="0">
                <a:solidFill>
                  <a:srgbClr val="0000CC"/>
                </a:solidFill>
              </a:rPr>
              <a:t>submicron defect</a:t>
            </a:r>
          </a:p>
        </p:txBody>
      </p:sp>
      <p:sp>
        <p:nvSpPr>
          <p:cNvPr id="69" name="Right Arrow 8">
            <a:extLst>
              <a:ext uri="{FF2B5EF4-FFF2-40B4-BE49-F238E27FC236}">
                <a16:creationId xmlns:a16="http://schemas.microsoft.com/office/drawing/2014/main" id="{699D945A-3C22-46CB-B32C-B49AB7C9E42E}"/>
              </a:ext>
            </a:extLst>
          </p:cNvPr>
          <p:cNvSpPr/>
          <p:nvPr/>
        </p:nvSpPr>
        <p:spPr>
          <a:xfrm>
            <a:off x="6464609" y="3673954"/>
            <a:ext cx="359269" cy="218280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39FCB0-807F-4317-8243-5677BA34624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086" y="3352800"/>
            <a:ext cx="2439314" cy="2035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0896E9-3C12-4B9A-B6F3-F2BEB00308F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847" y="4063619"/>
            <a:ext cx="2439314" cy="203581"/>
          </a:xfrm>
          <a:prstGeom prst="rect">
            <a:avLst/>
          </a:prstGeom>
        </p:spPr>
      </p:pic>
      <p:sp>
        <p:nvSpPr>
          <p:cNvPr id="72" name="Left Brace 71">
            <a:extLst>
              <a:ext uri="{FF2B5EF4-FFF2-40B4-BE49-F238E27FC236}">
                <a16:creationId xmlns:a16="http://schemas.microsoft.com/office/drawing/2014/main" id="{D5E14597-1386-45FA-92D4-12E4C92DB390}"/>
              </a:ext>
            </a:extLst>
          </p:cNvPr>
          <p:cNvSpPr/>
          <p:nvPr/>
        </p:nvSpPr>
        <p:spPr>
          <a:xfrm>
            <a:off x="8911713" y="3248090"/>
            <a:ext cx="198143" cy="1070008"/>
          </a:xfrm>
          <a:prstGeom prst="leftBrace">
            <a:avLst>
              <a:gd name="adj1" fmla="val 107680"/>
              <a:gd name="adj2" fmla="val 50000"/>
            </a:avLst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5610DEF-96D6-44FC-A1A7-01860B949169}"/>
              </a:ext>
            </a:extLst>
          </p:cNvPr>
          <p:cNvSpPr/>
          <p:nvPr/>
        </p:nvSpPr>
        <p:spPr>
          <a:xfrm>
            <a:off x="164743" y="5627231"/>
            <a:ext cx="434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1" u="sng" dirty="0">
                <a:solidFill>
                  <a:srgbClr val="0000CC"/>
                </a:solidFill>
              </a:rPr>
              <a:t>Remark IV</a:t>
            </a:r>
            <a:r>
              <a:rPr lang="en-US" sz="2000" dirty="0">
                <a:solidFill>
                  <a:srgbClr val="0000CC"/>
                </a:solidFill>
              </a:rPr>
              <a:t>: The “cavities” are actually </a:t>
            </a:r>
            <a:r>
              <a:rPr lang="en-US" sz="2000" dirty="0">
                <a:solidFill>
                  <a:srgbClr val="C00000"/>
                </a:solidFill>
              </a:rPr>
              <a:t>deformed cracks</a:t>
            </a:r>
            <a:endParaRPr lang="en-US" sz="2000" b="1" baseline="30000" dirty="0">
              <a:solidFill>
                <a:srgbClr val="C00000"/>
              </a:solidFill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BE10E06D-5D5C-4D0A-9D19-07286BD18EC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2" t="14505" r="331" b="12119"/>
          <a:stretch/>
        </p:blipFill>
        <p:spPr>
          <a:xfrm rot="5400000">
            <a:off x="5346756" y="4746565"/>
            <a:ext cx="1548765" cy="2438399"/>
          </a:xfrm>
          <a:prstGeom prst="rect">
            <a:avLst/>
          </a:prstGeom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D536EC3-B20F-430F-B39D-3764D5E2E146}"/>
              </a:ext>
            </a:extLst>
          </p:cNvPr>
          <p:cNvCxnSpPr/>
          <p:nvPr/>
        </p:nvCxnSpPr>
        <p:spPr>
          <a:xfrm flipH="1">
            <a:off x="6419769" y="5842040"/>
            <a:ext cx="4748" cy="228600"/>
          </a:xfrm>
          <a:prstGeom prst="line">
            <a:avLst/>
          </a:prstGeom>
          <a:ln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 Box 2">
            <a:extLst>
              <a:ext uri="{FF2B5EF4-FFF2-40B4-BE49-F238E27FC236}">
                <a16:creationId xmlns:a16="http://schemas.microsoft.com/office/drawing/2014/main" id="{253FDC72-2B22-4A51-B08B-F3EC1545D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311" y="5319140"/>
            <a:ext cx="1490306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initial penny-shaped </a:t>
            </a:r>
            <a:endParaRPr lang="en-U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crack </a:t>
            </a:r>
            <a:r>
              <a:rPr lang="en-US" sz="1300" dirty="0">
                <a:solidFill>
                  <a:srgbClr val="FFFFFF"/>
                </a:solidFill>
                <a:effectLst/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(150 m</a:t>
            </a:r>
            <a:r>
              <a:rPr lang="en-US" sz="13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 diameter)</a:t>
            </a:r>
            <a:endParaRPr lang="en-U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5569805-518B-4E44-B06D-4CF3765E7866}"/>
              </a:ext>
            </a:extLst>
          </p:cNvPr>
          <p:cNvCxnSpPr/>
          <p:nvPr/>
        </p:nvCxnSpPr>
        <p:spPr>
          <a:xfrm>
            <a:off x="6152617" y="5780150"/>
            <a:ext cx="217170" cy="139065"/>
          </a:xfrm>
          <a:prstGeom prst="straightConnector1">
            <a:avLst/>
          </a:prstGeom>
          <a:ln w="9525" cap="rnd">
            <a:solidFill>
              <a:schemeClr val="bg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>
            <a:extLst>
              <a:ext uri="{FF2B5EF4-FFF2-40B4-BE49-F238E27FC236}">
                <a16:creationId xmlns:a16="http://schemas.microsoft.com/office/drawing/2014/main" id="{D28A01E2-2240-4D11-B303-D86A6B119F4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1" t="7627" r="331" b="7627"/>
          <a:stretch/>
        </p:blipFill>
        <p:spPr>
          <a:xfrm rot="5400000">
            <a:off x="8519735" y="4554063"/>
            <a:ext cx="1548765" cy="281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4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0" grpId="0"/>
      <p:bldP spid="41" grpId="0"/>
      <p:bldP spid="65" grpId="0" animBg="1"/>
      <p:bldP spid="66" grpId="0" animBg="1"/>
      <p:bldP spid="67" grpId="0"/>
      <p:bldP spid="68" grpId="0"/>
      <p:bldP spid="69" grpId="0" animBg="1"/>
      <p:bldP spid="72" grpId="0" animBg="1"/>
      <p:bldP spid="73" grpId="0"/>
      <p:bldP spid="8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53988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+mn-lt"/>
              </a:rPr>
              <a:t>The phase-field model in finite deformations</a:t>
            </a:r>
            <a:endParaRPr lang="en-US" sz="2700" b="1" dirty="0">
              <a:solidFill>
                <a:srgbClr val="FF9900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A6BAC3-6118-43D9-9A02-0B393AA3484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6" y="897751"/>
            <a:ext cx="8723673" cy="22037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FC917F-FB8E-4A74-811C-92304E3CD6A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1" y="4489245"/>
            <a:ext cx="11777619" cy="2036305"/>
          </a:xfrm>
          <a:prstGeom prst="rect">
            <a:avLst/>
          </a:prstGeom>
        </p:spPr>
      </p:pic>
      <p:sp>
        <p:nvSpPr>
          <p:cNvPr id="39" name="Rounded Rectangle 9 1">
            <a:extLst>
              <a:ext uri="{FF2B5EF4-FFF2-40B4-BE49-F238E27FC236}">
                <a16:creationId xmlns:a16="http://schemas.microsoft.com/office/drawing/2014/main" id="{D8C582D9-832C-4ADE-982A-0916A80BC518}"/>
              </a:ext>
            </a:extLst>
          </p:cNvPr>
          <p:cNvSpPr/>
          <p:nvPr/>
        </p:nvSpPr>
        <p:spPr>
          <a:xfrm>
            <a:off x="76200" y="691607"/>
            <a:ext cx="9050355" cy="2641851"/>
          </a:xfrm>
          <a:prstGeom prst="round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9 2">
            <a:extLst>
              <a:ext uri="{FF2B5EF4-FFF2-40B4-BE49-F238E27FC236}">
                <a16:creationId xmlns:a16="http://schemas.microsoft.com/office/drawing/2014/main" id="{B3D8501C-43B1-4E7E-8CD0-442BC37E6778}"/>
              </a:ext>
            </a:extLst>
          </p:cNvPr>
          <p:cNvSpPr/>
          <p:nvPr/>
        </p:nvSpPr>
        <p:spPr>
          <a:xfrm>
            <a:off x="76200" y="4253429"/>
            <a:ext cx="11963399" cy="2521815"/>
          </a:xfrm>
          <a:prstGeom prst="round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 3">
            <a:extLst>
              <a:ext uri="{FF2B5EF4-FFF2-40B4-BE49-F238E27FC236}">
                <a16:creationId xmlns:a16="http://schemas.microsoft.com/office/drawing/2014/main" id="{B680B4FA-19B9-489A-856B-6E5585AFA89B}"/>
              </a:ext>
            </a:extLst>
          </p:cNvPr>
          <p:cNvSpPr/>
          <p:nvPr/>
        </p:nvSpPr>
        <p:spPr>
          <a:xfrm>
            <a:off x="973155" y="812721"/>
            <a:ext cx="4267200" cy="685799"/>
          </a:xfrm>
          <a:prstGeom prst="roundRect">
            <a:avLst/>
          </a:prstGeom>
          <a:solidFill>
            <a:srgbClr val="C000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9 4">
            <a:extLst>
              <a:ext uri="{FF2B5EF4-FFF2-40B4-BE49-F238E27FC236}">
                <a16:creationId xmlns:a16="http://schemas.microsoft.com/office/drawing/2014/main" id="{C7154886-C47D-4A74-A166-ABF2D944817F}"/>
              </a:ext>
            </a:extLst>
          </p:cNvPr>
          <p:cNvSpPr/>
          <p:nvPr/>
        </p:nvSpPr>
        <p:spPr>
          <a:xfrm>
            <a:off x="6553199" y="4405829"/>
            <a:ext cx="609600" cy="685800"/>
          </a:xfrm>
          <a:prstGeom prst="roundRect">
            <a:avLst/>
          </a:prstGeom>
          <a:solidFill>
            <a:srgbClr val="00B0F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67754B-4D5C-4E89-AC8B-17A0E7872C2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3333458"/>
            <a:ext cx="2983115" cy="814447"/>
          </a:xfrm>
          <a:prstGeom prst="rect">
            <a:avLst/>
          </a:prstGeom>
        </p:spPr>
      </p:pic>
      <p:sp>
        <p:nvSpPr>
          <p:cNvPr id="20" name="Rounded Rectangle 9 4">
            <a:extLst>
              <a:ext uri="{FF2B5EF4-FFF2-40B4-BE49-F238E27FC236}">
                <a16:creationId xmlns:a16="http://schemas.microsoft.com/office/drawing/2014/main" id="{BA3217FB-C217-44CD-97AA-6AE33C83EC91}"/>
              </a:ext>
            </a:extLst>
          </p:cNvPr>
          <p:cNvSpPr/>
          <p:nvPr/>
        </p:nvSpPr>
        <p:spPr>
          <a:xfrm>
            <a:off x="8610600" y="3206976"/>
            <a:ext cx="3352800" cy="984024"/>
          </a:xfrm>
          <a:prstGeom prst="roundRect">
            <a:avLst/>
          </a:prstGeom>
          <a:solidFill>
            <a:srgbClr val="00B0F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7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53988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000" b="1" dirty="0">
                <a:solidFill>
                  <a:schemeClr val="bg1"/>
                </a:solidFill>
                <a:latin typeface="+mn-lt"/>
              </a:rPr>
              <a:t>An example</a:t>
            </a:r>
            <a:endParaRPr lang="en-US" sz="2700" b="1" dirty="0">
              <a:solidFill>
                <a:srgbClr val="FF9900"/>
              </a:solidFill>
              <a:latin typeface="+mn-lt"/>
            </a:endParaRPr>
          </a:p>
        </p:txBody>
      </p:sp>
      <p:sp>
        <p:nvSpPr>
          <p:cNvPr id="11" name="Rectangle 26 1 1">
            <a:extLst>
              <a:ext uri="{FF2B5EF4-FFF2-40B4-BE49-F238E27FC236}">
                <a16:creationId xmlns:a16="http://schemas.microsoft.com/office/drawing/2014/main" id="{36B0CAE9-989A-4E54-9512-C4C5FFD58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710" y="1800278"/>
            <a:ext cx="2652050" cy="43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000" b="1" dirty="0">
                <a:solidFill>
                  <a:srgbClr val="0000CC"/>
                </a:solidFill>
                <a:cs typeface="Times New Roman" panose="02020603050405020304" pitchFamily="18" charset="0"/>
              </a:rPr>
              <a:t>Material Input:</a:t>
            </a:r>
            <a:endParaRPr lang="en-US" sz="2000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2ED987-AC63-4A08-B7B8-B21AB05F653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986255"/>
            <a:ext cx="5543314" cy="6925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52933C-6EBF-4D90-A413-8D8E7CDA2F7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834" y="2748223"/>
            <a:ext cx="275810" cy="2179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26E7B0-9C4C-4E3A-9951-89E8A759B4C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247" y="1800278"/>
            <a:ext cx="3449143" cy="547200"/>
          </a:xfrm>
          <a:prstGeom prst="rect">
            <a:avLst/>
          </a:prstGeom>
        </p:spPr>
      </p:pic>
      <p:sp>
        <p:nvSpPr>
          <p:cNvPr id="28" name="Left Brace 27">
            <a:extLst>
              <a:ext uri="{FF2B5EF4-FFF2-40B4-BE49-F238E27FC236}">
                <a16:creationId xmlns:a16="http://schemas.microsoft.com/office/drawing/2014/main" id="{6E0D5F2D-88F8-455B-B80D-B1F5C5A415A9}"/>
              </a:ext>
            </a:extLst>
          </p:cNvPr>
          <p:cNvSpPr/>
          <p:nvPr/>
        </p:nvSpPr>
        <p:spPr>
          <a:xfrm>
            <a:off x="2438400" y="990600"/>
            <a:ext cx="457200" cy="2129116"/>
          </a:xfrm>
          <a:prstGeom prst="leftBrace">
            <a:avLst>
              <a:gd name="adj1" fmla="val 45012"/>
              <a:gd name="adj2" fmla="val 51049"/>
            </a:avLst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5208124-D1D6-40AD-8DA5-C7C9F217AF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449" y="4333483"/>
            <a:ext cx="7023238" cy="758857"/>
          </a:xfrm>
          <a:prstGeom prst="rect">
            <a:avLst/>
          </a:prstGeom>
        </p:spPr>
      </p:pic>
      <p:sp>
        <p:nvSpPr>
          <p:cNvPr id="34" name="Rounded Rectangle 9">
            <a:extLst>
              <a:ext uri="{FF2B5EF4-FFF2-40B4-BE49-F238E27FC236}">
                <a16:creationId xmlns:a16="http://schemas.microsoft.com/office/drawing/2014/main" id="{9E501002-3F71-4791-8894-FD5B60381A7D}"/>
              </a:ext>
            </a:extLst>
          </p:cNvPr>
          <p:cNvSpPr/>
          <p:nvPr/>
        </p:nvSpPr>
        <p:spPr>
          <a:xfrm>
            <a:off x="2452048" y="4114800"/>
            <a:ext cx="7364229" cy="1143000"/>
          </a:xfrm>
          <a:prstGeom prst="round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4116A3-168F-44D5-94F4-ACC5C8E9D0E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625" y="1052737"/>
            <a:ext cx="2084571" cy="463543"/>
          </a:xfrm>
          <a:prstGeom prst="rect">
            <a:avLst/>
          </a:prstGeom>
        </p:spPr>
      </p:pic>
      <p:sp>
        <p:nvSpPr>
          <p:cNvPr id="21" name="Rectangle 26 1 2 2">
            <a:extLst>
              <a:ext uri="{FF2B5EF4-FFF2-40B4-BE49-F238E27FC236}">
                <a16:creationId xmlns:a16="http://schemas.microsoft.com/office/drawing/2014/main" id="{C91CECD0-F599-4ABD-B465-C97A0283D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8150" y="1052737"/>
            <a:ext cx="838200" cy="43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000" dirty="0">
                <a:solidFill>
                  <a:srgbClr val="0000CC"/>
                </a:solidFill>
                <a:cs typeface="Times New Roman" panose="02020603050405020304" pitchFamily="18" charset="0"/>
              </a:rPr>
              <a:t>and</a:t>
            </a:r>
            <a:endParaRPr lang="en-US" sz="2000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15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5">
            <a:extLst>
              <a:ext uri="{FF2B5EF4-FFF2-40B4-BE49-F238E27FC236}">
                <a16:creationId xmlns:a16="http://schemas.microsoft.com/office/drawing/2014/main" id="{11686B9B-7225-4574-8316-7157C3131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"/>
            <a:ext cx="12192000" cy="584765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200" b="1" dirty="0">
                <a:solidFill>
                  <a:srgbClr val="FF9900"/>
                </a:solidFill>
                <a:latin typeface="+mn-lt"/>
              </a:rPr>
              <a:t>Calibration of PDMS 30:1</a:t>
            </a:r>
          </a:p>
        </p:txBody>
      </p:sp>
      <p:pic>
        <p:nvPicPr>
          <p:cNvPr id="30" name="Picture 29" descr="A picture containing bridge, mirror&#10;&#10;Description automatically generated">
            <a:extLst>
              <a:ext uri="{FF2B5EF4-FFF2-40B4-BE49-F238E27FC236}">
                <a16:creationId xmlns:a16="http://schemas.microsoft.com/office/drawing/2014/main" id="{1F840083-4F2C-42ED-89DB-D5EC7E370E8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9" t="21681" r="46276" b="39152"/>
          <a:stretch/>
        </p:blipFill>
        <p:spPr>
          <a:xfrm>
            <a:off x="8231393" y="2254398"/>
            <a:ext cx="1604913" cy="1197864"/>
          </a:xfrm>
          <a:prstGeom prst="rect">
            <a:avLst/>
          </a:prstGeom>
        </p:spPr>
      </p:pic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DBE5615E-A0CE-40F5-A52A-7F8DDEA86A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60590" y="851870"/>
          <a:ext cx="4023360" cy="4093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1" name="KGPlot" r:id="rId21" imgW="5130720" imgH="5219640" progId="KGraph_Plot">
                  <p:embed/>
                </p:oleObj>
              </mc:Choice>
              <mc:Fallback>
                <p:oleObj name="KGPlot" r:id="rId21" imgW="5130720" imgH="5219640" progId="KGraph_Plot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DBE5615E-A0CE-40F5-A52A-7F8DDEA86A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960590" y="851870"/>
                        <a:ext cx="4023360" cy="40930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" name="Picture 39">
            <a:extLst>
              <a:ext uri="{FF2B5EF4-FFF2-40B4-BE49-F238E27FC236}">
                <a16:creationId xmlns:a16="http://schemas.microsoft.com/office/drawing/2014/main" id="{81EBC61C-7850-4D6B-BFBB-D65F7EBF3EF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6832" y="2711474"/>
            <a:ext cx="737524" cy="201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5B38C0B-4D62-4286-AD04-F36B21A6406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027" y="4944943"/>
            <a:ext cx="113829" cy="160457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F97794F8-436A-431B-A1C1-B59823C32F88}"/>
              </a:ext>
            </a:extLst>
          </p:cNvPr>
          <p:cNvSpPr>
            <a:spLocks noChangeAspect="1"/>
          </p:cNvSpPr>
          <p:nvPr/>
        </p:nvSpPr>
        <p:spPr>
          <a:xfrm>
            <a:off x="4766077" y="1605815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0C9476-7093-421E-A677-FCE7C10981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41" y="1561516"/>
            <a:ext cx="1445486" cy="180038"/>
          </a:xfrm>
          <a:prstGeom prst="rect">
            <a:avLst/>
          </a:prstGeom>
        </p:spPr>
      </p:pic>
      <p:pic>
        <p:nvPicPr>
          <p:cNvPr id="53" name="Picture 52" descr="C:\Users\kravich\Documents\Research\Research Topics\Cavitation\Test_13\Test13_L0_L1_011.png">
            <a:extLst>
              <a:ext uri="{FF2B5EF4-FFF2-40B4-BE49-F238E27FC236}">
                <a16:creationId xmlns:a16="http://schemas.microsoft.com/office/drawing/2014/main" id="{C4C8B870-93FF-4229-9E91-B25AD0CBA2E5}"/>
              </a:ext>
            </a:extLst>
          </p:cNvPr>
          <p:cNvPicPr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232" y="895449"/>
            <a:ext cx="1637599" cy="1198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Picture 53" descr="C:\Users\kravich\Documents\Research\Research Topics\Cavitation\Test_13\Test13_L0_L1_014524.png">
            <a:extLst>
              <a:ext uri="{FF2B5EF4-FFF2-40B4-BE49-F238E27FC236}">
                <a16:creationId xmlns:a16="http://schemas.microsoft.com/office/drawing/2014/main" id="{220823D4-78FF-4AF7-9849-467F151700E5}"/>
              </a:ext>
            </a:extLst>
          </p:cNvPr>
          <p:cNvPicPr/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8"/>
          <a:stretch/>
        </p:blipFill>
        <p:spPr bwMode="auto">
          <a:xfrm>
            <a:off x="6425056" y="2259552"/>
            <a:ext cx="1637598" cy="1198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Picture 59" descr="C:\Users\kravich\Documents\Research\Research Topics\Cavitation\Test_13\Test13_L0_L1_014530.png">
            <a:extLst>
              <a:ext uri="{FF2B5EF4-FFF2-40B4-BE49-F238E27FC236}">
                <a16:creationId xmlns:a16="http://schemas.microsoft.com/office/drawing/2014/main" id="{48D7D2C0-A408-4458-82F7-F64B674C0137}"/>
              </a:ext>
            </a:extLst>
          </p:cNvPr>
          <p:cNvPicPr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882" y="3633465"/>
            <a:ext cx="1637598" cy="1198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75608E6-86CB-410A-9B6F-BBF8CEFF051A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68154" t="43097" r="9719" b="26386"/>
          <a:stretch/>
        </p:blipFill>
        <p:spPr>
          <a:xfrm>
            <a:off x="10038531" y="893350"/>
            <a:ext cx="1543869" cy="119786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BB1D7AC-AF30-478D-8B0A-63BDCA4C16B0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71827" t="46970" r="12679" b="31659"/>
          <a:stretch/>
        </p:blipFill>
        <p:spPr>
          <a:xfrm>
            <a:off x="10038531" y="2254397"/>
            <a:ext cx="1543869" cy="119786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A5BDCF7-A98A-42EB-B02D-91F63BF69933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l="72390" t="47904" r="13233" b="32263"/>
          <a:stretch/>
        </p:blipFill>
        <p:spPr>
          <a:xfrm>
            <a:off x="10038531" y="3634286"/>
            <a:ext cx="1543869" cy="119786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5BEA8F4-C89B-41D3-A953-006BBFA434A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981" y="666193"/>
            <a:ext cx="888533" cy="15466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60845A4-0709-4639-B58F-BF8753AA597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10" y="653197"/>
            <a:ext cx="1765332" cy="160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5F1F51D-8EFD-40BB-A1E1-1CDB5AFF5EB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433" y="645872"/>
            <a:ext cx="1308799" cy="156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6F5B366-F407-408E-87B3-DC791F5FF69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701" y="3778888"/>
            <a:ext cx="1445486" cy="180038"/>
          </a:xfrm>
          <a:prstGeom prst="rect">
            <a:avLst/>
          </a:prstGeom>
        </p:spPr>
      </p:pic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AD871190-7C24-4184-80D4-6475ED7FDC0D}"/>
              </a:ext>
            </a:extLst>
          </p:cNvPr>
          <p:cNvCxnSpPr/>
          <p:nvPr/>
        </p:nvCxnSpPr>
        <p:spPr>
          <a:xfrm>
            <a:off x="7107127" y="2530194"/>
            <a:ext cx="284480" cy="325120"/>
          </a:xfrm>
          <a:prstGeom prst="straightConnector1">
            <a:avLst/>
          </a:prstGeom>
          <a:ln w="12700">
            <a:solidFill>
              <a:srgbClr val="FF66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847D853-4E41-4A1E-9B21-C0D852EB174E}"/>
              </a:ext>
            </a:extLst>
          </p:cNvPr>
          <p:cNvCxnSpPr>
            <a:cxnSpLocks/>
          </p:cNvCxnSpPr>
          <p:nvPr/>
        </p:nvCxnSpPr>
        <p:spPr>
          <a:xfrm flipV="1">
            <a:off x="8795651" y="2943314"/>
            <a:ext cx="415866" cy="802012"/>
          </a:xfrm>
          <a:prstGeom prst="straightConnector1">
            <a:avLst/>
          </a:prstGeom>
          <a:ln w="12700">
            <a:solidFill>
              <a:srgbClr val="FF66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69">
            <a:extLst>
              <a:ext uri="{FF2B5EF4-FFF2-40B4-BE49-F238E27FC236}">
                <a16:creationId xmlns:a16="http://schemas.microsoft.com/office/drawing/2014/main" id="{4D685E4E-8F93-4072-BC9C-99DB86C86E5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603" y="1424735"/>
            <a:ext cx="164267" cy="1760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19CD4E1-25D5-4FF2-8C77-69269EBC75A1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861" y="2767314"/>
            <a:ext cx="225067" cy="1760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F10E97F-3FF9-429E-99BF-6D570F163614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732" y="4186538"/>
            <a:ext cx="285867" cy="176000"/>
          </a:xfrm>
          <a:prstGeom prst="rect">
            <a:avLst/>
          </a:prstGeom>
        </p:spPr>
      </p:pic>
      <p:pic>
        <p:nvPicPr>
          <p:cNvPr id="73" name="Picture 72" descr="A close up of a logo&#10;&#10;Description automatically generated">
            <a:extLst>
              <a:ext uri="{FF2B5EF4-FFF2-40B4-BE49-F238E27FC236}">
                <a16:creationId xmlns:a16="http://schemas.microsoft.com/office/drawing/2014/main" id="{89CCD7D2-6085-453B-917C-10830A772751}"/>
              </a:ext>
            </a:extLst>
          </p:cNvPr>
          <p:cNvPicPr>
            <a:picLocks noChangeAspect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4" t="14572" r="42009" b="29930"/>
          <a:stretch/>
        </p:blipFill>
        <p:spPr>
          <a:xfrm>
            <a:off x="8204677" y="893351"/>
            <a:ext cx="1636814" cy="1197864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7FD58C5-8FA9-49B0-8732-EB8387EC831C}"/>
              </a:ext>
            </a:extLst>
          </p:cNvPr>
          <p:cNvCxnSpPr/>
          <p:nvPr/>
        </p:nvCxnSpPr>
        <p:spPr>
          <a:xfrm>
            <a:off x="10662592" y="2486925"/>
            <a:ext cx="284480" cy="325120"/>
          </a:xfrm>
          <a:prstGeom prst="straightConnector1">
            <a:avLst/>
          </a:prstGeom>
          <a:ln w="12700">
            <a:solidFill>
              <a:srgbClr val="FF66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3FD62DC-D573-4E77-91CB-0C7CDD63236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9" y="5536828"/>
            <a:ext cx="6478864" cy="72238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94FEA6D-8C86-4007-BF5D-12F377D2D99C}"/>
              </a:ext>
            </a:extLst>
          </p:cNvPr>
          <p:cNvSpPr/>
          <p:nvPr/>
        </p:nvSpPr>
        <p:spPr>
          <a:xfrm>
            <a:off x="0" y="6547713"/>
            <a:ext cx="31954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Lopez-Pamies </a:t>
            </a:r>
            <a:r>
              <a:rPr lang="en-US" sz="1600" i="1" dirty="0">
                <a:solidFill>
                  <a:srgbClr val="C00000"/>
                </a:solidFill>
              </a:rPr>
              <a:t>C R </a:t>
            </a:r>
            <a:r>
              <a:rPr lang="en-US" sz="1600" i="1" dirty="0" err="1">
                <a:solidFill>
                  <a:srgbClr val="C00000"/>
                </a:solidFill>
              </a:rPr>
              <a:t>Mecanique</a:t>
            </a:r>
            <a:r>
              <a:rPr lang="en-US" sz="1600" i="1" dirty="0">
                <a:solidFill>
                  <a:srgbClr val="C00000"/>
                </a:solidFill>
              </a:rPr>
              <a:t> </a:t>
            </a:r>
            <a:r>
              <a:rPr lang="en-US" sz="1600" dirty="0">
                <a:solidFill>
                  <a:srgbClr val="C00000"/>
                </a:solidFill>
              </a:rPr>
              <a:t>(2010)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05564E-E805-4BB3-A550-0AE0F2C15168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085" y="5904009"/>
            <a:ext cx="1994513" cy="22755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2CFDF1C-8F7A-45EA-9BCF-4EAEE06904BC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375" y="6457240"/>
            <a:ext cx="1852485" cy="2871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867B63-8A8D-4703-9210-569171413DFC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347" y="5301565"/>
            <a:ext cx="1415708" cy="2275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A5FE9A-098C-4CC1-B764-423EC62EFAC1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430" y="5274904"/>
            <a:ext cx="1606608" cy="227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E22C31-A7B7-40D1-BE35-B542ED4E2789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201" y="5864344"/>
            <a:ext cx="1994513" cy="2275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75E1C3-DD53-4BD5-BF4B-B830EA400019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376" y="6394992"/>
            <a:ext cx="1481378" cy="30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3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accessory, umbrella, map, text&#10;&#10;Description automatically generated">
            <a:extLst>
              <a:ext uri="{FF2B5EF4-FFF2-40B4-BE49-F238E27FC236}">
                <a16:creationId xmlns:a16="http://schemas.microsoft.com/office/drawing/2014/main" id="{86CE7874-B599-40A9-B49B-3890D0991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00" y="1499656"/>
            <a:ext cx="3959423" cy="4028216"/>
          </a:xfrm>
          <a:prstGeom prst="rect">
            <a:avLst/>
          </a:prstGeom>
        </p:spPr>
      </p:pic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1820B3CC-998E-4305-B9F3-AC31700751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07187" y="1387475"/>
          <a:ext cx="4189413" cy="415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5" name="KGPlot" r:id="rId6" imgW="5257800" imgH="5219640" progId="KGraph_Plot">
                  <p:embed/>
                </p:oleObj>
              </mc:Choice>
              <mc:Fallback>
                <p:oleObj name="KGPlot" r:id="rId6" imgW="5257800" imgH="5219640" progId="KGraph_Plot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1820B3CC-998E-4305-B9F3-AC31700751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07187" y="1387475"/>
                        <a:ext cx="4189413" cy="4157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" name="TextBox 88">
            <a:extLst>
              <a:ext uri="{FF2B5EF4-FFF2-40B4-BE49-F238E27FC236}">
                <a16:creationId xmlns:a16="http://schemas.microsoft.com/office/drawing/2014/main" id="{FD491696-F47C-4C44-95A4-C89860E3A3B1}"/>
              </a:ext>
            </a:extLst>
          </p:cNvPr>
          <p:cNvSpPr txBox="1"/>
          <p:nvPr/>
        </p:nvSpPr>
        <p:spPr>
          <a:xfrm>
            <a:off x="8570342" y="5527872"/>
            <a:ext cx="94089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latin typeface="Euclid" panose="020B0604020202020204" charset="0"/>
              </a:rPr>
              <a:t>s</a:t>
            </a:r>
            <a:r>
              <a:rPr lang="en-US" sz="1500" baseline="-25000" dirty="0">
                <a:latin typeface="Euclid" panose="020B0604020202020204" charset="0"/>
              </a:rPr>
              <a:t>1</a:t>
            </a:r>
            <a:r>
              <a:rPr lang="en-US" sz="1500" dirty="0">
                <a:latin typeface="Euclid" panose="020B0604020202020204" charset="0"/>
              </a:rPr>
              <a:t> (MPa)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278EB07-BB23-46AB-9568-C7A53551E320}"/>
              </a:ext>
            </a:extLst>
          </p:cNvPr>
          <p:cNvSpPr txBox="1"/>
          <p:nvPr/>
        </p:nvSpPr>
        <p:spPr>
          <a:xfrm rot="16200000">
            <a:off x="6143725" y="3232167"/>
            <a:ext cx="94089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latin typeface="Euclid" panose="020B0604020202020204" charset="0"/>
              </a:rPr>
              <a:t>s</a:t>
            </a:r>
            <a:r>
              <a:rPr lang="en-US" sz="1500" baseline="-25000" dirty="0">
                <a:latin typeface="Euclid" panose="020B0604020202020204" charset="0"/>
              </a:rPr>
              <a:t>2</a:t>
            </a:r>
            <a:r>
              <a:rPr lang="en-US" sz="1500" dirty="0">
                <a:latin typeface="Euclid" panose="020B0604020202020204" charset="0"/>
              </a:rPr>
              <a:t> (MPa)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819CF15-0DA1-4020-B804-C77E98A5311C}"/>
              </a:ext>
            </a:extLst>
          </p:cNvPr>
          <p:cNvSpPr txBox="1"/>
          <p:nvPr/>
        </p:nvSpPr>
        <p:spPr>
          <a:xfrm>
            <a:off x="7300259" y="1624186"/>
            <a:ext cx="763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Euclid" panose="020B0604020202020204" charset="0"/>
              </a:rPr>
              <a:t>s</a:t>
            </a:r>
            <a:r>
              <a:rPr lang="en-US" sz="1600" baseline="-25000" dirty="0">
                <a:latin typeface="Euclid" panose="020B0604020202020204" charset="0"/>
              </a:rPr>
              <a:t>3 </a:t>
            </a:r>
            <a:r>
              <a:rPr lang="en-US" sz="1600" dirty="0">
                <a:latin typeface="Euclid" panose="020B0604020202020204" charset="0"/>
              </a:rPr>
              <a:t>=</a:t>
            </a:r>
            <a:r>
              <a:rPr lang="en-US" sz="1600" i="1" dirty="0">
                <a:latin typeface="Euclid" panose="020B0604020202020204" charset="0"/>
              </a:rPr>
              <a:t> s</a:t>
            </a:r>
            <a:r>
              <a:rPr lang="en-US" sz="1600" baseline="-25000" dirty="0">
                <a:latin typeface="Euclid" panose="020B0604020202020204" charset="0"/>
              </a:rPr>
              <a:t>2</a:t>
            </a:r>
            <a:endParaRPr lang="en-US" sz="1600" dirty="0">
              <a:latin typeface="Euclid" panose="020B0604020202020204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6CF4654A-4902-4684-8AC6-40565B934588}"/>
              </a:ext>
            </a:extLst>
          </p:cNvPr>
          <p:cNvSpPr>
            <a:spLocks noChangeAspect="1"/>
          </p:cNvSpPr>
          <p:nvPr/>
        </p:nvSpPr>
        <p:spPr>
          <a:xfrm>
            <a:off x="9298968" y="5153171"/>
            <a:ext cx="82296" cy="822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2A0ECDD3-7F5C-4B1D-9175-2567AFDE3D56}"/>
              </a:ext>
            </a:extLst>
          </p:cNvPr>
          <p:cNvSpPr>
            <a:spLocks noChangeAspect="1"/>
          </p:cNvSpPr>
          <p:nvPr/>
        </p:nvSpPr>
        <p:spPr>
          <a:xfrm>
            <a:off x="9761438" y="2551723"/>
            <a:ext cx="82296" cy="8229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9BC0A4-03B4-4DF5-84D7-BA4B46D5C96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174" y="4927652"/>
            <a:ext cx="226743" cy="120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6C90D7-3699-4F33-9B0D-A49F5917472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757" y="2472185"/>
            <a:ext cx="226743" cy="12068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E7878E5-1812-45B9-A73B-7CD78896FCD6}"/>
              </a:ext>
            </a:extLst>
          </p:cNvPr>
          <p:cNvSpPr txBox="1"/>
          <p:nvPr/>
        </p:nvSpPr>
        <p:spPr>
          <a:xfrm rot="2590207">
            <a:off x="1167814" y="5059208"/>
            <a:ext cx="94089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latin typeface="Euclid" panose="020B0604020202020204" charset="0"/>
              </a:rPr>
              <a:t>s</a:t>
            </a:r>
            <a:r>
              <a:rPr lang="en-US" sz="1500" baseline="-25000" dirty="0">
                <a:latin typeface="Euclid" panose="020B0604020202020204" charset="0"/>
              </a:rPr>
              <a:t>1</a:t>
            </a:r>
            <a:r>
              <a:rPr lang="en-US" sz="1500" dirty="0">
                <a:latin typeface="Euclid" panose="020B0604020202020204" charset="0"/>
              </a:rPr>
              <a:t> (MPa)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8625E98-6967-4827-8B86-6E686F10E642}"/>
              </a:ext>
            </a:extLst>
          </p:cNvPr>
          <p:cNvSpPr txBox="1"/>
          <p:nvPr/>
        </p:nvSpPr>
        <p:spPr>
          <a:xfrm rot="19748134">
            <a:off x="3417443" y="5015435"/>
            <a:ext cx="94089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latin typeface="Euclid" panose="020B0604020202020204" charset="0"/>
              </a:rPr>
              <a:t>s</a:t>
            </a:r>
            <a:r>
              <a:rPr lang="en-US" sz="1500" baseline="-25000" dirty="0">
                <a:latin typeface="Euclid" panose="020B0604020202020204" charset="0"/>
              </a:rPr>
              <a:t>2</a:t>
            </a:r>
            <a:r>
              <a:rPr lang="en-US" sz="1500" dirty="0">
                <a:latin typeface="Euclid" panose="020B0604020202020204" charset="0"/>
              </a:rPr>
              <a:t> (MPa)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B34300E-7E68-4CA7-9E23-F9E2CC2E6B84}"/>
              </a:ext>
            </a:extLst>
          </p:cNvPr>
          <p:cNvSpPr txBox="1"/>
          <p:nvPr/>
        </p:nvSpPr>
        <p:spPr>
          <a:xfrm rot="16441681">
            <a:off x="4631274" y="3157808"/>
            <a:ext cx="94089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latin typeface="Euclid" panose="020B0604020202020204" charset="0"/>
              </a:rPr>
              <a:t>s</a:t>
            </a:r>
            <a:r>
              <a:rPr lang="en-US" sz="1500" baseline="-25000" dirty="0">
                <a:latin typeface="Euclid" panose="020B0604020202020204" charset="0"/>
              </a:rPr>
              <a:t>3</a:t>
            </a:r>
            <a:r>
              <a:rPr lang="en-US" sz="1500" dirty="0">
                <a:latin typeface="Euclid" panose="020B0604020202020204" charset="0"/>
              </a:rPr>
              <a:t> (MPa)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2E428A-C480-4D38-98ED-5B3A57B95FBD}"/>
              </a:ext>
            </a:extLst>
          </p:cNvPr>
          <p:cNvSpPr/>
          <p:nvPr/>
        </p:nvSpPr>
        <p:spPr>
          <a:xfrm rot="2197887" flipV="1">
            <a:off x="820080" y="4867981"/>
            <a:ext cx="2119459" cy="952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C92153F-2B03-43E5-B733-3529A5917B0C}"/>
              </a:ext>
            </a:extLst>
          </p:cNvPr>
          <p:cNvSpPr txBox="1"/>
          <p:nvPr/>
        </p:nvSpPr>
        <p:spPr>
          <a:xfrm>
            <a:off x="902043" y="4245081"/>
            <a:ext cx="333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Euclid" panose="020B0604020202020204" charset="0"/>
              </a:rPr>
              <a:t>-2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24F76DF-F16D-4D1A-AFFC-D8D8276A4E7D}"/>
              </a:ext>
            </a:extLst>
          </p:cNvPr>
          <p:cNvSpPr txBox="1"/>
          <p:nvPr/>
        </p:nvSpPr>
        <p:spPr>
          <a:xfrm>
            <a:off x="1859113" y="4915595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Euclid" panose="020B0604020202020204" charset="0"/>
              </a:rPr>
              <a:t>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7D4F83D-751F-4302-A616-85AD0E0FB292}"/>
              </a:ext>
            </a:extLst>
          </p:cNvPr>
          <p:cNvSpPr/>
          <p:nvPr/>
        </p:nvSpPr>
        <p:spPr>
          <a:xfrm rot="19800000" flipV="1">
            <a:off x="2456525" y="4895689"/>
            <a:ext cx="2423502" cy="117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DB8790-767C-443B-89C9-8FD14AE6E03D}"/>
              </a:ext>
            </a:extLst>
          </p:cNvPr>
          <p:cNvSpPr txBox="1"/>
          <p:nvPr/>
        </p:nvSpPr>
        <p:spPr>
          <a:xfrm>
            <a:off x="2658635" y="5324760"/>
            <a:ext cx="333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Euclid" panose="020B0604020202020204" charset="0"/>
              </a:rPr>
              <a:t>-2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E4D2301-D927-4039-BE59-AC85D7B7F394}"/>
              </a:ext>
            </a:extLst>
          </p:cNvPr>
          <p:cNvSpPr txBox="1"/>
          <p:nvPr/>
        </p:nvSpPr>
        <p:spPr>
          <a:xfrm>
            <a:off x="3966369" y="4607818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Euclid" panose="020B0604020202020204" charset="0"/>
              </a:rPr>
              <a:t>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014448C-3CA8-49AA-930F-47FA78B71DB9}"/>
              </a:ext>
            </a:extLst>
          </p:cNvPr>
          <p:cNvSpPr/>
          <p:nvPr/>
        </p:nvSpPr>
        <p:spPr>
          <a:xfrm rot="16380000" flipV="1">
            <a:off x="3423021" y="3219724"/>
            <a:ext cx="2685246" cy="117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5C9CE5A-DBD6-4208-BA6D-C05DFCD8820D}"/>
              </a:ext>
            </a:extLst>
          </p:cNvPr>
          <p:cNvSpPr txBox="1"/>
          <p:nvPr/>
        </p:nvSpPr>
        <p:spPr>
          <a:xfrm>
            <a:off x="4707547" y="1849749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Euclid" panose="020B0604020202020204" charset="0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9995CF9-E5FA-455E-9CE3-C20BDCD81F9F}"/>
              </a:ext>
            </a:extLst>
          </p:cNvPr>
          <p:cNvSpPr txBox="1"/>
          <p:nvPr/>
        </p:nvSpPr>
        <p:spPr>
          <a:xfrm>
            <a:off x="4675048" y="2688089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Euclid" panose="020B0604020202020204" charset="0"/>
              </a:rPr>
              <a:t>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EC11C8D-A2B0-48D4-ADD2-BD3D5E98A753}"/>
              </a:ext>
            </a:extLst>
          </p:cNvPr>
          <p:cNvSpPr txBox="1"/>
          <p:nvPr/>
        </p:nvSpPr>
        <p:spPr>
          <a:xfrm>
            <a:off x="4582522" y="4145859"/>
            <a:ext cx="333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Euclid" panose="020B0604020202020204" charset="0"/>
              </a:rPr>
              <a:t>-2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00B8662-6EDD-43A9-A9BC-FD9024CACE57}"/>
              </a:ext>
            </a:extLst>
          </p:cNvPr>
          <p:cNvSpPr txBox="1"/>
          <p:nvPr/>
        </p:nvSpPr>
        <p:spPr>
          <a:xfrm>
            <a:off x="2424538" y="5310221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Euclid" panose="020B0604020202020204" charset="0"/>
              </a:rPr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2ED40DC-4D2B-401B-B2BF-18573A504D6E}"/>
              </a:ext>
            </a:extLst>
          </p:cNvPr>
          <p:cNvSpPr txBox="1"/>
          <p:nvPr/>
        </p:nvSpPr>
        <p:spPr>
          <a:xfrm>
            <a:off x="4482373" y="432779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Euclid" panose="020B0604020202020204" charset="0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9149B99-11D6-4E91-99CE-7089C5D630D7}"/>
              </a:ext>
            </a:extLst>
          </p:cNvPr>
          <p:cNvSpPr txBox="1"/>
          <p:nvPr/>
        </p:nvSpPr>
        <p:spPr>
          <a:xfrm>
            <a:off x="1345445" y="4579048"/>
            <a:ext cx="333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Euclid" panose="020B0604020202020204" charset="0"/>
              </a:rPr>
              <a:t>-1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688545-CF3F-4A83-934A-02D3ECE138AB}"/>
              </a:ext>
            </a:extLst>
          </p:cNvPr>
          <p:cNvSpPr txBox="1"/>
          <p:nvPr/>
        </p:nvSpPr>
        <p:spPr>
          <a:xfrm>
            <a:off x="3290508" y="4954568"/>
            <a:ext cx="333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Euclid" panose="020B0604020202020204" charset="0"/>
              </a:rPr>
              <a:t>-1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5F2A80-EC6C-4757-804D-C5A73558DA3A}"/>
              </a:ext>
            </a:extLst>
          </p:cNvPr>
          <p:cNvSpPr txBox="1"/>
          <p:nvPr/>
        </p:nvSpPr>
        <p:spPr>
          <a:xfrm>
            <a:off x="4636720" y="3434354"/>
            <a:ext cx="333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Euclid" panose="020B0604020202020204" charset="0"/>
              </a:rPr>
              <a:t>-1</a:t>
            </a:r>
          </a:p>
        </p:txBody>
      </p:sp>
      <p:sp>
        <p:nvSpPr>
          <p:cNvPr id="31" name="Text Box 5">
            <a:extLst>
              <a:ext uri="{FF2B5EF4-FFF2-40B4-BE49-F238E27FC236}">
                <a16:creationId xmlns:a16="http://schemas.microsoft.com/office/drawing/2014/main" id="{11686B9B-7225-4574-8316-7157C3131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"/>
            <a:ext cx="12192000" cy="584765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200" b="1" dirty="0">
                <a:solidFill>
                  <a:srgbClr val="FF9900"/>
                </a:solidFill>
                <a:latin typeface="+mn-lt"/>
              </a:rPr>
              <a:t>Calibration of PDMS 30:1</a:t>
            </a:r>
          </a:p>
        </p:txBody>
      </p:sp>
    </p:spTree>
    <p:extLst>
      <p:ext uri="{BB962C8B-B14F-4D97-AF65-F5344CB8AC3E}">
        <p14:creationId xmlns:p14="http://schemas.microsoft.com/office/powerpoint/2010/main" val="1517876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5">
            <a:extLst>
              <a:ext uri="{FF2B5EF4-FFF2-40B4-BE49-F238E27FC236}">
                <a16:creationId xmlns:a16="http://schemas.microsoft.com/office/drawing/2014/main" id="{11686B9B-7225-4574-8316-7157C3131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"/>
            <a:ext cx="12192000" cy="584765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Some Validation: </a:t>
            </a:r>
            <a:r>
              <a:rPr lang="en-US" sz="3200" b="1" dirty="0">
                <a:solidFill>
                  <a:srgbClr val="FF9900"/>
                </a:solidFill>
                <a:latin typeface="+mn-lt"/>
              </a:rPr>
              <a:t>Fracture nucleation within the bulk of PDMS 30:1</a:t>
            </a:r>
          </a:p>
        </p:txBody>
      </p:sp>
      <p:pic>
        <p:nvPicPr>
          <p:cNvPr id="26" name="M1">
            <a:hlinkClick r:id="" action="ppaction://media"/>
            <a:extLst>
              <a:ext uri="{FF2B5EF4-FFF2-40B4-BE49-F238E27FC236}">
                <a16:creationId xmlns:a16="http://schemas.microsoft.com/office/drawing/2014/main" id="{1E09B1B4-C095-482C-8E9C-79BCD03AA2F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4861" y="1874092"/>
            <a:ext cx="4183367" cy="3485467"/>
          </a:xfrm>
          <a:prstGeom prst="rect">
            <a:avLst/>
          </a:prstGeom>
        </p:spPr>
      </p:pic>
      <p:pic>
        <p:nvPicPr>
          <p:cNvPr id="27" name="Picture 26" descr="C:\Users\kravich\Documents\Research\Research Topics\Cavitation\Test_13\Test13_L0_L1_011.png">
            <a:extLst>
              <a:ext uri="{FF2B5EF4-FFF2-40B4-BE49-F238E27FC236}">
                <a16:creationId xmlns:a16="http://schemas.microsoft.com/office/drawing/2014/main" id="{81E3BB57-1A01-48E5-9698-4BFD0513A75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75" y="688799"/>
            <a:ext cx="1758488" cy="1318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 descr="C:\Users\kravich\Documents\Research\Research Topics\Cavitation\Test_13\Test13_L0_L1_014530.png">
            <a:extLst>
              <a:ext uri="{FF2B5EF4-FFF2-40B4-BE49-F238E27FC236}">
                <a16:creationId xmlns:a16="http://schemas.microsoft.com/office/drawing/2014/main" id="{15CE4157-E911-461F-92E1-5A20F1EB1AD7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630" y="688799"/>
            <a:ext cx="1758488" cy="1318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C:\Users\kravich\Documents\Research\Research Topics\Cavitation\Test_13\Test13_L0_L1_014680.png">
            <a:extLst>
              <a:ext uri="{FF2B5EF4-FFF2-40B4-BE49-F238E27FC236}">
                <a16:creationId xmlns:a16="http://schemas.microsoft.com/office/drawing/2014/main" id="{64583032-8C3C-4D55-A3F7-5BF1E07E3A74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401" y="688799"/>
            <a:ext cx="1758488" cy="1318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 descr="C:\Users\kravich\Documents\Research\Research Topics\Cavitation\Test_13\Test13_L0_L1_014517.png">
            <a:extLst>
              <a:ext uri="{FF2B5EF4-FFF2-40B4-BE49-F238E27FC236}">
                <a16:creationId xmlns:a16="http://schemas.microsoft.com/office/drawing/2014/main" id="{9FAD4B92-6152-4270-BA3C-3397CBE9A185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45" y="2205438"/>
            <a:ext cx="1758488" cy="1318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 descr="C:\Users\kravich\Documents\Research\Research Topics\Cavitation\Test_13\Test13_L0_L1_014560.png">
            <a:extLst>
              <a:ext uri="{FF2B5EF4-FFF2-40B4-BE49-F238E27FC236}">
                <a16:creationId xmlns:a16="http://schemas.microsoft.com/office/drawing/2014/main" id="{6A1724C8-054E-46E9-A30F-2C92145E9E5D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05438"/>
            <a:ext cx="1758488" cy="1318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 descr="C:\Users\kravich\Documents\Research\Research Topics\Cavitation\Test_13\Test13_L0_L1_014800.png">
            <a:extLst>
              <a:ext uri="{FF2B5EF4-FFF2-40B4-BE49-F238E27FC236}">
                <a16:creationId xmlns:a16="http://schemas.microsoft.com/office/drawing/2014/main" id="{D0FEEC4F-68CE-4BFC-B6E8-3E9D76F7E1C3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142" y="2205438"/>
            <a:ext cx="1758488" cy="1318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 descr="C:\Users\kravich\Documents\Research\Research Topics\Cavitation\Test_13\Test13_L0_L1_014522.png">
            <a:extLst>
              <a:ext uri="{FF2B5EF4-FFF2-40B4-BE49-F238E27FC236}">
                <a16:creationId xmlns:a16="http://schemas.microsoft.com/office/drawing/2014/main" id="{74BCFE5E-E3B0-4026-BD4D-74E322ED277B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90" y="3722077"/>
            <a:ext cx="1758488" cy="1318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6" descr="C:\Users\kravich\Documents\Research\Research Topics\Cavitation\Test_13\Test13_L0_L1_014561.png">
            <a:extLst>
              <a:ext uri="{FF2B5EF4-FFF2-40B4-BE49-F238E27FC236}">
                <a16:creationId xmlns:a16="http://schemas.microsoft.com/office/drawing/2014/main" id="{5C01C8CC-ED7D-4D6D-9203-96BBEB83AB55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630" y="3722077"/>
            <a:ext cx="1758488" cy="1318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7" descr="C:\Users\kravich\Documents\Research\Research Topics\Cavitation\Test_13\Test13_L0_L1_014900.png">
            <a:extLst>
              <a:ext uri="{FF2B5EF4-FFF2-40B4-BE49-F238E27FC236}">
                <a16:creationId xmlns:a16="http://schemas.microsoft.com/office/drawing/2014/main" id="{58863155-D80F-4A81-8C72-629F89AB1C05}"/>
              </a:ext>
            </a:extLst>
          </p:cNvPr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818" y="3722077"/>
            <a:ext cx="1758488" cy="1318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38" descr="C:\Users\kravich\Documents\Research\Research Topics\Cavitation\Test_13\Test13_L0_L1_014524.png">
            <a:extLst>
              <a:ext uri="{FF2B5EF4-FFF2-40B4-BE49-F238E27FC236}">
                <a16:creationId xmlns:a16="http://schemas.microsoft.com/office/drawing/2014/main" id="{428883DE-E754-4287-BD49-6E862E3F0517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238716"/>
            <a:ext cx="1758488" cy="1318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 descr="C:\Users\kravich\Documents\Research\Research Topics\Cavitation\Test_13\Test13_L0_L1_014568.png">
            <a:extLst>
              <a:ext uri="{FF2B5EF4-FFF2-40B4-BE49-F238E27FC236}">
                <a16:creationId xmlns:a16="http://schemas.microsoft.com/office/drawing/2014/main" id="{48E10E78-5651-41A8-8C47-1A466D91CCC5}"/>
              </a:ext>
            </a:extLst>
          </p:cNvPr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630" y="5238716"/>
            <a:ext cx="1758488" cy="1318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44" descr="C:\Users\kravich\Documents\Research\Research Topics\Cavitation\Test_13\Test13_L0_L1_015400.png">
            <a:extLst>
              <a:ext uri="{FF2B5EF4-FFF2-40B4-BE49-F238E27FC236}">
                <a16:creationId xmlns:a16="http://schemas.microsoft.com/office/drawing/2014/main" id="{A2A1A988-BAD7-45B5-ACEE-CBC4685610C9}"/>
              </a:ext>
            </a:extLst>
          </p:cNvPr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509" y="5238716"/>
            <a:ext cx="1758488" cy="131886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F8ECF88F-CE94-4391-8E4D-AE3F252472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79634" y="1988961"/>
          <a:ext cx="411569" cy="235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34" name="Equation" r:id="rId19" imgW="355320" imgH="203040" progId="Equation.DSMT4">
                  <p:embed/>
                </p:oleObj>
              </mc:Choice>
              <mc:Fallback>
                <p:oleObj name="Equation" r:id="rId19" imgW="355320" imgH="20304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F8ECF88F-CE94-4391-8E4D-AE3F252472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379634" y="1988961"/>
                        <a:ext cx="411569" cy="2351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id="{E0F20EA3-70F8-49FA-8E70-7A082A31B3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55993" y="3514940"/>
          <a:ext cx="660400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35" name="Equation" r:id="rId21" imgW="571320" imgH="203040" progId="Equation.DSMT4">
                  <p:embed/>
                </p:oleObj>
              </mc:Choice>
              <mc:Fallback>
                <p:oleObj name="Equation" r:id="rId21" imgW="571320" imgH="203040" progId="Equation.DSMT4">
                  <p:embed/>
                  <p:pic>
                    <p:nvPicPr>
                      <p:cNvPr id="47" name="Object 46">
                        <a:extLst>
                          <a:ext uri="{FF2B5EF4-FFF2-40B4-BE49-F238E27FC236}">
                            <a16:creationId xmlns:a16="http://schemas.microsoft.com/office/drawing/2014/main" id="{E0F20EA3-70F8-49FA-8E70-7A082A31B3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255993" y="3514940"/>
                        <a:ext cx="660400" cy="234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id="{D0DD1E86-D378-476F-846A-1857E0F4AD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55993" y="5022730"/>
          <a:ext cx="660400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36" name="Equation" r:id="rId23" imgW="571320" imgH="203040" progId="Equation.DSMT4">
                  <p:embed/>
                </p:oleObj>
              </mc:Choice>
              <mc:Fallback>
                <p:oleObj name="Equation" r:id="rId23" imgW="571320" imgH="203040" progId="Equation.DSMT4">
                  <p:embed/>
                  <p:pic>
                    <p:nvPicPr>
                      <p:cNvPr id="48" name="Object 47">
                        <a:extLst>
                          <a:ext uri="{FF2B5EF4-FFF2-40B4-BE49-F238E27FC236}">
                            <a16:creationId xmlns:a16="http://schemas.microsoft.com/office/drawing/2014/main" id="{D0DD1E86-D378-476F-846A-1857E0F4AD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255993" y="5022730"/>
                        <a:ext cx="660400" cy="234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74E0EE72-58D2-4437-BD50-4452192B6B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55993" y="6557842"/>
          <a:ext cx="660400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37" name="Equation" r:id="rId25" imgW="571320" imgH="203040" progId="Equation.DSMT4">
                  <p:embed/>
                </p:oleObj>
              </mc:Choice>
              <mc:Fallback>
                <p:oleObj name="Equation" r:id="rId25" imgW="571320" imgH="203040" progId="Equation.DSMT4">
                  <p:embed/>
                  <p:pic>
                    <p:nvPicPr>
                      <p:cNvPr id="49" name="Object 48">
                        <a:extLst>
                          <a:ext uri="{FF2B5EF4-FFF2-40B4-BE49-F238E27FC236}">
                            <a16:creationId xmlns:a16="http://schemas.microsoft.com/office/drawing/2014/main" id="{74E0EE72-58D2-4437-BD50-4452192B6B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255993" y="6557842"/>
                        <a:ext cx="660400" cy="234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436BB1A2-D203-4BA9-878B-40BE8C3993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29383" y="1989017"/>
          <a:ext cx="661987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38" name="Equation" r:id="rId27" imgW="571320" imgH="203040" progId="Equation.DSMT4">
                  <p:embed/>
                </p:oleObj>
              </mc:Choice>
              <mc:Fallback>
                <p:oleObj name="Equation" r:id="rId27" imgW="571320" imgH="203040" progId="Equation.DSMT4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id="{436BB1A2-D203-4BA9-878B-40BE8C3993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3229383" y="1989017"/>
                        <a:ext cx="661987" cy="234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>
            <a:extLst>
              <a:ext uri="{FF2B5EF4-FFF2-40B4-BE49-F238E27FC236}">
                <a16:creationId xmlns:a16="http://schemas.microsoft.com/office/drawing/2014/main" id="{9B7073A8-7E52-4632-A6A3-625FE60DA4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29383" y="3514940"/>
          <a:ext cx="661987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39" name="Equation" r:id="rId29" imgW="571320" imgH="203040" progId="Equation.DSMT4">
                  <p:embed/>
                </p:oleObj>
              </mc:Choice>
              <mc:Fallback>
                <p:oleObj name="Equation" r:id="rId29" imgW="571320" imgH="203040" progId="Equation.DSMT4">
                  <p:embed/>
                  <p:pic>
                    <p:nvPicPr>
                      <p:cNvPr id="51" name="Object 50">
                        <a:extLst>
                          <a:ext uri="{FF2B5EF4-FFF2-40B4-BE49-F238E27FC236}">
                            <a16:creationId xmlns:a16="http://schemas.microsoft.com/office/drawing/2014/main" id="{9B7073A8-7E52-4632-A6A3-625FE60DA4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3229383" y="3514940"/>
                        <a:ext cx="661987" cy="234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>
            <a:extLst>
              <a:ext uri="{FF2B5EF4-FFF2-40B4-BE49-F238E27FC236}">
                <a16:creationId xmlns:a16="http://schemas.microsoft.com/office/drawing/2014/main" id="{B644E8F8-FEC4-483B-9EC5-FD4D26E3FF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29383" y="5022730"/>
          <a:ext cx="661987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40" name="Equation" r:id="rId31" imgW="571320" imgH="203040" progId="Equation.DSMT4">
                  <p:embed/>
                </p:oleObj>
              </mc:Choice>
              <mc:Fallback>
                <p:oleObj name="Equation" r:id="rId31" imgW="571320" imgH="203040" progId="Equation.DSMT4">
                  <p:embed/>
                  <p:pic>
                    <p:nvPicPr>
                      <p:cNvPr id="52" name="Object 51">
                        <a:extLst>
                          <a:ext uri="{FF2B5EF4-FFF2-40B4-BE49-F238E27FC236}">
                            <a16:creationId xmlns:a16="http://schemas.microsoft.com/office/drawing/2014/main" id="{B644E8F8-FEC4-483B-9EC5-FD4D26E3FF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3229383" y="5022730"/>
                        <a:ext cx="661987" cy="234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>
            <a:extLst>
              <a:ext uri="{FF2B5EF4-FFF2-40B4-BE49-F238E27FC236}">
                <a16:creationId xmlns:a16="http://schemas.microsoft.com/office/drawing/2014/main" id="{93A1570F-C2A6-46A6-9B66-2A9A8999C1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29383" y="6557842"/>
          <a:ext cx="661987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41" name="Equation" r:id="rId33" imgW="571320" imgH="203040" progId="Equation.DSMT4">
                  <p:embed/>
                </p:oleObj>
              </mc:Choice>
              <mc:Fallback>
                <p:oleObj name="Equation" r:id="rId33" imgW="571320" imgH="203040" progId="Equation.DSMT4">
                  <p:embed/>
                  <p:pic>
                    <p:nvPicPr>
                      <p:cNvPr id="55" name="Object 54">
                        <a:extLst>
                          <a:ext uri="{FF2B5EF4-FFF2-40B4-BE49-F238E27FC236}">
                            <a16:creationId xmlns:a16="http://schemas.microsoft.com/office/drawing/2014/main" id="{93A1570F-C2A6-46A6-9B66-2A9A8999C1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3229383" y="6557842"/>
                        <a:ext cx="661987" cy="234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>
            <a:extLst>
              <a:ext uri="{FF2B5EF4-FFF2-40B4-BE49-F238E27FC236}">
                <a16:creationId xmlns:a16="http://schemas.microsoft.com/office/drawing/2014/main" id="{86496AB5-51B5-4D89-9626-EF3770897F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86707" y="1989017"/>
          <a:ext cx="661988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42" name="Equation" r:id="rId35" imgW="571320" imgH="203040" progId="Equation.DSMT4">
                  <p:embed/>
                </p:oleObj>
              </mc:Choice>
              <mc:Fallback>
                <p:oleObj name="Equation" r:id="rId35" imgW="571320" imgH="203040" progId="Equation.DSMT4">
                  <p:embed/>
                  <p:pic>
                    <p:nvPicPr>
                      <p:cNvPr id="56" name="Object 55">
                        <a:extLst>
                          <a:ext uri="{FF2B5EF4-FFF2-40B4-BE49-F238E27FC236}">
                            <a16:creationId xmlns:a16="http://schemas.microsoft.com/office/drawing/2014/main" id="{86496AB5-51B5-4D89-9626-EF3770897F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5186707" y="1989017"/>
                        <a:ext cx="661988" cy="234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6">
            <a:extLst>
              <a:ext uri="{FF2B5EF4-FFF2-40B4-BE49-F238E27FC236}">
                <a16:creationId xmlns:a16="http://schemas.microsoft.com/office/drawing/2014/main" id="{D9754416-EA76-4D28-83EA-CE4F02836B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86707" y="3514940"/>
          <a:ext cx="661988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43" name="Equation" r:id="rId37" imgW="571320" imgH="203040" progId="Equation.DSMT4">
                  <p:embed/>
                </p:oleObj>
              </mc:Choice>
              <mc:Fallback>
                <p:oleObj name="Equation" r:id="rId37" imgW="571320" imgH="203040" progId="Equation.DSMT4">
                  <p:embed/>
                  <p:pic>
                    <p:nvPicPr>
                      <p:cNvPr id="57" name="Object 56">
                        <a:extLst>
                          <a:ext uri="{FF2B5EF4-FFF2-40B4-BE49-F238E27FC236}">
                            <a16:creationId xmlns:a16="http://schemas.microsoft.com/office/drawing/2014/main" id="{D9754416-EA76-4D28-83EA-CE4F02836B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5186707" y="3514940"/>
                        <a:ext cx="661988" cy="234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>
            <a:extLst>
              <a:ext uri="{FF2B5EF4-FFF2-40B4-BE49-F238E27FC236}">
                <a16:creationId xmlns:a16="http://schemas.microsoft.com/office/drawing/2014/main" id="{0C9A26A9-378B-45D8-B9EC-9AEF9AEC10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02582" y="5022730"/>
          <a:ext cx="631825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44" name="Equation" r:id="rId39" imgW="545760" imgH="203040" progId="Equation.DSMT4">
                  <p:embed/>
                </p:oleObj>
              </mc:Choice>
              <mc:Fallback>
                <p:oleObj name="Equation" r:id="rId39" imgW="545760" imgH="203040" progId="Equation.DSMT4">
                  <p:embed/>
                  <p:pic>
                    <p:nvPicPr>
                      <p:cNvPr id="58" name="Object 57">
                        <a:extLst>
                          <a:ext uri="{FF2B5EF4-FFF2-40B4-BE49-F238E27FC236}">
                            <a16:creationId xmlns:a16="http://schemas.microsoft.com/office/drawing/2014/main" id="{0C9A26A9-378B-45D8-B9EC-9AEF9AEC10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5202582" y="5022730"/>
                        <a:ext cx="631825" cy="234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>
            <a:extLst>
              <a:ext uri="{FF2B5EF4-FFF2-40B4-BE49-F238E27FC236}">
                <a16:creationId xmlns:a16="http://schemas.microsoft.com/office/drawing/2014/main" id="{EFC4A2F6-CC8D-4D23-B8A4-585E56D683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02582" y="6557842"/>
          <a:ext cx="631825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45" name="Equation" r:id="rId41" imgW="545760" imgH="203040" progId="Equation.DSMT4">
                  <p:embed/>
                </p:oleObj>
              </mc:Choice>
              <mc:Fallback>
                <p:oleObj name="Equation" r:id="rId41" imgW="545760" imgH="203040" progId="Equation.DSMT4">
                  <p:embed/>
                  <p:pic>
                    <p:nvPicPr>
                      <p:cNvPr id="59" name="Object 58">
                        <a:extLst>
                          <a:ext uri="{FF2B5EF4-FFF2-40B4-BE49-F238E27FC236}">
                            <a16:creationId xmlns:a16="http://schemas.microsoft.com/office/drawing/2014/main" id="{EFC4A2F6-CC8D-4D23-B8A4-585E56D683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5202582" y="6557842"/>
                        <a:ext cx="631825" cy="234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9B1FD671-3D10-40B1-8D47-4DD0CE7CEEC6}"/>
              </a:ext>
            </a:extLst>
          </p:cNvPr>
          <p:cNvCxnSpPr/>
          <p:nvPr/>
        </p:nvCxnSpPr>
        <p:spPr>
          <a:xfrm>
            <a:off x="1569639" y="3985116"/>
            <a:ext cx="197485" cy="449580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47 1 1">
            <a:extLst>
              <a:ext uri="{FF2B5EF4-FFF2-40B4-BE49-F238E27FC236}">
                <a16:creationId xmlns:a16="http://schemas.microsoft.com/office/drawing/2014/main" id="{3F03D307-FBC6-43A2-A673-DE3CE3F61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1263890"/>
            <a:ext cx="18288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PDMS </a:t>
            </a:r>
            <a:r>
              <a:rPr lang="en-US" sz="19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:1,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CC675768-EA50-43A0-A2B7-C444C7AEAF0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820" y="1263890"/>
            <a:ext cx="1010667" cy="450670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EBDC5AD0-F672-4699-A7B3-68E467615A99}"/>
              </a:ext>
            </a:extLst>
          </p:cNvPr>
          <p:cNvSpPr/>
          <p:nvPr/>
        </p:nvSpPr>
        <p:spPr>
          <a:xfrm>
            <a:off x="9185031" y="5498039"/>
            <a:ext cx="10242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1" hangingPunct="1">
              <a:spcBef>
                <a:spcPct val="0"/>
              </a:spcBef>
            </a:pPr>
            <a:r>
              <a:rPr lang="en-US" sz="2000" b="1" dirty="0">
                <a:solidFill>
                  <a:srgbClr val="C00000"/>
                </a:solidFill>
              </a:rPr>
              <a:t>1</a:t>
            </a:r>
            <a:r>
              <a:rPr lang="en-US" sz="2000" b="1" baseline="30000" dirty="0">
                <a:solidFill>
                  <a:srgbClr val="C00000"/>
                </a:solidFill>
              </a:rPr>
              <a:t>st</a:t>
            </a:r>
            <a:r>
              <a:rPr lang="en-US" sz="2000" b="1" dirty="0">
                <a:solidFill>
                  <a:srgbClr val="C00000"/>
                </a:solidFill>
              </a:rPr>
              <a:t> cycle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ADEE8BD-9A39-40F8-9111-CA136A23FCCB}"/>
              </a:ext>
            </a:extLst>
          </p:cNvPr>
          <p:cNvSpPr/>
          <p:nvPr/>
        </p:nvSpPr>
        <p:spPr>
          <a:xfrm>
            <a:off x="7539701" y="6542892"/>
            <a:ext cx="47018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Kumar, Ravi-</a:t>
            </a:r>
            <a:r>
              <a:rPr lang="en-US" sz="1600" dirty="0" err="1">
                <a:solidFill>
                  <a:srgbClr val="C00000"/>
                </a:solidFill>
              </a:rPr>
              <a:t>Chandar</a:t>
            </a:r>
            <a:r>
              <a:rPr lang="en-US" sz="1600" dirty="0">
                <a:solidFill>
                  <a:srgbClr val="C00000"/>
                </a:solidFill>
              </a:rPr>
              <a:t>, Lopez-Pamies </a:t>
            </a:r>
            <a:r>
              <a:rPr lang="en-US" sz="1600" i="1" dirty="0">
                <a:solidFill>
                  <a:srgbClr val="C00000"/>
                </a:solidFill>
              </a:rPr>
              <a:t>Int. J. Frac.</a:t>
            </a:r>
            <a:r>
              <a:rPr lang="en-US" sz="1600" dirty="0">
                <a:solidFill>
                  <a:srgbClr val="C00000"/>
                </a:solidFill>
              </a:rPr>
              <a:t>  (2018)</a:t>
            </a:r>
          </a:p>
        </p:txBody>
      </p:sp>
    </p:spTree>
    <p:extLst>
      <p:ext uri="{BB962C8B-B14F-4D97-AF65-F5344CB8AC3E}">
        <p14:creationId xmlns:p14="http://schemas.microsoft.com/office/powerpoint/2010/main" val="324697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84765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200" b="1" dirty="0">
                <a:solidFill>
                  <a:srgbClr val="FF9900"/>
                </a:solidFill>
                <a:latin typeface="+mn-lt"/>
              </a:rPr>
              <a:t>When and how 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brittle materials fracture?</a:t>
            </a:r>
          </a:p>
        </p:txBody>
      </p:sp>
      <p:pic>
        <p:nvPicPr>
          <p:cNvPr id="31746" name="Picture 2" descr="Bone Fracture Lawyer - Portland Broken Bone Injury Attorney">
            <a:extLst>
              <a:ext uri="{FF2B5EF4-FFF2-40B4-BE49-F238E27FC236}">
                <a16:creationId xmlns:a16="http://schemas.microsoft.com/office/drawing/2014/main" id="{F9559199-9A4A-4A81-8624-F0CF0C772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838200"/>
            <a:ext cx="2857500" cy="573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Woman Breaking Champagne Bottle Against Ship Closeup High-Res ...">
            <a:extLst>
              <a:ext uri="{FF2B5EF4-FFF2-40B4-BE49-F238E27FC236}">
                <a16:creationId xmlns:a16="http://schemas.microsoft.com/office/drawing/2014/main" id="{07408634-C624-4B8B-904D-386F3E153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31" y="1447800"/>
            <a:ext cx="5594139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5598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84765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200" b="1" dirty="0">
                <a:solidFill>
                  <a:srgbClr val="FF9900"/>
                </a:solidFill>
                <a:latin typeface="+mn-lt"/>
              </a:rPr>
              <a:t>Back to when and how rubber bands break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667A75-61A1-4999-B265-DEDD8E6B3EDE}"/>
              </a:ext>
            </a:extLst>
          </p:cNvPr>
          <p:cNvSpPr txBox="1"/>
          <p:nvPr/>
        </p:nvSpPr>
        <p:spPr>
          <a:xfrm>
            <a:off x="6726257" y="4304379"/>
            <a:ext cx="198915" cy="221599"/>
          </a:xfrm>
          <a:prstGeom prst="rect">
            <a:avLst/>
          </a:prstGeom>
          <a:noFill/>
        </p:spPr>
        <p:txBody>
          <a:bodyPr wrap="square" lIns="18288" tIns="18288" rIns="18288" bIns="18288" rtlCol="0">
            <a:spAutoFit/>
          </a:bodyPr>
          <a:lstStyle/>
          <a:p>
            <a:r>
              <a:rPr lang="en-US" sz="1200" i="1" dirty="0">
                <a:latin typeface="Euclid" panose="02020503060505020303" pitchFamily="18" charset="0"/>
              </a:rPr>
              <a:t>d</a:t>
            </a:r>
            <a:r>
              <a:rPr lang="en-US" sz="1200" baseline="-25000" dirty="0">
                <a:latin typeface="Euclid" panose="02020503060505020303" pitchFamily="18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4ABB65-BD65-4F58-8C72-1C27D8A08E6B}"/>
              </a:ext>
            </a:extLst>
          </p:cNvPr>
          <p:cNvSpPr txBox="1"/>
          <p:nvPr/>
        </p:nvSpPr>
        <p:spPr>
          <a:xfrm>
            <a:off x="4217777" y="6210757"/>
            <a:ext cx="198915" cy="221599"/>
          </a:xfrm>
          <a:prstGeom prst="rect">
            <a:avLst/>
          </a:prstGeom>
          <a:noFill/>
        </p:spPr>
        <p:txBody>
          <a:bodyPr wrap="square" lIns="18288" tIns="18288" rIns="18288" bIns="18288" rtlCol="0">
            <a:spAutoFit/>
          </a:bodyPr>
          <a:lstStyle/>
          <a:p>
            <a:r>
              <a:rPr lang="en-US" sz="1200" i="1" dirty="0">
                <a:latin typeface="Euclid" panose="02020503060505020303" pitchFamily="18" charset="0"/>
              </a:rPr>
              <a:t>d</a:t>
            </a:r>
            <a:r>
              <a:rPr lang="en-US" sz="1200" baseline="-25000" dirty="0">
                <a:latin typeface="Euclid" panose="02020503060505020303" pitchFamily="18" charset="0"/>
              </a:rPr>
              <a:t>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B6E0315-C739-489E-AA5C-8BACF6322B68}"/>
              </a:ext>
            </a:extLst>
          </p:cNvPr>
          <p:cNvSpPr>
            <a:spLocks noChangeAspect="1"/>
          </p:cNvSpPr>
          <p:nvPr/>
        </p:nvSpPr>
        <p:spPr>
          <a:xfrm rot="5400000">
            <a:off x="6797554" y="4410607"/>
            <a:ext cx="274320" cy="9144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DE6B5E9-45C5-40EE-86F2-CCD628DF1C62}"/>
              </a:ext>
            </a:extLst>
          </p:cNvPr>
          <p:cNvSpPr>
            <a:spLocks noChangeAspect="1"/>
          </p:cNvSpPr>
          <p:nvPr/>
        </p:nvSpPr>
        <p:spPr>
          <a:xfrm rot="5400000">
            <a:off x="6808984" y="5368090"/>
            <a:ext cx="274320" cy="2743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ADD186B-C246-4426-A002-B2FCE063EF36}"/>
              </a:ext>
            </a:extLst>
          </p:cNvPr>
          <p:cNvSpPr>
            <a:spLocks noChangeAspect="1"/>
          </p:cNvSpPr>
          <p:nvPr/>
        </p:nvSpPr>
        <p:spPr>
          <a:xfrm rot="5400000">
            <a:off x="7025640" y="3575782"/>
            <a:ext cx="274320" cy="5486400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5728825-EBDA-4BE8-BDDB-5FDBB20568B4}"/>
              </a:ext>
            </a:extLst>
          </p:cNvPr>
          <p:cNvCxnSpPr>
            <a:cxnSpLocks/>
          </p:cNvCxnSpPr>
          <p:nvPr/>
        </p:nvCxnSpPr>
        <p:spPr>
          <a:xfrm>
            <a:off x="4311078" y="5392221"/>
            <a:ext cx="0" cy="4014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BD36EC7-C70A-4902-8C6F-F768ADBC1C40}"/>
              </a:ext>
            </a:extLst>
          </p:cNvPr>
          <p:cNvCxnSpPr>
            <a:cxnSpLocks/>
          </p:cNvCxnSpPr>
          <p:nvPr/>
        </p:nvCxnSpPr>
        <p:spPr>
          <a:xfrm>
            <a:off x="4311078" y="5392221"/>
            <a:ext cx="36576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96C9ADBC-3CAE-4897-9E63-16A8D27DEE75}"/>
              </a:ext>
            </a:extLst>
          </p:cNvPr>
          <p:cNvSpPr txBox="1"/>
          <p:nvPr/>
        </p:nvSpPr>
        <p:spPr>
          <a:xfrm>
            <a:off x="4493958" y="5364107"/>
            <a:ext cx="3232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Euclid "/>
                <a:cs typeface="Estrangelo Edessa" panose="03080600000000000000" pitchFamily="66" charset="0"/>
              </a:rPr>
              <a:t>e</a:t>
            </a:r>
            <a:r>
              <a:rPr lang="en-US" sz="1100" baseline="-25000" dirty="0">
                <a:latin typeface="Euclid "/>
                <a:cs typeface="Estrangelo Edessa" panose="03080600000000000000" pitchFamily="66" charset="0"/>
              </a:rPr>
              <a:t>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FF5FCE8-C315-4100-BD98-FA5AAEA91755}"/>
              </a:ext>
            </a:extLst>
          </p:cNvPr>
          <p:cNvSpPr txBox="1"/>
          <p:nvPr/>
        </p:nvSpPr>
        <p:spPr>
          <a:xfrm>
            <a:off x="4291233" y="5625717"/>
            <a:ext cx="3232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Euclid "/>
                <a:cs typeface="Estrangelo Edessa" panose="03080600000000000000" pitchFamily="66" charset="0"/>
              </a:rPr>
              <a:t>e</a:t>
            </a:r>
            <a:r>
              <a:rPr lang="en-US" sz="1100" baseline="-25000" dirty="0">
                <a:latin typeface="Euclid "/>
                <a:cs typeface="Estrangelo Edessa" panose="03080600000000000000" pitchFamily="66" charset="0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8C5301D-8731-497B-8C96-E17F698D6B20}"/>
              </a:ext>
            </a:extLst>
          </p:cNvPr>
          <p:cNvSpPr txBox="1"/>
          <p:nvPr/>
        </p:nvSpPr>
        <p:spPr>
          <a:xfrm>
            <a:off x="6885944" y="6469419"/>
            <a:ext cx="1404471" cy="221599"/>
          </a:xfrm>
          <a:prstGeom prst="rect">
            <a:avLst/>
          </a:prstGeom>
          <a:noFill/>
        </p:spPr>
        <p:txBody>
          <a:bodyPr wrap="square" lIns="18288" tIns="18288" rIns="18288" bIns="18288" rtlCol="0">
            <a:spAutoFit/>
          </a:bodyPr>
          <a:lstStyle/>
          <a:p>
            <a:r>
              <a:rPr lang="en-US" sz="1200" i="1" dirty="0">
                <a:latin typeface="Euclid" panose="02020503060505020303" pitchFamily="18" charset="0"/>
              </a:rPr>
              <a:t>l</a:t>
            </a:r>
            <a:r>
              <a:rPr lang="en-US" sz="1200" baseline="-25000" dirty="0">
                <a:latin typeface="Euclid" panose="02020503060505020303" pitchFamily="18" charset="0"/>
              </a:rPr>
              <a:t>0</a:t>
            </a:r>
            <a:r>
              <a:rPr lang="en-US" sz="1200" dirty="0">
                <a:latin typeface="Euclid" panose="02020503060505020303" pitchFamily="18" charset="0"/>
              </a:rPr>
              <a:t> = 20</a:t>
            </a:r>
            <a:r>
              <a:rPr lang="en-US" sz="1200" dirty="0">
                <a:latin typeface="Euclid "/>
                <a:cs typeface="Times New Roman" panose="02020603050405020304" pitchFamily="18" charset="0"/>
              </a:rPr>
              <a:t>×</a:t>
            </a:r>
            <a:r>
              <a:rPr lang="en-US" sz="1200" i="1" dirty="0">
                <a:latin typeface="Euclid" panose="02020503060505020303" pitchFamily="18" charset="0"/>
              </a:rPr>
              <a:t>d</a:t>
            </a:r>
            <a:r>
              <a:rPr lang="en-US" sz="1200" baseline="-25000" dirty="0">
                <a:latin typeface="Euclid" panose="02020503060505020303" pitchFamily="18" charset="0"/>
              </a:rPr>
              <a:t>0</a:t>
            </a:r>
            <a:r>
              <a:rPr lang="en-US" sz="1200" dirty="0">
                <a:latin typeface="Euclid" panose="02020503060505020303" pitchFamily="18" charset="0"/>
              </a:rPr>
              <a:t> = 40 mm</a:t>
            </a:r>
            <a:endParaRPr lang="en-US" sz="1200" baseline="-25000" dirty="0">
              <a:latin typeface="Euclid" panose="02020503060505020303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986E931-F6C7-46EA-9C3C-75A6120063B5}"/>
              </a:ext>
            </a:extLst>
          </p:cNvPr>
          <p:cNvSpPr txBox="1"/>
          <p:nvPr/>
        </p:nvSpPr>
        <p:spPr>
          <a:xfrm>
            <a:off x="6885944" y="5564357"/>
            <a:ext cx="1652907" cy="221599"/>
          </a:xfrm>
          <a:prstGeom prst="rect">
            <a:avLst/>
          </a:prstGeom>
          <a:noFill/>
        </p:spPr>
        <p:txBody>
          <a:bodyPr wrap="square" lIns="18288" tIns="18288" rIns="18288" bIns="18288" rtlCol="0">
            <a:spAutoFit/>
          </a:bodyPr>
          <a:lstStyle/>
          <a:p>
            <a:r>
              <a:rPr lang="en-US" sz="1200" i="1" dirty="0">
                <a:latin typeface="Euclid" panose="02020503060505020303" pitchFamily="18" charset="0"/>
              </a:rPr>
              <a:t>l</a:t>
            </a:r>
            <a:r>
              <a:rPr lang="en-US" sz="1200" baseline="-25000" dirty="0">
                <a:latin typeface="Euclid" panose="02020503060505020303" pitchFamily="18" charset="0"/>
              </a:rPr>
              <a:t>0</a:t>
            </a:r>
            <a:r>
              <a:rPr lang="en-US" sz="1200" dirty="0">
                <a:latin typeface="Euclid" panose="02020503060505020303" pitchFamily="18" charset="0"/>
              </a:rPr>
              <a:t> = </a:t>
            </a:r>
            <a:r>
              <a:rPr lang="en-US" sz="1200" i="1" dirty="0">
                <a:latin typeface="Euclid" panose="02020503060505020303" pitchFamily="18" charset="0"/>
              </a:rPr>
              <a:t>d</a:t>
            </a:r>
            <a:r>
              <a:rPr lang="en-US" sz="1200" baseline="-25000" dirty="0">
                <a:latin typeface="Euclid" panose="02020503060505020303" pitchFamily="18" charset="0"/>
              </a:rPr>
              <a:t>0</a:t>
            </a:r>
            <a:r>
              <a:rPr lang="en-US" sz="1200" dirty="0">
                <a:latin typeface="Euclid" panose="02020503060505020303" pitchFamily="18" charset="0"/>
                <a:cs typeface="Times New Roman" panose="02020603050405020304" pitchFamily="18" charset="0"/>
              </a:rPr>
              <a:t>/13.3</a:t>
            </a:r>
            <a:r>
              <a:rPr lang="en-US" sz="1200" dirty="0">
                <a:latin typeface="Euclid" panose="02020503060505020303" pitchFamily="18" charset="0"/>
              </a:rPr>
              <a:t> = 0.15 mm</a:t>
            </a:r>
            <a:endParaRPr lang="en-US" sz="1200" baseline="-25000" dirty="0">
              <a:latin typeface="Euclid" panose="02020503060505020303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D098B40-BF0E-4D59-A1D5-3CAD8617D45A}"/>
              </a:ext>
            </a:extLst>
          </p:cNvPr>
          <p:cNvSpPr txBox="1"/>
          <p:nvPr/>
        </p:nvSpPr>
        <p:spPr>
          <a:xfrm>
            <a:off x="6885945" y="4589888"/>
            <a:ext cx="2102553" cy="221599"/>
          </a:xfrm>
          <a:prstGeom prst="rect">
            <a:avLst/>
          </a:prstGeom>
          <a:noFill/>
        </p:spPr>
        <p:txBody>
          <a:bodyPr wrap="square" lIns="18288" tIns="18288" rIns="18288" bIns="18288" rtlCol="0">
            <a:spAutoFit/>
          </a:bodyPr>
          <a:lstStyle/>
          <a:p>
            <a:r>
              <a:rPr lang="en-US" sz="1200" i="1" dirty="0">
                <a:latin typeface="Euclid" panose="02020503060505020303" pitchFamily="18" charset="0"/>
              </a:rPr>
              <a:t>l</a:t>
            </a:r>
            <a:r>
              <a:rPr lang="en-US" sz="1200" baseline="-25000" dirty="0">
                <a:latin typeface="Euclid" panose="02020503060505020303" pitchFamily="18" charset="0"/>
              </a:rPr>
              <a:t>0</a:t>
            </a:r>
            <a:r>
              <a:rPr lang="en-US" sz="1200" dirty="0">
                <a:latin typeface="Euclid" panose="02020503060505020303" pitchFamily="18" charset="0"/>
              </a:rPr>
              <a:t> = </a:t>
            </a:r>
            <a:r>
              <a:rPr lang="en-US" sz="1200" i="1" dirty="0">
                <a:latin typeface="Euclid" panose="02020503060505020303" pitchFamily="18" charset="0"/>
              </a:rPr>
              <a:t>d</a:t>
            </a:r>
            <a:r>
              <a:rPr lang="en-US" sz="1200" baseline="-25000" dirty="0">
                <a:latin typeface="Euclid" panose="02020503060505020303" pitchFamily="18" charset="0"/>
              </a:rPr>
              <a:t>0</a:t>
            </a:r>
            <a:r>
              <a:rPr lang="en-US" sz="1200" dirty="0">
                <a:latin typeface="Euclid" panose="02020503060505020303" pitchFamily="18" charset="0"/>
                <a:cs typeface="Times New Roman" panose="02020603050405020304" pitchFamily="18" charset="0"/>
              </a:rPr>
              <a:t>/35</a:t>
            </a:r>
            <a:r>
              <a:rPr lang="en-US" sz="1200" dirty="0">
                <a:latin typeface="Euclid" panose="02020503060505020303" pitchFamily="18" charset="0"/>
              </a:rPr>
              <a:t> = 0.057 mm</a:t>
            </a:r>
            <a:endParaRPr lang="en-US" sz="1200" baseline="-25000" dirty="0">
              <a:latin typeface="Euclid" panose="02020503060505020303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EE52DA9-9432-433C-925A-832E6DA36688}"/>
              </a:ext>
            </a:extLst>
          </p:cNvPr>
          <p:cNvSpPr txBox="1"/>
          <p:nvPr/>
        </p:nvSpPr>
        <p:spPr>
          <a:xfrm>
            <a:off x="6721491" y="5275245"/>
            <a:ext cx="198915" cy="221599"/>
          </a:xfrm>
          <a:prstGeom prst="rect">
            <a:avLst/>
          </a:prstGeom>
          <a:noFill/>
        </p:spPr>
        <p:txBody>
          <a:bodyPr wrap="square" lIns="18288" tIns="18288" rIns="18288" bIns="18288" rtlCol="0">
            <a:spAutoFit/>
          </a:bodyPr>
          <a:lstStyle/>
          <a:p>
            <a:r>
              <a:rPr lang="en-US" sz="1200" i="1" dirty="0">
                <a:latin typeface="Euclid" panose="02020503060505020303" pitchFamily="18" charset="0"/>
              </a:rPr>
              <a:t>d</a:t>
            </a:r>
            <a:r>
              <a:rPr lang="en-US" sz="1200" baseline="-25000" dirty="0">
                <a:latin typeface="Euclid" panose="02020503060505020303" pitchFamily="18" charset="0"/>
              </a:rPr>
              <a:t>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3AF2830-D6FA-4B7F-8B1D-43023778DE48}"/>
              </a:ext>
            </a:extLst>
          </p:cNvPr>
          <p:cNvGrpSpPr>
            <a:grpSpLocks noChangeAspect="1"/>
          </p:cNvGrpSpPr>
          <p:nvPr/>
        </p:nvGrpSpPr>
        <p:grpSpPr>
          <a:xfrm>
            <a:off x="840729" y="3931461"/>
            <a:ext cx="2392879" cy="2865292"/>
            <a:chOff x="1313216" y="3831774"/>
            <a:chExt cx="2392879" cy="286529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7100AD-3ECB-40DF-A889-0AE08FC959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81672" y="5234572"/>
              <a:ext cx="1462494" cy="146249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34FDC7E-725F-4AE3-B952-9CEEDC9BFC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81673" y="4167521"/>
              <a:ext cx="1462493" cy="7552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DB17677-EA29-49C8-829D-1819CF2C96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5482" y="4144651"/>
              <a:ext cx="1454766" cy="186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65E6B31-02ED-421D-B27D-1950B5336732}"/>
                </a:ext>
              </a:extLst>
            </p:cNvPr>
            <p:cNvSpPr txBox="1"/>
            <p:nvPr/>
          </p:nvSpPr>
          <p:spPr>
            <a:xfrm>
              <a:off x="2716655" y="3831774"/>
              <a:ext cx="9894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latin typeface="Euclid "/>
                  <a:cs typeface="Estrangelo Edessa" panose="03080600000000000000" pitchFamily="66" charset="0"/>
                </a:rPr>
                <a:t>u, P</a:t>
              </a:r>
              <a:endParaRPr lang="en-US" sz="1200" i="1" baseline="-25000" dirty="0">
                <a:latin typeface="Euclid "/>
                <a:cs typeface="Estrangelo Edessa" panose="03080600000000000000" pitchFamily="66" charset="0"/>
              </a:endParaRPr>
            </a:p>
          </p:txBody>
        </p:sp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7607B1B4-DF71-4584-9055-299C2876C8EF}"/>
                </a:ext>
              </a:extLst>
            </p:cNvPr>
            <p:cNvSpPr/>
            <p:nvPr/>
          </p:nvSpPr>
          <p:spPr>
            <a:xfrm rot="16200000">
              <a:off x="2622378" y="3987661"/>
              <a:ext cx="180975" cy="129540"/>
            </a:xfrm>
            <a:prstGeom prst="rightArrow">
              <a:avLst>
                <a:gd name="adj1" fmla="val 35294"/>
                <a:gd name="adj2" fmla="val 45588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34580A8-2EC9-4BD1-837C-3AEB6561F9B4}"/>
                </a:ext>
              </a:extLst>
            </p:cNvPr>
            <p:cNvCxnSpPr>
              <a:cxnSpLocks/>
              <a:stCxn id="15" idx="6"/>
              <a:endCxn id="15" idx="2"/>
            </p:cNvCxnSpPr>
            <p:nvPr/>
          </p:nvCxnSpPr>
          <p:spPr>
            <a:xfrm flipH="1">
              <a:off x="1981672" y="5965819"/>
              <a:ext cx="1462494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17D16DC-066F-415E-AB05-B4A47F196E4F}"/>
                </a:ext>
              </a:extLst>
            </p:cNvPr>
            <p:cNvSpPr txBox="1"/>
            <p:nvPr/>
          </p:nvSpPr>
          <p:spPr>
            <a:xfrm>
              <a:off x="2279914" y="5965819"/>
              <a:ext cx="9220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latin typeface="Euclid" panose="02020503060505020303" pitchFamily="18" charset="0"/>
                </a:rPr>
                <a:t>d</a:t>
              </a:r>
              <a:r>
                <a:rPr lang="en-US" sz="1200" baseline="-25000" dirty="0">
                  <a:latin typeface="Euclid" panose="02020503060505020303" pitchFamily="18" charset="0"/>
                </a:rPr>
                <a:t>0</a:t>
              </a:r>
              <a:r>
                <a:rPr lang="en-US" sz="1200" dirty="0">
                  <a:latin typeface="Euclid" panose="02020503060505020303" pitchFamily="18" charset="0"/>
                </a:rPr>
                <a:t> = 2 mm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03768E1-C2EA-46B1-B8D7-34D54144C1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70676" y="4941133"/>
              <a:ext cx="115661" cy="9272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C6FB976-1B25-4A47-AF22-EC8B0EDF44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48239" y="4941132"/>
              <a:ext cx="115661" cy="9272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00F7557-A267-4AD6-B912-0D6DCBE6D6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16393" y="4941133"/>
              <a:ext cx="115661" cy="9272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AD916FD-2DB4-4D06-AB94-A9E3E15815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93956" y="4941133"/>
              <a:ext cx="115661" cy="9272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8BF0242-E0F7-4324-8A5A-0465433EEC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62110" y="4941133"/>
              <a:ext cx="115661" cy="9272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6F2CAA7-2D4F-4BAE-8456-97085F0141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39673" y="4941132"/>
              <a:ext cx="115661" cy="9272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BA871AD-B1F7-41F2-BC21-E5A61FC28D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07828" y="4941133"/>
              <a:ext cx="115661" cy="9272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C11265-3D01-4038-A3B7-5A1B659D0C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5391" y="4941133"/>
              <a:ext cx="115661" cy="9272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AB3A3B6-45AF-4035-AB5C-DEEFD69EF3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53545" y="4941133"/>
              <a:ext cx="115661" cy="9272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0683CBF-4415-4FE1-B694-479848EA7B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34918" y="4941132"/>
              <a:ext cx="115661" cy="9272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1B15D00-8BC0-4252-BED3-E7A0CE03F6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05930" y="4941133"/>
              <a:ext cx="115661" cy="9272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7850ED6-1E56-4D83-A0C0-C19C5EABAA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97817" y="4940179"/>
              <a:ext cx="115661" cy="9272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A17E116-0AF7-497A-B438-82A2B56E15E9}"/>
                </a:ext>
              </a:extLst>
            </p:cNvPr>
            <p:cNvCxnSpPr>
              <a:cxnSpLocks/>
            </p:cNvCxnSpPr>
            <p:nvPr/>
          </p:nvCxnSpPr>
          <p:spPr>
            <a:xfrm>
              <a:off x="1981818" y="4940179"/>
              <a:ext cx="1462093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1ADEF96-CA32-4D7D-B493-402C626994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10800" y="4940360"/>
              <a:ext cx="115661" cy="9272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B97C1E5-550A-48DE-AE1E-022536C699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88479" y="4940360"/>
              <a:ext cx="115661" cy="9272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6C02E3F-8B2A-4221-8103-0F1EEA4AB5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66042" y="4940359"/>
              <a:ext cx="115661" cy="9272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8B278FF-F342-4FEB-BD99-DF4DA0BB59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4197" y="4940360"/>
              <a:ext cx="115661" cy="9272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9BDEC66-5D80-44FA-B0B0-A05FC45DA8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1760" y="4940360"/>
              <a:ext cx="115661" cy="9272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A61EEA4-A07A-4B06-B418-9E414A0330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79914" y="4940360"/>
              <a:ext cx="115661" cy="9272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62C1269-D18D-4D05-8047-7CA2726735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7477" y="4940359"/>
              <a:ext cx="115661" cy="9272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B1D09DE-1DBF-4864-9B11-97C35A7A81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6584" y="4940360"/>
              <a:ext cx="115661" cy="9272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8BF4D99-BDB9-425D-959A-5612EF7ED3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59665" y="4156849"/>
              <a:ext cx="0" cy="3924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49632ED2-F858-48EF-8CE1-367C325B47A5}"/>
                </a:ext>
              </a:extLst>
            </p:cNvPr>
            <p:cNvCxnSpPr>
              <a:cxnSpLocks/>
            </p:cNvCxnSpPr>
            <p:nvPr/>
          </p:nvCxnSpPr>
          <p:spPr>
            <a:xfrm>
              <a:off x="1359665" y="4549279"/>
              <a:ext cx="36576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69875B30-3731-430A-8949-AC9173CB5F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59665" y="5585599"/>
              <a:ext cx="0" cy="3924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79C59FBB-FE10-44D4-BE44-259629B69BC8}"/>
                </a:ext>
              </a:extLst>
            </p:cNvPr>
            <p:cNvCxnSpPr>
              <a:cxnSpLocks/>
            </p:cNvCxnSpPr>
            <p:nvPr/>
          </p:nvCxnSpPr>
          <p:spPr>
            <a:xfrm>
              <a:off x="1359665" y="5978029"/>
              <a:ext cx="36576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95BC288-94EE-4022-9E73-96DC184207DF}"/>
                </a:ext>
              </a:extLst>
            </p:cNvPr>
            <p:cNvSpPr txBox="1"/>
            <p:nvPr/>
          </p:nvSpPr>
          <p:spPr>
            <a:xfrm>
              <a:off x="1542545" y="4308630"/>
              <a:ext cx="3232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Euclid "/>
                  <a:cs typeface="Estrangelo Edessa" panose="03080600000000000000" pitchFamily="66" charset="0"/>
                </a:rPr>
                <a:t>e</a:t>
              </a:r>
              <a:r>
                <a:rPr lang="en-US" sz="1100" baseline="-25000" dirty="0">
                  <a:latin typeface="Euclid "/>
                  <a:cs typeface="Estrangelo Edessa" panose="03080600000000000000" pitchFamily="66" charset="0"/>
                </a:rPr>
                <a:t>1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9A89933-0A45-4D8B-8BD6-2DDEC2210B8B}"/>
                </a:ext>
              </a:extLst>
            </p:cNvPr>
            <p:cNvSpPr txBox="1"/>
            <p:nvPr/>
          </p:nvSpPr>
          <p:spPr>
            <a:xfrm>
              <a:off x="1319061" y="4015304"/>
              <a:ext cx="3232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Euclid "/>
                  <a:cs typeface="Estrangelo Edessa" panose="03080600000000000000" pitchFamily="66" charset="0"/>
                </a:rPr>
                <a:t>e</a:t>
              </a:r>
              <a:r>
                <a:rPr lang="en-US" sz="1100" baseline="-25000" dirty="0">
                  <a:latin typeface="Euclid "/>
                  <a:cs typeface="Estrangelo Edessa" panose="03080600000000000000" pitchFamily="66" charset="0"/>
                </a:rPr>
                <a:t>3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5121F60-3A89-41BB-8F3E-BF34112672FB}"/>
                </a:ext>
              </a:extLst>
            </p:cNvPr>
            <p:cNvSpPr txBox="1"/>
            <p:nvPr/>
          </p:nvSpPr>
          <p:spPr>
            <a:xfrm>
              <a:off x="1538007" y="5738762"/>
              <a:ext cx="3232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Euclid "/>
                  <a:cs typeface="Estrangelo Edessa" panose="03080600000000000000" pitchFamily="66" charset="0"/>
                </a:rPr>
                <a:t>e</a:t>
              </a:r>
              <a:r>
                <a:rPr lang="en-US" sz="1100" baseline="-25000" dirty="0">
                  <a:latin typeface="Euclid "/>
                  <a:cs typeface="Estrangelo Edessa" panose="03080600000000000000" pitchFamily="66" charset="0"/>
                </a:rPr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804995C-E4EF-42A3-8C76-047B04545E18}"/>
                </a:ext>
              </a:extLst>
            </p:cNvPr>
            <p:cNvSpPr txBox="1"/>
            <p:nvPr/>
          </p:nvSpPr>
          <p:spPr>
            <a:xfrm>
              <a:off x="1313216" y="5427610"/>
              <a:ext cx="3232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Euclid "/>
                  <a:cs typeface="Estrangelo Edessa" panose="03080600000000000000" pitchFamily="66" charset="0"/>
                </a:rPr>
                <a:t>e</a:t>
              </a:r>
              <a:r>
                <a:rPr lang="en-US" sz="1100" baseline="-25000" dirty="0">
                  <a:latin typeface="Euclid "/>
                  <a:cs typeface="Estrangelo Edessa" panose="03080600000000000000" pitchFamily="66" charset="0"/>
                </a:rPr>
                <a:t>2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1AC38F3F-9E71-47A7-880D-FCACE296A3B3}"/>
                </a:ext>
              </a:extLst>
            </p:cNvPr>
            <p:cNvCxnSpPr>
              <a:cxnSpLocks/>
            </p:cNvCxnSpPr>
            <p:nvPr/>
          </p:nvCxnSpPr>
          <p:spPr>
            <a:xfrm>
              <a:off x="3516559" y="4179366"/>
              <a:ext cx="1471" cy="732719"/>
            </a:xfrm>
            <a:prstGeom prst="straightConnector1">
              <a:avLst/>
            </a:prstGeom>
            <a:ln>
              <a:headEnd type="arrow" w="sm" len="sm"/>
              <a:tailEnd type="arrow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0087D91-ABB0-493D-B6EA-44F2547CAA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65978" y="4172308"/>
              <a:ext cx="10808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8358272-A5FD-4F01-BDAA-F8989FE90F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55501" y="4920444"/>
              <a:ext cx="10808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6D83181-B229-4540-A9DF-52233F8FCF5C}"/>
                </a:ext>
              </a:extLst>
            </p:cNvPr>
            <p:cNvSpPr txBox="1"/>
            <p:nvPr/>
          </p:nvSpPr>
          <p:spPr>
            <a:xfrm>
              <a:off x="3451014" y="4415449"/>
              <a:ext cx="193036" cy="2215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8288" tIns="18288" rIns="18288" bIns="18288" rtlCol="0">
              <a:spAutoFit/>
            </a:bodyPr>
            <a:lstStyle/>
            <a:p>
              <a:r>
                <a:rPr lang="en-US" sz="1200" i="1" dirty="0">
                  <a:latin typeface="Euclid" panose="02020503060505020303" pitchFamily="18" charset="0"/>
                </a:rPr>
                <a:t>l</a:t>
              </a:r>
              <a:r>
                <a:rPr lang="en-US" sz="1200" baseline="-25000" dirty="0">
                  <a:latin typeface="Euclid" panose="02020503060505020303" pitchFamily="18" charset="0"/>
                </a:rPr>
                <a:t>0</a:t>
              </a:r>
            </a:p>
          </p:txBody>
        </p:sp>
      </p:grpSp>
      <p:sp>
        <p:nvSpPr>
          <p:cNvPr id="69" name="Left Brace 68">
            <a:extLst>
              <a:ext uri="{FF2B5EF4-FFF2-40B4-BE49-F238E27FC236}">
                <a16:creationId xmlns:a16="http://schemas.microsoft.com/office/drawing/2014/main" id="{6C16A793-EC1F-4E3A-AFB2-0138177D9480}"/>
              </a:ext>
            </a:extLst>
          </p:cNvPr>
          <p:cNvSpPr/>
          <p:nvPr/>
        </p:nvSpPr>
        <p:spPr>
          <a:xfrm>
            <a:off x="3999917" y="4183125"/>
            <a:ext cx="238914" cy="2404605"/>
          </a:xfrm>
          <a:prstGeom prst="leftBrace">
            <a:avLst>
              <a:gd name="adj1" fmla="val 184395"/>
              <a:gd name="adj2" fmla="val 50000"/>
            </a:avLst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40" name="Picture 4" descr="Image result for rubber band stretch">
            <a:extLst>
              <a:ext uri="{FF2B5EF4-FFF2-40B4-BE49-F238E27FC236}">
                <a16:creationId xmlns:a16="http://schemas.microsoft.com/office/drawing/2014/main" id="{BAF6C454-33AA-494B-A16C-CBB73A39B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788927"/>
            <a:ext cx="4172709" cy="282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Image result for rubber band  orign">
            <a:extLst>
              <a:ext uri="{FF2B5EF4-FFF2-40B4-BE49-F238E27FC236}">
                <a16:creationId xmlns:a16="http://schemas.microsoft.com/office/drawing/2014/main" id="{DED26126-C839-409D-8D74-95055C0FE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470" y="1011586"/>
            <a:ext cx="3116601" cy="209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26 5 1">
            <a:extLst>
              <a:ext uri="{FF2B5EF4-FFF2-40B4-BE49-F238E27FC236}">
                <a16:creationId xmlns:a16="http://schemas.microsoft.com/office/drawing/2014/main" id="{3B55B5CF-7D69-49B8-A0F5-465E109E9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399" y="4242042"/>
            <a:ext cx="2328275" cy="43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cs typeface="Times New Roman" panose="02020603050405020304" pitchFamily="18" charset="0"/>
              </a:rPr>
              <a:t>very short band</a:t>
            </a:r>
            <a:endParaRPr lang="en-US" sz="2200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sp>
        <p:nvSpPr>
          <p:cNvPr id="72" name="Rectangle 26 5 1">
            <a:extLst>
              <a:ext uri="{FF2B5EF4-FFF2-40B4-BE49-F238E27FC236}">
                <a16:creationId xmlns:a16="http://schemas.microsoft.com/office/drawing/2014/main" id="{35F7E29E-4DC7-4342-A084-EB5490FF6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399" y="5158071"/>
            <a:ext cx="2328275" cy="43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cs typeface="Times New Roman" panose="02020603050405020304" pitchFamily="18" charset="0"/>
              </a:rPr>
              <a:t>short band</a:t>
            </a:r>
            <a:endParaRPr lang="en-US" sz="2200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sp>
        <p:nvSpPr>
          <p:cNvPr id="73" name="Rectangle 26 5 1">
            <a:extLst>
              <a:ext uri="{FF2B5EF4-FFF2-40B4-BE49-F238E27FC236}">
                <a16:creationId xmlns:a16="http://schemas.microsoft.com/office/drawing/2014/main" id="{66F22323-8070-4768-96E4-E588CE3E5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6769" y="6074301"/>
            <a:ext cx="2328275" cy="43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cs typeface="Times New Roman" panose="02020603050405020304" pitchFamily="18" charset="0"/>
              </a:rPr>
              <a:t>long band</a:t>
            </a:r>
            <a:endParaRPr lang="en-US" sz="2200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BFB7910-BED7-426C-820E-55456BE2DCB9}"/>
              </a:ext>
            </a:extLst>
          </p:cNvPr>
          <p:cNvSpPr/>
          <p:nvPr/>
        </p:nvSpPr>
        <p:spPr>
          <a:xfrm>
            <a:off x="1949785" y="3174538"/>
            <a:ext cx="19507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Stephen Perry (1845)</a:t>
            </a:r>
          </a:p>
        </p:txBody>
      </p:sp>
    </p:spTree>
    <p:extLst>
      <p:ext uri="{BB962C8B-B14F-4D97-AF65-F5344CB8AC3E}">
        <p14:creationId xmlns:p14="http://schemas.microsoft.com/office/powerpoint/2010/main" val="111973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  <p:bldP spid="46" grpId="0" animBg="1"/>
      <p:bldP spid="47" grpId="0" animBg="1"/>
      <p:bldP spid="48" grpId="0" animBg="1"/>
      <p:bldP spid="59" grpId="0"/>
      <p:bldP spid="60" grpId="0"/>
      <p:bldP spid="61" grpId="0"/>
      <p:bldP spid="62" grpId="0"/>
      <p:bldP spid="63" grpId="0"/>
      <p:bldP spid="64" grpId="0"/>
      <p:bldP spid="69" grpId="0" animBg="1"/>
      <p:bldP spid="71" grpId="0"/>
      <p:bldP spid="72" grpId="0"/>
      <p:bldP spid="7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84765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200" b="1" dirty="0">
                <a:solidFill>
                  <a:srgbClr val="FF9900"/>
                </a:solidFill>
                <a:latin typeface="+mn-lt"/>
              </a:rPr>
              <a:t>When and how rubber bands break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AF453816-B1F1-4447-87AD-E5F881BA9F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525" b="7347"/>
          <a:stretch/>
        </p:blipFill>
        <p:spPr>
          <a:xfrm>
            <a:off x="9479358" y="1012097"/>
            <a:ext cx="2636442" cy="2797536"/>
          </a:xfrm>
          <a:prstGeom prst="rect">
            <a:avLst/>
          </a:prstGeom>
        </p:spPr>
      </p:pic>
      <p:sp>
        <p:nvSpPr>
          <p:cNvPr id="88" name="Rectangle 26 5 1 1">
            <a:extLst>
              <a:ext uri="{FF2B5EF4-FFF2-40B4-BE49-F238E27FC236}">
                <a16:creationId xmlns:a16="http://schemas.microsoft.com/office/drawing/2014/main" id="{B0478976-7C4F-4364-863C-E6466852B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021" y="611299"/>
            <a:ext cx="11049000" cy="43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00CC"/>
                </a:solidFill>
                <a:cs typeface="Times New Roman" panose="02020603050405020304" pitchFamily="18" charset="0"/>
              </a:rPr>
              <a:t>The poker-chip experiment 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Gent and Lindley (1959)</a:t>
            </a:r>
            <a:endParaRPr lang="en-US" sz="2200" b="1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A1AB7501-B2A9-4DCF-BA2A-7034A51D41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6059" b="7347"/>
          <a:stretch/>
        </p:blipFill>
        <p:spPr>
          <a:xfrm>
            <a:off x="6362865" y="981270"/>
            <a:ext cx="2673169" cy="2797537"/>
          </a:xfrm>
          <a:prstGeom prst="rect">
            <a:avLst/>
          </a:prstGeom>
        </p:spPr>
      </p:pic>
      <p:sp>
        <p:nvSpPr>
          <p:cNvPr id="94" name="Rectangle 26 5 1 2">
            <a:extLst>
              <a:ext uri="{FF2B5EF4-FFF2-40B4-BE49-F238E27FC236}">
                <a16:creationId xmlns:a16="http://schemas.microsoft.com/office/drawing/2014/main" id="{6EB33AB8-58D0-4E22-B9F5-045BD7E79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47246"/>
            <a:ext cx="11049000" cy="43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00CC"/>
                </a:solidFill>
                <a:cs typeface="Times New Roman" panose="02020603050405020304" pitchFamily="18" charset="0"/>
              </a:rPr>
              <a:t>The “simple” tension experiment </a:t>
            </a:r>
          </a:p>
          <a:p>
            <a:pPr>
              <a:spcBef>
                <a:spcPct val="0"/>
              </a:spcBef>
            </a:pPr>
            <a:r>
              <a:rPr lang="en-US" sz="2200" b="1" dirty="0">
                <a:solidFill>
                  <a:srgbClr val="0000CC"/>
                </a:solidFill>
                <a:cs typeface="Times New Roman" panose="02020603050405020304" pitchFamily="18" charset="0"/>
              </a:rPr>
              <a:t>     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Smith (1964)</a:t>
            </a:r>
            <a:endParaRPr lang="en-US" sz="2200" b="1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sp>
        <p:nvSpPr>
          <p:cNvPr id="96" name="Rectangle 26 5 1 3">
            <a:extLst>
              <a:ext uri="{FF2B5EF4-FFF2-40B4-BE49-F238E27FC236}">
                <a16:creationId xmlns:a16="http://schemas.microsoft.com/office/drawing/2014/main" id="{811AB1F6-4B6C-4492-90BC-53A44CB48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7759" y="3613095"/>
            <a:ext cx="2328275" cy="43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cs typeface="Times New Roman" panose="02020603050405020304" pitchFamily="18" charset="0"/>
              </a:rPr>
              <a:t>very short band</a:t>
            </a:r>
            <a:endParaRPr lang="en-US" sz="2200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sp>
        <p:nvSpPr>
          <p:cNvPr id="97" name="Rectangle 26 5 1 4">
            <a:extLst>
              <a:ext uri="{FF2B5EF4-FFF2-40B4-BE49-F238E27FC236}">
                <a16:creationId xmlns:a16="http://schemas.microsoft.com/office/drawing/2014/main" id="{9F9B746F-EBB8-41B8-85DE-783E2A44F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3441" y="3679903"/>
            <a:ext cx="2328275" cy="43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cs typeface="Times New Roman" panose="02020603050405020304" pitchFamily="18" charset="0"/>
              </a:rPr>
              <a:t>short band</a:t>
            </a:r>
            <a:endParaRPr lang="en-US" sz="2200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pic>
        <p:nvPicPr>
          <p:cNvPr id="16388" name="Picture 4" descr="Image result for rubber band breaking">
            <a:extLst>
              <a:ext uri="{FF2B5EF4-FFF2-40B4-BE49-F238E27FC236}">
                <a16:creationId xmlns:a16="http://schemas.microsoft.com/office/drawing/2014/main" id="{378F164B-D263-43CB-9185-CB502B3F85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4" t="3369" r="10778" b="9618"/>
          <a:stretch/>
        </p:blipFill>
        <p:spPr bwMode="auto">
          <a:xfrm>
            <a:off x="8952277" y="4337318"/>
            <a:ext cx="2425463" cy="218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Rectangle 26 5 1 5">
            <a:extLst>
              <a:ext uri="{FF2B5EF4-FFF2-40B4-BE49-F238E27FC236}">
                <a16:creationId xmlns:a16="http://schemas.microsoft.com/office/drawing/2014/main" id="{00D20419-7DBA-474A-A0B5-B23550BFA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5252" y="6483830"/>
            <a:ext cx="2328275" cy="43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cs typeface="Times New Roman" panose="02020603050405020304" pitchFamily="18" charset="0"/>
              </a:rPr>
              <a:t>long band</a:t>
            </a:r>
            <a:endParaRPr lang="en-US" sz="2200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pic>
        <p:nvPicPr>
          <p:cNvPr id="16390" name="Picture 6" descr="Image result for rubber band breaking">
            <a:extLst>
              <a:ext uri="{FF2B5EF4-FFF2-40B4-BE49-F238E27FC236}">
                <a16:creationId xmlns:a16="http://schemas.microsoft.com/office/drawing/2014/main" id="{0B50C2B4-5D04-4EFD-A23A-F5DE29D01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1" b="8688"/>
          <a:stretch/>
        </p:blipFill>
        <p:spPr bwMode="auto">
          <a:xfrm>
            <a:off x="4792752" y="4353715"/>
            <a:ext cx="3516024" cy="218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DF87333E-03EA-4517-845B-2C687C4F69C6}"/>
              </a:ext>
            </a:extLst>
          </p:cNvPr>
          <p:cNvGrpSpPr/>
          <p:nvPr/>
        </p:nvGrpSpPr>
        <p:grpSpPr>
          <a:xfrm>
            <a:off x="342644" y="1929765"/>
            <a:ext cx="2361064" cy="930323"/>
            <a:chOff x="2452047" y="1014484"/>
            <a:chExt cx="2361064" cy="930323"/>
          </a:xfrm>
        </p:grpSpPr>
        <p:sp>
          <p:nvSpPr>
            <p:cNvPr id="64" name="Cylinder 63">
              <a:extLst>
                <a:ext uri="{FF2B5EF4-FFF2-40B4-BE49-F238E27FC236}">
                  <a16:creationId xmlns:a16="http://schemas.microsoft.com/office/drawing/2014/main" id="{C4C0B87D-9849-48C1-889F-4B68B7C9660D}"/>
                </a:ext>
              </a:extLst>
            </p:cNvPr>
            <p:cNvSpPr/>
            <p:nvPr/>
          </p:nvSpPr>
          <p:spPr>
            <a:xfrm>
              <a:off x="2452047" y="1608162"/>
              <a:ext cx="2361063" cy="336645"/>
            </a:xfrm>
            <a:prstGeom prst="can">
              <a:avLst>
                <a:gd name="adj" fmla="val 46622"/>
              </a:avLst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Cylinder 64">
              <a:extLst>
                <a:ext uri="{FF2B5EF4-FFF2-40B4-BE49-F238E27FC236}">
                  <a16:creationId xmlns:a16="http://schemas.microsoft.com/office/drawing/2014/main" id="{611D9AB1-6980-41A5-BC50-056FC9761426}"/>
                </a:ext>
              </a:extLst>
            </p:cNvPr>
            <p:cNvSpPr/>
            <p:nvPr/>
          </p:nvSpPr>
          <p:spPr>
            <a:xfrm>
              <a:off x="2452047" y="1205552"/>
              <a:ext cx="2361063" cy="570932"/>
            </a:xfrm>
            <a:prstGeom prst="can">
              <a:avLst>
                <a:gd name="adj" fmla="val 25238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Cylinder 65">
              <a:extLst>
                <a:ext uri="{FF2B5EF4-FFF2-40B4-BE49-F238E27FC236}">
                  <a16:creationId xmlns:a16="http://schemas.microsoft.com/office/drawing/2014/main" id="{B300AA6D-C0F9-484C-84AC-67258F45357A}"/>
                </a:ext>
              </a:extLst>
            </p:cNvPr>
            <p:cNvSpPr/>
            <p:nvPr/>
          </p:nvSpPr>
          <p:spPr>
            <a:xfrm>
              <a:off x="2452048" y="1014484"/>
              <a:ext cx="2361063" cy="336645"/>
            </a:xfrm>
            <a:prstGeom prst="can">
              <a:avLst>
                <a:gd name="adj" fmla="val 46622"/>
              </a:avLst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94C302F1-7E72-4ADD-9BAC-7BC3786B456A}"/>
              </a:ext>
            </a:extLst>
          </p:cNvPr>
          <p:cNvCxnSpPr>
            <a:cxnSpLocks/>
          </p:cNvCxnSpPr>
          <p:nvPr/>
        </p:nvCxnSpPr>
        <p:spPr>
          <a:xfrm>
            <a:off x="342643" y="2929463"/>
            <a:ext cx="2361063" cy="0"/>
          </a:xfrm>
          <a:prstGeom prst="straightConnector1">
            <a:avLst/>
          </a:prstGeom>
          <a:ln w="9525">
            <a:solidFill>
              <a:schemeClr val="tx1"/>
            </a:solidFill>
            <a:headEnd type="arrow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81A32E2-54C4-4EAB-AFBC-EC0E2AD3DD8A}"/>
              </a:ext>
            </a:extLst>
          </p:cNvPr>
          <p:cNvCxnSpPr>
            <a:cxnSpLocks/>
          </p:cNvCxnSpPr>
          <p:nvPr/>
        </p:nvCxnSpPr>
        <p:spPr>
          <a:xfrm>
            <a:off x="2808391" y="2195664"/>
            <a:ext cx="0" cy="428625"/>
          </a:xfrm>
          <a:prstGeom prst="straightConnector1">
            <a:avLst/>
          </a:prstGeom>
          <a:ln w="9525">
            <a:solidFill>
              <a:schemeClr val="tx1"/>
            </a:solidFill>
            <a:headEnd type="arrow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C4186EA-79C9-4476-8D12-4B4177C7AF96}"/>
              </a:ext>
            </a:extLst>
          </p:cNvPr>
          <p:cNvCxnSpPr>
            <a:cxnSpLocks/>
          </p:cNvCxnSpPr>
          <p:nvPr/>
        </p:nvCxnSpPr>
        <p:spPr>
          <a:xfrm>
            <a:off x="2703707" y="2195664"/>
            <a:ext cx="1942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36FDC08-1630-4E69-8055-714AAD720F87}"/>
              </a:ext>
            </a:extLst>
          </p:cNvPr>
          <p:cNvCxnSpPr>
            <a:cxnSpLocks/>
          </p:cNvCxnSpPr>
          <p:nvPr/>
        </p:nvCxnSpPr>
        <p:spPr>
          <a:xfrm>
            <a:off x="2703707" y="2624289"/>
            <a:ext cx="1942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125EAC4-42D5-40E4-9CA8-AC599BFE610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693" y="2346565"/>
            <a:ext cx="109867" cy="151467"/>
          </a:xfrm>
          <a:prstGeom prst="rect">
            <a:avLst/>
          </a:prstGeom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5E897FE-ECC9-49D1-91B7-51EC4ABC7CBD}"/>
              </a:ext>
            </a:extLst>
          </p:cNvPr>
          <p:cNvCxnSpPr>
            <a:cxnSpLocks/>
          </p:cNvCxnSpPr>
          <p:nvPr/>
        </p:nvCxnSpPr>
        <p:spPr>
          <a:xfrm>
            <a:off x="342644" y="2792303"/>
            <a:ext cx="0" cy="1996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2C4DBC5-3F85-4A26-B39D-D2FCED8D4AC6}"/>
              </a:ext>
            </a:extLst>
          </p:cNvPr>
          <p:cNvCxnSpPr>
            <a:cxnSpLocks/>
          </p:cNvCxnSpPr>
          <p:nvPr/>
        </p:nvCxnSpPr>
        <p:spPr>
          <a:xfrm>
            <a:off x="2703707" y="2792303"/>
            <a:ext cx="0" cy="2038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7A1A692-BF38-4F48-BCA4-B71619A4C3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415" y="3033041"/>
            <a:ext cx="742400" cy="151467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39CB7BB8-7C99-4412-9733-17AFA2F488E4}"/>
              </a:ext>
            </a:extLst>
          </p:cNvPr>
          <p:cNvSpPr txBox="1"/>
          <p:nvPr/>
        </p:nvSpPr>
        <p:spPr>
          <a:xfrm>
            <a:off x="1030093" y="2322335"/>
            <a:ext cx="9861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Euclid" panose="02020503060505020303" pitchFamily="18" charset="0"/>
              </a:rPr>
              <a:t>elastomer</a:t>
            </a:r>
          </a:p>
        </p:txBody>
      </p:sp>
      <p:sp>
        <p:nvSpPr>
          <p:cNvPr id="82" name="Cylinder 81">
            <a:extLst>
              <a:ext uri="{FF2B5EF4-FFF2-40B4-BE49-F238E27FC236}">
                <a16:creationId xmlns:a16="http://schemas.microsoft.com/office/drawing/2014/main" id="{053D584B-6D57-4E14-BCDB-CC6BD25F8835}"/>
              </a:ext>
            </a:extLst>
          </p:cNvPr>
          <p:cNvSpPr/>
          <p:nvPr/>
        </p:nvSpPr>
        <p:spPr>
          <a:xfrm>
            <a:off x="3537436" y="2934071"/>
            <a:ext cx="2361063" cy="336645"/>
          </a:xfrm>
          <a:prstGeom prst="can">
            <a:avLst>
              <a:gd name="adj" fmla="val 46622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ylinder 82">
            <a:extLst>
              <a:ext uri="{FF2B5EF4-FFF2-40B4-BE49-F238E27FC236}">
                <a16:creationId xmlns:a16="http://schemas.microsoft.com/office/drawing/2014/main" id="{582DB986-5EA2-4B6C-A888-B25E600EFC76}"/>
              </a:ext>
            </a:extLst>
          </p:cNvPr>
          <p:cNvSpPr/>
          <p:nvPr/>
        </p:nvSpPr>
        <p:spPr>
          <a:xfrm>
            <a:off x="3537435" y="1642194"/>
            <a:ext cx="2361063" cy="1479198"/>
          </a:xfrm>
          <a:prstGeom prst="can">
            <a:avLst>
              <a:gd name="adj" fmla="val 12384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AE5F121-D698-4F31-9104-C789B588C630}"/>
              </a:ext>
            </a:extLst>
          </p:cNvPr>
          <p:cNvGrpSpPr/>
          <p:nvPr/>
        </p:nvGrpSpPr>
        <p:grpSpPr>
          <a:xfrm>
            <a:off x="3359453" y="1762797"/>
            <a:ext cx="341955" cy="1273328"/>
            <a:chOff x="6096942" y="2296645"/>
            <a:chExt cx="341955" cy="1273328"/>
          </a:xfrm>
        </p:grpSpPr>
        <p:sp>
          <p:nvSpPr>
            <p:cNvPr id="86" name="Block Arc 85">
              <a:extLst>
                <a:ext uri="{FF2B5EF4-FFF2-40B4-BE49-F238E27FC236}">
                  <a16:creationId xmlns:a16="http://schemas.microsoft.com/office/drawing/2014/main" id="{F76F5381-9F51-4B1F-B6E4-B82719634427}"/>
                </a:ext>
              </a:extLst>
            </p:cNvPr>
            <p:cNvSpPr/>
            <p:nvPr/>
          </p:nvSpPr>
          <p:spPr>
            <a:xfrm rot="5400000">
              <a:off x="5637929" y="2769004"/>
              <a:ext cx="1273328" cy="328609"/>
            </a:xfrm>
            <a:prstGeom prst="blockArc">
              <a:avLst>
                <a:gd name="adj1" fmla="val 10811099"/>
                <a:gd name="adj2" fmla="val 21580331"/>
                <a:gd name="adj3" fmla="val 2324"/>
              </a:avLst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Block Arc 86">
              <a:extLst>
                <a:ext uri="{FF2B5EF4-FFF2-40B4-BE49-F238E27FC236}">
                  <a16:creationId xmlns:a16="http://schemas.microsoft.com/office/drawing/2014/main" id="{A2B599F2-335B-4096-886B-8E7D3A5E6202}"/>
                </a:ext>
              </a:extLst>
            </p:cNvPr>
            <p:cNvSpPr/>
            <p:nvPr/>
          </p:nvSpPr>
          <p:spPr>
            <a:xfrm rot="5400000">
              <a:off x="5633556" y="2769398"/>
              <a:ext cx="1255382" cy="328609"/>
            </a:xfrm>
            <a:prstGeom prst="blockArc">
              <a:avLst>
                <a:gd name="adj1" fmla="val 10642422"/>
                <a:gd name="adj2" fmla="val 199347"/>
                <a:gd name="adj3" fmla="val 49487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F2EB5D7-019B-4077-8C48-848496D512AF}"/>
              </a:ext>
            </a:extLst>
          </p:cNvPr>
          <p:cNvGrpSpPr/>
          <p:nvPr/>
        </p:nvGrpSpPr>
        <p:grpSpPr>
          <a:xfrm rot="10800000">
            <a:off x="5729756" y="1766036"/>
            <a:ext cx="341955" cy="1273328"/>
            <a:chOff x="6096942" y="2296645"/>
            <a:chExt cx="341955" cy="1273328"/>
          </a:xfrm>
        </p:grpSpPr>
        <p:sp>
          <p:nvSpPr>
            <p:cNvPr id="91" name="Block Arc 90">
              <a:extLst>
                <a:ext uri="{FF2B5EF4-FFF2-40B4-BE49-F238E27FC236}">
                  <a16:creationId xmlns:a16="http://schemas.microsoft.com/office/drawing/2014/main" id="{AEBB37AD-2F80-4675-92C6-0A3CDBE7185A}"/>
                </a:ext>
              </a:extLst>
            </p:cNvPr>
            <p:cNvSpPr/>
            <p:nvPr/>
          </p:nvSpPr>
          <p:spPr>
            <a:xfrm rot="5400000">
              <a:off x="5637929" y="2769004"/>
              <a:ext cx="1273328" cy="328609"/>
            </a:xfrm>
            <a:prstGeom prst="blockArc">
              <a:avLst>
                <a:gd name="adj1" fmla="val 10811099"/>
                <a:gd name="adj2" fmla="val 21580331"/>
                <a:gd name="adj3" fmla="val 2324"/>
              </a:avLst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2" name="Block Arc 91">
              <a:extLst>
                <a:ext uri="{FF2B5EF4-FFF2-40B4-BE49-F238E27FC236}">
                  <a16:creationId xmlns:a16="http://schemas.microsoft.com/office/drawing/2014/main" id="{93FE3E3A-8B7F-4C89-89CE-9E9AA127E972}"/>
                </a:ext>
              </a:extLst>
            </p:cNvPr>
            <p:cNvSpPr/>
            <p:nvPr/>
          </p:nvSpPr>
          <p:spPr>
            <a:xfrm rot="5400000">
              <a:off x="5633556" y="2769398"/>
              <a:ext cx="1255382" cy="328609"/>
            </a:xfrm>
            <a:prstGeom prst="blockArc">
              <a:avLst>
                <a:gd name="adj1" fmla="val 10642422"/>
                <a:gd name="adj2" fmla="val 199347"/>
                <a:gd name="adj3" fmla="val 49487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93" name="Cylinder 92">
            <a:extLst>
              <a:ext uri="{FF2B5EF4-FFF2-40B4-BE49-F238E27FC236}">
                <a16:creationId xmlns:a16="http://schemas.microsoft.com/office/drawing/2014/main" id="{52057603-682D-4049-870F-83EB519859D4}"/>
              </a:ext>
            </a:extLst>
          </p:cNvPr>
          <p:cNvSpPr/>
          <p:nvPr/>
        </p:nvSpPr>
        <p:spPr>
          <a:xfrm>
            <a:off x="3537436" y="1489653"/>
            <a:ext cx="2361063" cy="336645"/>
          </a:xfrm>
          <a:prstGeom prst="can">
            <a:avLst>
              <a:gd name="adj" fmla="val 46622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44DF195E-790C-4E40-AE17-BEF9B39E79CD}"/>
              </a:ext>
            </a:extLst>
          </p:cNvPr>
          <p:cNvSpPr/>
          <p:nvPr/>
        </p:nvSpPr>
        <p:spPr>
          <a:xfrm>
            <a:off x="3701409" y="2287582"/>
            <a:ext cx="2028345" cy="197024"/>
          </a:xfrm>
          <a:prstGeom prst="ellipse">
            <a:avLst/>
          </a:prstGeom>
          <a:noFill/>
          <a:ln w="158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3EA12AA8-F876-455C-B8D1-437A94197C95}"/>
              </a:ext>
            </a:extLst>
          </p:cNvPr>
          <p:cNvCxnSpPr>
            <a:cxnSpLocks/>
          </p:cNvCxnSpPr>
          <p:nvPr/>
        </p:nvCxnSpPr>
        <p:spPr>
          <a:xfrm flipV="1">
            <a:off x="4717967" y="1103970"/>
            <a:ext cx="0" cy="456034"/>
          </a:xfrm>
          <a:prstGeom prst="straightConnector1">
            <a:avLst/>
          </a:prstGeom>
          <a:ln w="349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9F731391-2C6F-40B3-B37C-7D3949FB5882}"/>
              </a:ext>
            </a:extLst>
          </p:cNvPr>
          <p:cNvCxnSpPr>
            <a:cxnSpLocks/>
          </p:cNvCxnSpPr>
          <p:nvPr/>
        </p:nvCxnSpPr>
        <p:spPr>
          <a:xfrm>
            <a:off x="4717967" y="3270716"/>
            <a:ext cx="0" cy="425983"/>
          </a:xfrm>
          <a:prstGeom prst="straightConnector1">
            <a:avLst/>
          </a:prstGeom>
          <a:ln w="349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427BD82C-729A-4003-A50A-E0BE3252569C}"/>
              </a:ext>
            </a:extLst>
          </p:cNvPr>
          <p:cNvSpPr txBox="1"/>
          <p:nvPr/>
        </p:nvSpPr>
        <p:spPr>
          <a:xfrm>
            <a:off x="3992563" y="2715549"/>
            <a:ext cx="9541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Euclid" panose="02020503060505020303" pitchFamily="18" charset="0"/>
              </a:rPr>
              <a:t>midplane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1E2D72CE-29CA-4EDD-B2EF-43ED99F05DDE}"/>
              </a:ext>
            </a:extLst>
          </p:cNvPr>
          <p:cNvCxnSpPr>
            <a:cxnSpLocks/>
            <a:stCxn id="106" idx="0"/>
          </p:cNvCxnSpPr>
          <p:nvPr/>
        </p:nvCxnSpPr>
        <p:spPr>
          <a:xfrm flipV="1">
            <a:off x="4469617" y="2478265"/>
            <a:ext cx="125965" cy="2372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51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6" grpId="0"/>
      <p:bldP spid="97" grpId="0"/>
      <p:bldP spid="98" grpId="0"/>
      <p:bldP spid="82" grpId="0" animBg="1"/>
      <p:bldP spid="83" grpId="0" animBg="1"/>
      <p:bldP spid="93" grpId="0" animBg="1"/>
      <p:bldP spid="103" grpId="0" animBg="1"/>
      <p:bldP spid="10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0"/>
            <a:ext cx="12192000" cy="584765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200" b="1" dirty="0">
                <a:solidFill>
                  <a:srgbClr val="FF9900"/>
                </a:solidFill>
                <a:latin typeface="+mn-lt"/>
              </a:rPr>
              <a:t>Very short band</a:t>
            </a:r>
          </a:p>
        </p:txBody>
      </p:sp>
      <p:pic>
        <p:nvPicPr>
          <p:cNvPr id="70" name="Picture 69" descr="A picture containing device&#10;&#10;Description automatically generated">
            <a:extLst>
              <a:ext uri="{FF2B5EF4-FFF2-40B4-BE49-F238E27FC236}">
                <a16:creationId xmlns:a16="http://schemas.microsoft.com/office/drawing/2014/main" id="{5B42F08F-8C4F-4115-8D1A-865C4F5A1D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7" t="13019" r="26342" b="12132"/>
          <a:stretch/>
        </p:blipFill>
        <p:spPr>
          <a:xfrm>
            <a:off x="4021049" y="773795"/>
            <a:ext cx="2616651" cy="2651760"/>
          </a:xfrm>
          <a:prstGeom prst="rect">
            <a:avLst/>
          </a:prstGeom>
        </p:spPr>
      </p:pic>
      <p:pic>
        <p:nvPicPr>
          <p:cNvPr id="71" name="Picture 70" descr="A close up of a logo&#10;&#10;Description automatically generated">
            <a:extLst>
              <a:ext uri="{FF2B5EF4-FFF2-40B4-BE49-F238E27FC236}">
                <a16:creationId xmlns:a16="http://schemas.microsoft.com/office/drawing/2014/main" id="{E988CD19-CC25-493A-9FEC-BB8FE020C6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0" t="14259" r="26305" b="13571"/>
          <a:stretch/>
        </p:blipFill>
        <p:spPr>
          <a:xfrm>
            <a:off x="3938295" y="3953310"/>
            <a:ext cx="2744335" cy="2651760"/>
          </a:xfrm>
          <a:prstGeom prst="rect">
            <a:avLst/>
          </a:prstGeom>
        </p:spPr>
      </p:pic>
      <p:graphicFrame>
        <p:nvGraphicFramePr>
          <p:cNvPr id="72" name="Object 71">
            <a:extLst>
              <a:ext uri="{FF2B5EF4-FFF2-40B4-BE49-F238E27FC236}">
                <a16:creationId xmlns:a16="http://schemas.microsoft.com/office/drawing/2014/main" id="{7D2B6C81-E1CB-4E5B-B5FF-F8A1C990BE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0116977"/>
              </p:ext>
            </p:extLst>
          </p:nvPr>
        </p:nvGraphicFramePr>
        <p:xfrm>
          <a:off x="919163" y="637673"/>
          <a:ext cx="3060700" cy="301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3" name="KGPlot" r:id="rId9" imgW="5321160" imgH="5232240" progId="KGraph_Plot">
                  <p:embed/>
                </p:oleObj>
              </mc:Choice>
              <mc:Fallback>
                <p:oleObj name="KGPlot" r:id="rId9" imgW="5321160" imgH="5232240" progId="KGraph_Plot">
                  <p:embed/>
                  <p:pic>
                    <p:nvPicPr>
                      <p:cNvPr id="81" name="Object 80">
                        <a:extLst>
                          <a:ext uri="{FF2B5EF4-FFF2-40B4-BE49-F238E27FC236}">
                            <a16:creationId xmlns:a16="http://schemas.microsoft.com/office/drawing/2014/main" id="{28783C6D-5EFC-4188-B8C1-FD2114175E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19163" y="637673"/>
                        <a:ext cx="3060700" cy="3011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" name="TextBox 72">
            <a:extLst>
              <a:ext uri="{FF2B5EF4-FFF2-40B4-BE49-F238E27FC236}">
                <a16:creationId xmlns:a16="http://schemas.microsoft.com/office/drawing/2014/main" id="{1398A7CE-06BC-4624-8C80-5C259168574B}"/>
              </a:ext>
            </a:extLst>
          </p:cNvPr>
          <p:cNvSpPr txBox="1"/>
          <p:nvPr/>
        </p:nvSpPr>
        <p:spPr>
          <a:xfrm>
            <a:off x="2375660" y="3553709"/>
            <a:ext cx="304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Euclid Symbol" panose="05050102010706020507" pitchFamily="18" charset="2"/>
              </a:rPr>
              <a:t>l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76CB534-7CA7-4E0E-A1C2-E397BAC0BB80}"/>
              </a:ext>
            </a:extLst>
          </p:cNvPr>
          <p:cNvSpPr txBox="1"/>
          <p:nvPr/>
        </p:nvSpPr>
        <p:spPr>
          <a:xfrm rot="16200000">
            <a:off x="417878" y="1953480"/>
            <a:ext cx="78290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>
                <a:latin typeface="Euclid" panose="02020503060505020303" pitchFamily="18" charset="0"/>
              </a:rPr>
              <a:t>s </a:t>
            </a:r>
            <a:r>
              <a:rPr lang="en-US" sz="1300" dirty="0">
                <a:latin typeface="Euclid" panose="02020503060505020303" pitchFamily="18" charset="0"/>
              </a:rPr>
              <a:t>(MPa)</a:t>
            </a:r>
            <a:endParaRPr lang="en-US" sz="1300" i="1" dirty="0">
              <a:latin typeface="Euclid" panose="02020503060505020303" pitchFamily="18" charset="0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EC101860-B8E6-4170-A8F3-E600A657D6B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49" t="55116" r="8064" b="3712"/>
          <a:stretch/>
        </p:blipFill>
        <p:spPr>
          <a:xfrm>
            <a:off x="11046424" y="1417627"/>
            <a:ext cx="437730" cy="1566585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CE23DDB1-4069-4C89-B244-D76559B5A9CB}"/>
              </a:ext>
            </a:extLst>
          </p:cNvPr>
          <p:cNvSpPr txBox="1"/>
          <p:nvPr/>
        </p:nvSpPr>
        <p:spPr>
          <a:xfrm>
            <a:off x="4883181" y="3378997"/>
            <a:ext cx="87556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>
                <a:latin typeface="Euclid Symbol" panose="05050102010706020507" pitchFamily="18" charset="2"/>
              </a:rPr>
              <a:t>l </a:t>
            </a:r>
            <a:r>
              <a:rPr lang="en-US" sz="1300" dirty="0">
                <a:latin typeface="Euclid Symbol" panose="05050102010706020507" pitchFamily="18" charset="2"/>
              </a:rPr>
              <a:t>= 1.028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A4D94DC-04F1-46DC-8BBB-17135DDA07F1}"/>
              </a:ext>
            </a:extLst>
          </p:cNvPr>
          <p:cNvSpPr txBox="1"/>
          <p:nvPr/>
        </p:nvSpPr>
        <p:spPr>
          <a:xfrm>
            <a:off x="2083740" y="6641812"/>
            <a:ext cx="87556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>
                <a:latin typeface="Euclid Symbol" panose="05050102010706020507" pitchFamily="18" charset="2"/>
              </a:rPr>
              <a:t>l </a:t>
            </a:r>
            <a:r>
              <a:rPr lang="en-US" sz="1300" dirty="0">
                <a:latin typeface="Euclid Symbol" panose="05050102010706020507" pitchFamily="18" charset="2"/>
              </a:rPr>
              <a:t>= 1.067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BFEC3DD-B157-4E0B-A080-1C37744A10AC}"/>
              </a:ext>
            </a:extLst>
          </p:cNvPr>
          <p:cNvSpPr txBox="1"/>
          <p:nvPr/>
        </p:nvSpPr>
        <p:spPr>
          <a:xfrm>
            <a:off x="4883171" y="6596372"/>
            <a:ext cx="87556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>
                <a:latin typeface="Euclid Symbol" panose="05050102010706020507" pitchFamily="18" charset="2"/>
              </a:rPr>
              <a:t>l </a:t>
            </a:r>
            <a:r>
              <a:rPr lang="en-US" sz="1300" dirty="0">
                <a:latin typeface="Euclid Symbol" panose="05050102010706020507" pitchFamily="18" charset="2"/>
              </a:rPr>
              <a:t>= 1.150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FF26835-85D6-4B94-9807-A2AA458356C1}"/>
              </a:ext>
            </a:extLst>
          </p:cNvPr>
          <p:cNvCxnSpPr>
            <a:cxnSpLocks/>
          </p:cNvCxnSpPr>
          <p:nvPr/>
        </p:nvCxnSpPr>
        <p:spPr>
          <a:xfrm flipV="1">
            <a:off x="3501440" y="6128059"/>
            <a:ext cx="0" cy="3924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2E386933-3977-4D83-B9DF-16FB1AE4C612}"/>
              </a:ext>
            </a:extLst>
          </p:cNvPr>
          <p:cNvCxnSpPr>
            <a:cxnSpLocks/>
          </p:cNvCxnSpPr>
          <p:nvPr/>
        </p:nvCxnSpPr>
        <p:spPr>
          <a:xfrm>
            <a:off x="3501440" y="6520489"/>
            <a:ext cx="36576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2F5B9F28-6AE7-4CCC-AD85-9B7815025AD5}"/>
              </a:ext>
            </a:extLst>
          </p:cNvPr>
          <p:cNvSpPr txBox="1"/>
          <p:nvPr/>
        </p:nvSpPr>
        <p:spPr>
          <a:xfrm>
            <a:off x="3679782" y="6281222"/>
            <a:ext cx="3232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Euclid "/>
                <a:cs typeface="Estrangelo Edessa" panose="03080600000000000000" pitchFamily="66" charset="0"/>
              </a:rPr>
              <a:t>e</a:t>
            </a:r>
            <a:r>
              <a:rPr lang="en-US" sz="1100" baseline="-25000" dirty="0">
                <a:latin typeface="Euclid "/>
                <a:cs typeface="Estrangelo Edessa" panose="03080600000000000000" pitchFamily="66" charset="0"/>
              </a:rPr>
              <a:t>1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C1BE52A-2DD3-4048-80B9-3D62DDED7FCB}"/>
              </a:ext>
            </a:extLst>
          </p:cNvPr>
          <p:cNvSpPr txBox="1"/>
          <p:nvPr/>
        </p:nvSpPr>
        <p:spPr>
          <a:xfrm>
            <a:off x="3454991" y="5970070"/>
            <a:ext cx="3232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Euclid "/>
                <a:cs typeface="Estrangelo Edessa" panose="03080600000000000000" pitchFamily="66" charset="0"/>
              </a:rPr>
              <a:t>e</a:t>
            </a:r>
            <a:r>
              <a:rPr lang="en-US" sz="1100" baseline="-25000" dirty="0">
                <a:latin typeface="Euclid "/>
                <a:cs typeface="Estrangelo Edessa" panose="03080600000000000000" pitchFamily="66" charset="0"/>
              </a:rPr>
              <a:t>2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345FAF96-08B2-4FB9-88D2-A365DA12138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019" y="1125193"/>
            <a:ext cx="491276" cy="163429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1558A511-DE62-4368-9C15-9944102B4937}"/>
              </a:ext>
            </a:extLst>
          </p:cNvPr>
          <p:cNvGrpSpPr/>
          <p:nvPr/>
        </p:nvGrpSpPr>
        <p:grpSpPr>
          <a:xfrm>
            <a:off x="6293919" y="5970070"/>
            <a:ext cx="548011" cy="572762"/>
            <a:chOff x="6293919" y="5765789"/>
            <a:chExt cx="548011" cy="572762"/>
          </a:xfrm>
        </p:grpSpPr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FA621C7F-6776-462F-86B5-E7D1AB19340F}"/>
                </a:ext>
              </a:extLst>
            </p:cNvPr>
            <p:cNvCxnSpPr>
              <a:cxnSpLocks/>
            </p:cNvCxnSpPr>
            <p:nvPr/>
          </p:nvCxnSpPr>
          <p:spPr>
            <a:xfrm>
              <a:off x="6340368" y="6316208"/>
              <a:ext cx="36576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21E9A245-8221-4ECD-B9F7-E0B550DCF45E}"/>
                </a:ext>
              </a:extLst>
            </p:cNvPr>
            <p:cNvGrpSpPr/>
            <p:nvPr/>
          </p:nvGrpSpPr>
          <p:grpSpPr>
            <a:xfrm>
              <a:off x="6293919" y="5765789"/>
              <a:ext cx="548011" cy="572762"/>
              <a:chOff x="6293919" y="5765789"/>
              <a:chExt cx="548011" cy="572762"/>
            </a:xfrm>
          </p:grpSpPr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DA121C0C-72D2-4DE1-BB59-12566B14A5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40368" y="5923778"/>
                <a:ext cx="0" cy="3924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D0C28CA0-C412-462B-919F-8BA170A0C130}"/>
                  </a:ext>
                </a:extLst>
              </p:cNvPr>
              <p:cNvSpPr txBox="1"/>
              <p:nvPr/>
            </p:nvSpPr>
            <p:spPr>
              <a:xfrm>
                <a:off x="6518710" y="6076941"/>
                <a:ext cx="3232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latin typeface="Euclid "/>
                    <a:cs typeface="Estrangelo Edessa" panose="03080600000000000000" pitchFamily="66" charset="0"/>
                  </a:rPr>
                  <a:t>e</a:t>
                </a:r>
                <a:r>
                  <a:rPr lang="en-US" sz="1100" baseline="-25000" dirty="0">
                    <a:latin typeface="Euclid "/>
                    <a:cs typeface="Estrangelo Edessa" panose="03080600000000000000" pitchFamily="66" charset="0"/>
                  </a:rPr>
                  <a:t>1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78A42D85-8942-4A39-84C3-8F1412BA4010}"/>
                  </a:ext>
                </a:extLst>
              </p:cNvPr>
              <p:cNvSpPr txBox="1"/>
              <p:nvPr/>
            </p:nvSpPr>
            <p:spPr>
              <a:xfrm>
                <a:off x="6293919" y="5765789"/>
                <a:ext cx="3232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latin typeface="Euclid "/>
                    <a:cs typeface="Estrangelo Edessa" panose="03080600000000000000" pitchFamily="66" charset="0"/>
                  </a:rPr>
                  <a:t>e</a:t>
                </a:r>
                <a:r>
                  <a:rPr lang="en-US" sz="1100" baseline="-25000" dirty="0">
                    <a:latin typeface="Euclid "/>
                    <a:cs typeface="Estrangelo Edessa" panose="03080600000000000000" pitchFamily="66" charset="0"/>
                  </a:rPr>
                  <a:t>2</a:t>
                </a:r>
              </a:p>
            </p:txBody>
          </p:sp>
        </p:grp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BC6564D7-4045-4338-800E-3C68D46DD448}"/>
              </a:ext>
            </a:extLst>
          </p:cNvPr>
          <p:cNvSpPr txBox="1"/>
          <p:nvPr/>
        </p:nvSpPr>
        <p:spPr>
          <a:xfrm>
            <a:off x="8487924" y="2984212"/>
            <a:ext cx="87556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>
                <a:latin typeface="Euclid Symbol" panose="05050102010706020507" pitchFamily="18" charset="2"/>
              </a:rPr>
              <a:t>l </a:t>
            </a:r>
            <a:r>
              <a:rPr lang="en-US" sz="1300" dirty="0">
                <a:latin typeface="Euclid Symbol" panose="05050102010706020507" pitchFamily="18" charset="2"/>
              </a:rPr>
              <a:t>= 1.150</a:t>
            </a:r>
          </a:p>
        </p:txBody>
      </p:sp>
      <p:pic>
        <p:nvPicPr>
          <p:cNvPr id="91" name="Picture 90" descr="A close up of a logo&#10;&#10;Description automatically generated">
            <a:extLst>
              <a:ext uri="{FF2B5EF4-FFF2-40B4-BE49-F238E27FC236}">
                <a16:creationId xmlns:a16="http://schemas.microsoft.com/office/drawing/2014/main" id="{8FD7D586-AC99-4CE5-84EA-4DBE675AA51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4" t="13492" r="26015" b="14026"/>
          <a:stretch/>
        </p:blipFill>
        <p:spPr>
          <a:xfrm>
            <a:off x="1184476" y="3967318"/>
            <a:ext cx="2706108" cy="2651760"/>
          </a:xfrm>
          <a:prstGeom prst="rect">
            <a:avLst/>
          </a:prstGeom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030CB39D-1751-4121-AF00-42F749D0A759}"/>
              </a:ext>
            </a:extLst>
          </p:cNvPr>
          <p:cNvGrpSpPr/>
          <p:nvPr/>
        </p:nvGrpSpPr>
        <p:grpSpPr>
          <a:xfrm>
            <a:off x="6266537" y="2806235"/>
            <a:ext cx="548011" cy="572762"/>
            <a:chOff x="6293919" y="5765789"/>
            <a:chExt cx="548011" cy="572762"/>
          </a:xfrm>
        </p:grpSpPr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0684F59A-58B5-40D1-A77A-D9D74DE25302}"/>
                </a:ext>
              </a:extLst>
            </p:cNvPr>
            <p:cNvCxnSpPr>
              <a:cxnSpLocks/>
            </p:cNvCxnSpPr>
            <p:nvPr/>
          </p:nvCxnSpPr>
          <p:spPr>
            <a:xfrm>
              <a:off x="6340368" y="6316208"/>
              <a:ext cx="36576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3170EF94-E27F-4936-9C34-9E48EF67536C}"/>
                </a:ext>
              </a:extLst>
            </p:cNvPr>
            <p:cNvGrpSpPr/>
            <p:nvPr/>
          </p:nvGrpSpPr>
          <p:grpSpPr>
            <a:xfrm>
              <a:off x="6293919" y="5765789"/>
              <a:ext cx="548011" cy="572762"/>
              <a:chOff x="6293919" y="5765789"/>
              <a:chExt cx="548011" cy="572762"/>
            </a:xfrm>
          </p:grpSpPr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BCF91E5E-3084-4E56-89BF-8EE95F1327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40368" y="5923778"/>
                <a:ext cx="0" cy="3924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C1DC8A4D-1D29-4CBA-AF88-A28EEA01F541}"/>
                  </a:ext>
                </a:extLst>
              </p:cNvPr>
              <p:cNvSpPr txBox="1"/>
              <p:nvPr/>
            </p:nvSpPr>
            <p:spPr>
              <a:xfrm>
                <a:off x="6518710" y="6076941"/>
                <a:ext cx="3232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latin typeface="Euclid "/>
                    <a:cs typeface="Estrangelo Edessa" panose="03080600000000000000" pitchFamily="66" charset="0"/>
                  </a:rPr>
                  <a:t>e</a:t>
                </a:r>
                <a:r>
                  <a:rPr lang="en-US" sz="1100" baseline="-25000" dirty="0">
                    <a:latin typeface="Euclid "/>
                    <a:cs typeface="Estrangelo Edessa" panose="03080600000000000000" pitchFamily="66" charset="0"/>
                  </a:rPr>
                  <a:t>1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AAAC47B0-F3EF-4D90-8964-C38A4D37B6E5}"/>
                  </a:ext>
                </a:extLst>
              </p:cNvPr>
              <p:cNvSpPr txBox="1"/>
              <p:nvPr/>
            </p:nvSpPr>
            <p:spPr>
              <a:xfrm>
                <a:off x="6293919" y="5765789"/>
                <a:ext cx="3232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latin typeface="Euclid "/>
                    <a:cs typeface="Estrangelo Edessa" panose="03080600000000000000" pitchFamily="66" charset="0"/>
                  </a:rPr>
                  <a:t>e</a:t>
                </a:r>
                <a:r>
                  <a:rPr lang="en-US" sz="1100" baseline="-25000" dirty="0">
                    <a:latin typeface="Euclid "/>
                    <a:cs typeface="Estrangelo Edessa" panose="03080600000000000000" pitchFamily="66" charset="0"/>
                  </a:rPr>
                  <a:t>2</a:t>
                </a:r>
              </a:p>
            </p:txBody>
          </p:sp>
        </p:grp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C1A8178-BFB5-4129-BE29-4F07D3CFE6C6}"/>
              </a:ext>
            </a:extLst>
          </p:cNvPr>
          <p:cNvGrpSpPr/>
          <p:nvPr/>
        </p:nvGrpSpPr>
        <p:grpSpPr>
          <a:xfrm>
            <a:off x="3501094" y="5973610"/>
            <a:ext cx="548011" cy="572762"/>
            <a:chOff x="6293919" y="5765789"/>
            <a:chExt cx="548011" cy="572762"/>
          </a:xfrm>
        </p:grpSpPr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0B03A120-8CB6-47DF-A5B9-50C1D3A80687}"/>
                </a:ext>
              </a:extLst>
            </p:cNvPr>
            <p:cNvCxnSpPr>
              <a:cxnSpLocks/>
            </p:cNvCxnSpPr>
            <p:nvPr/>
          </p:nvCxnSpPr>
          <p:spPr>
            <a:xfrm>
              <a:off x="6340368" y="6316208"/>
              <a:ext cx="36576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2A8D1437-98A6-44EB-83A5-299AEA93EB25}"/>
                </a:ext>
              </a:extLst>
            </p:cNvPr>
            <p:cNvGrpSpPr/>
            <p:nvPr/>
          </p:nvGrpSpPr>
          <p:grpSpPr>
            <a:xfrm>
              <a:off x="6293919" y="5765789"/>
              <a:ext cx="548011" cy="572762"/>
              <a:chOff x="6293919" y="5765789"/>
              <a:chExt cx="548011" cy="572762"/>
            </a:xfrm>
          </p:grpSpPr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7DA625B4-822A-49F9-88AD-B1BEA79EC3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40368" y="5923778"/>
                <a:ext cx="0" cy="3924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DC5C3BD2-0543-427C-B9D9-9A94FB0A3501}"/>
                  </a:ext>
                </a:extLst>
              </p:cNvPr>
              <p:cNvSpPr txBox="1"/>
              <p:nvPr/>
            </p:nvSpPr>
            <p:spPr>
              <a:xfrm>
                <a:off x="6518710" y="6076941"/>
                <a:ext cx="3232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latin typeface="Euclid "/>
                    <a:cs typeface="Estrangelo Edessa" panose="03080600000000000000" pitchFamily="66" charset="0"/>
                  </a:rPr>
                  <a:t>e</a:t>
                </a:r>
                <a:r>
                  <a:rPr lang="en-US" sz="1100" baseline="-25000" dirty="0">
                    <a:latin typeface="Euclid "/>
                    <a:cs typeface="Estrangelo Edessa" panose="03080600000000000000" pitchFamily="66" charset="0"/>
                  </a:rPr>
                  <a:t>1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6CF4A2A5-A54D-4E21-8517-0EEF1006DB92}"/>
                  </a:ext>
                </a:extLst>
              </p:cNvPr>
              <p:cNvSpPr txBox="1"/>
              <p:nvPr/>
            </p:nvSpPr>
            <p:spPr>
              <a:xfrm>
                <a:off x="6293919" y="5765789"/>
                <a:ext cx="3232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latin typeface="Euclid "/>
                    <a:cs typeface="Estrangelo Edessa" panose="03080600000000000000" pitchFamily="66" charset="0"/>
                  </a:rPr>
                  <a:t>e</a:t>
                </a:r>
                <a:r>
                  <a:rPr lang="en-US" sz="1100" baseline="-25000" dirty="0">
                    <a:latin typeface="Euclid "/>
                    <a:cs typeface="Estrangelo Edessa" panose="03080600000000000000" pitchFamily="66" charset="0"/>
                  </a:rPr>
                  <a:t>2</a:t>
                </a:r>
              </a:p>
            </p:txBody>
          </p:sp>
        </p:grpSp>
      </p:grpSp>
      <p:pic>
        <p:nvPicPr>
          <p:cNvPr id="104" name="Picture 103" descr="A close up of a logo&#10;&#10;Description automatically generated">
            <a:extLst>
              <a:ext uri="{FF2B5EF4-FFF2-40B4-BE49-F238E27FC236}">
                <a16:creationId xmlns:a16="http://schemas.microsoft.com/office/drawing/2014/main" id="{27CB8F73-2E77-46E7-86DC-5BA9DA894ED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8" t="17223" r="16302" b="28147"/>
          <a:stretch/>
        </p:blipFill>
        <p:spPr>
          <a:xfrm>
            <a:off x="7467600" y="1118813"/>
            <a:ext cx="3578824" cy="1847088"/>
          </a:xfrm>
          <a:prstGeom prst="rect">
            <a:avLst/>
          </a:prstGeom>
        </p:spPr>
      </p:pic>
      <p:grpSp>
        <p:nvGrpSpPr>
          <p:cNvPr id="105" name="Group 104">
            <a:extLst>
              <a:ext uri="{FF2B5EF4-FFF2-40B4-BE49-F238E27FC236}">
                <a16:creationId xmlns:a16="http://schemas.microsoft.com/office/drawing/2014/main" id="{19A3F734-32F8-40CB-8910-A10E88FF7338}"/>
              </a:ext>
            </a:extLst>
          </p:cNvPr>
          <p:cNvGrpSpPr/>
          <p:nvPr/>
        </p:nvGrpSpPr>
        <p:grpSpPr>
          <a:xfrm>
            <a:off x="10112079" y="2474763"/>
            <a:ext cx="671167" cy="441629"/>
            <a:chOff x="9639074" y="5219954"/>
            <a:chExt cx="671167" cy="441629"/>
          </a:xfrm>
        </p:grpSpPr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A06414E8-C6CB-4077-97B9-604BFEE4FEC4}"/>
                </a:ext>
              </a:extLst>
            </p:cNvPr>
            <p:cNvCxnSpPr>
              <a:cxnSpLocks/>
            </p:cNvCxnSpPr>
            <p:nvPr/>
          </p:nvCxnSpPr>
          <p:spPr>
            <a:xfrm rot="18600000" flipV="1">
              <a:off x="9808238" y="5050790"/>
              <a:ext cx="0" cy="3383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F9DF9AFC-361F-4C35-A19D-EF34DE8EA05F}"/>
                </a:ext>
              </a:extLst>
            </p:cNvPr>
            <p:cNvCxnSpPr>
              <a:cxnSpLocks/>
            </p:cNvCxnSpPr>
            <p:nvPr/>
          </p:nvCxnSpPr>
          <p:spPr>
            <a:xfrm rot="3780000" flipV="1">
              <a:off x="10114026" y="5043651"/>
              <a:ext cx="0" cy="3924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DE8A270B-5836-4955-9F2A-24013408624E}"/>
                </a:ext>
              </a:extLst>
            </p:cNvPr>
            <p:cNvCxnSpPr>
              <a:cxnSpLocks/>
            </p:cNvCxnSpPr>
            <p:nvPr/>
          </p:nvCxnSpPr>
          <p:spPr>
            <a:xfrm rot="10740000" flipV="1">
              <a:off x="9942531" y="5323255"/>
              <a:ext cx="0" cy="3383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4B1E8649-A62D-45C4-B323-D02C5A03719E}"/>
              </a:ext>
            </a:extLst>
          </p:cNvPr>
          <p:cNvSpPr txBox="1"/>
          <p:nvPr/>
        </p:nvSpPr>
        <p:spPr>
          <a:xfrm>
            <a:off x="10169935" y="2243567"/>
            <a:ext cx="3232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Euclid "/>
                <a:cs typeface="Estrangelo Edessa" panose="03080600000000000000" pitchFamily="66" charset="0"/>
              </a:rPr>
              <a:t>e</a:t>
            </a:r>
            <a:r>
              <a:rPr lang="en-US" sz="1100" baseline="-25000" dirty="0">
                <a:latin typeface="Euclid "/>
                <a:cs typeface="Estrangelo Edessa" panose="03080600000000000000" pitchFamily="66" charset="0"/>
              </a:rPr>
              <a:t>1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3E1930D-AC7D-475F-8E44-6AE6021DF025}"/>
              </a:ext>
            </a:extLst>
          </p:cNvPr>
          <p:cNvSpPr txBox="1"/>
          <p:nvPr/>
        </p:nvSpPr>
        <p:spPr>
          <a:xfrm>
            <a:off x="10608179" y="2384283"/>
            <a:ext cx="3232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Euclid "/>
                <a:cs typeface="Estrangelo Edessa" panose="03080600000000000000" pitchFamily="66" charset="0"/>
              </a:rPr>
              <a:t>e</a:t>
            </a:r>
            <a:r>
              <a:rPr lang="en-US" sz="1100" b="1" baseline="-25000" dirty="0">
                <a:latin typeface="Euclid "/>
                <a:cs typeface="Estrangelo Edessa" panose="03080600000000000000" pitchFamily="66" charset="0"/>
              </a:rPr>
              <a:t>2</a:t>
            </a:r>
            <a:endParaRPr lang="en-US" sz="1100" baseline="-25000" dirty="0">
              <a:latin typeface="Euclid "/>
              <a:cs typeface="Estrangelo Edessa" panose="03080600000000000000" pitchFamily="66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9F2767C-E3AF-4FC1-8EC5-6C0186C82DEC}"/>
              </a:ext>
            </a:extLst>
          </p:cNvPr>
          <p:cNvSpPr txBox="1"/>
          <p:nvPr/>
        </p:nvSpPr>
        <p:spPr>
          <a:xfrm>
            <a:off x="10383809" y="2763222"/>
            <a:ext cx="3232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Euclid "/>
                <a:cs typeface="Estrangelo Edessa" panose="03080600000000000000" pitchFamily="66" charset="0"/>
              </a:rPr>
              <a:t>e</a:t>
            </a:r>
            <a:r>
              <a:rPr lang="en-US" sz="1100" b="1" baseline="-25000" dirty="0">
                <a:latin typeface="Euclid "/>
                <a:cs typeface="Estrangelo Edessa" panose="03080600000000000000" pitchFamily="66" charset="0"/>
              </a:rPr>
              <a:t>3</a:t>
            </a:r>
            <a:endParaRPr lang="en-US" sz="1100" baseline="-25000" dirty="0">
              <a:latin typeface="Euclid "/>
              <a:cs typeface="Estrangelo Edessa" panose="03080600000000000000" pitchFamily="66" charset="0"/>
            </a:endParaRPr>
          </a:p>
        </p:txBody>
      </p:sp>
      <p:pic>
        <p:nvPicPr>
          <p:cNvPr id="112" name="Picture 111" descr="A picture containing device&#10;&#10;Description automatically generated">
            <a:extLst>
              <a:ext uri="{FF2B5EF4-FFF2-40B4-BE49-F238E27FC236}">
                <a16:creationId xmlns:a16="http://schemas.microsoft.com/office/drawing/2014/main" id="{F01D9B3C-B125-43D2-8E01-ADB7BF15483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3" t="25637" r="43915" b="65569"/>
          <a:stretch/>
        </p:blipFill>
        <p:spPr>
          <a:xfrm>
            <a:off x="4776429" y="1413961"/>
            <a:ext cx="1124519" cy="506660"/>
          </a:xfrm>
          <a:prstGeom prst="rect">
            <a:avLst/>
          </a:prstGeom>
        </p:spPr>
      </p:pic>
      <p:pic>
        <p:nvPicPr>
          <p:cNvPr id="113" name="Picture 112" descr="A picture containing device&#10;&#10;Description automatically generated">
            <a:extLst>
              <a:ext uri="{FF2B5EF4-FFF2-40B4-BE49-F238E27FC236}">
                <a16:creationId xmlns:a16="http://schemas.microsoft.com/office/drawing/2014/main" id="{BB6DB3F3-5F24-42A4-9C63-8827BD5D99C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3" t="25637" r="43915" b="65569"/>
          <a:stretch/>
        </p:blipFill>
        <p:spPr>
          <a:xfrm>
            <a:off x="4776429" y="2331297"/>
            <a:ext cx="1124519" cy="506660"/>
          </a:xfrm>
          <a:prstGeom prst="rect">
            <a:avLst/>
          </a:prstGeom>
        </p:spPr>
      </p:pic>
      <p:pic>
        <p:nvPicPr>
          <p:cNvPr id="114" name="Picture 113" descr="A picture containing device&#10;&#10;Description automatically generated">
            <a:extLst>
              <a:ext uri="{FF2B5EF4-FFF2-40B4-BE49-F238E27FC236}">
                <a16:creationId xmlns:a16="http://schemas.microsoft.com/office/drawing/2014/main" id="{78D690C0-D777-4D41-855E-54B98D3C5DD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3" t="25637" r="43915" b="65569"/>
          <a:stretch/>
        </p:blipFill>
        <p:spPr>
          <a:xfrm>
            <a:off x="1959262" y="4320856"/>
            <a:ext cx="1124519" cy="279946"/>
          </a:xfrm>
          <a:prstGeom prst="rect">
            <a:avLst/>
          </a:prstGeom>
        </p:spPr>
      </p:pic>
      <p:pic>
        <p:nvPicPr>
          <p:cNvPr id="115" name="Picture 114" descr="A picture containing device&#10;&#10;Description automatically generated">
            <a:extLst>
              <a:ext uri="{FF2B5EF4-FFF2-40B4-BE49-F238E27FC236}">
                <a16:creationId xmlns:a16="http://schemas.microsoft.com/office/drawing/2014/main" id="{AEA5A2E4-3077-41E4-BF15-ACAD35EC814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3" t="25637" r="43915" b="65569"/>
          <a:stretch/>
        </p:blipFill>
        <p:spPr>
          <a:xfrm>
            <a:off x="1959262" y="6001276"/>
            <a:ext cx="1124519" cy="279946"/>
          </a:xfrm>
          <a:prstGeom prst="rect">
            <a:avLst/>
          </a:prstGeom>
        </p:spPr>
      </p:pic>
      <p:pic>
        <p:nvPicPr>
          <p:cNvPr id="49" name="very_short_midplane">
            <a:hlinkClick r:id="" action="ppaction://media"/>
            <a:extLst>
              <a:ext uri="{FF2B5EF4-FFF2-40B4-BE49-F238E27FC236}">
                <a16:creationId xmlns:a16="http://schemas.microsoft.com/office/drawing/2014/main" id="{BEA5EB9F-C7D0-4AA1-9E40-7629931879B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7"/>
          <a:srcRect l="19666" t="6079" r="18935" b="5073"/>
          <a:stretch/>
        </p:blipFill>
        <p:spPr>
          <a:xfrm>
            <a:off x="8065944" y="3589441"/>
            <a:ext cx="3196765" cy="319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4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5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  <p:bldLst>
      <p:bldP spid="76" grpId="0"/>
      <p:bldP spid="77" grpId="0"/>
      <p:bldP spid="78" grpId="0"/>
      <p:bldP spid="81" grpId="0"/>
      <p:bldP spid="82" grpId="0"/>
      <p:bldP spid="90" grpId="0"/>
      <p:bldP spid="109" grpId="0"/>
      <p:bldP spid="110" grpId="0"/>
      <p:bldP spid="1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84765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200" b="1" dirty="0">
                <a:solidFill>
                  <a:srgbClr val="FF9900"/>
                </a:solidFill>
                <a:latin typeface="+mn-lt"/>
              </a:rPr>
              <a:t>Short band</a:t>
            </a:r>
          </a:p>
        </p:txBody>
      </p:sp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91B38600-A25A-4346-94FE-18F9DE887D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1" t="13362" r="26198" b="10798"/>
          <a:stretch/>
        </p:blipFill>
        <p:spPr>
          <a:xfrm>
            <a:off x="1235310" y="4033329"/>
            <a:ext cx="2656889" cy="2596896"/>
          </a:xfrm>
          <a:prstGeom prst="rect">
            <a:avLst/>
          </a:prstGeom>
        </p:spPr>
      </p:pic>
      <p:pic>
        <p:nvPicPr>
          <p:cNvPr id="37" name="Picture 36" descr="A close up of a logo&#10;&#10;Description automatically generated">
            <a:extLst>
              <a:ext uri="{FF2B5EF4-FFF2-40B4-BE49-F238E27FC236}">
                <a16:creationId xmlns:a16="http://schemas.microsoft.com/office/drawing/2014/main" id="{D80195EC-821A-4619-8969-C7431F188D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6" t="17954" r="15513" b="24074"/>
          <a:stretch/>
        </p:blipFill>
        <p:spPr>
          <a:xfrm>
            <a:off x="7432618" y="1154437"/>
            <a:ext cx="3377964" cy="1847088"/>
          </a:xfrm>
          <a:prstGeom prst="rect">
            <a:avLst/>
          </a:prstGeom>
        </p:spPr>
      </p:pic>
      <p:pic>
        <p:nvPicPr>
          <p:cNvPr id="38" name="Picture 3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6385C8D-31F4-4B6C-8245-D05FD9F718A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0" t="13333" r="25295" b="13199"/>
          <a:stretch/>
        </p:blipFill>
        <p:spPr>
          <a:xfrm>
            <a:off x="4007040" y="4036817"/>
            <a:ext cx="2620658" cy="2596896"/>
          </a:xfrm>
          <a:prstGeom prst="rect">
            <a:avLst/>
          </a:prstGeom>
        </p:spPr>
      </p:pic>
      <p:pic>
        <p:nvPicPr>
          <p:cNvPr id="39" name="Picture 38" descr="A picture containing game&#10;&#10;Description automatically generated">
            <a:extLst>
              <a:ext uri="{FF2B5EF4-FFF2-40B4-BE49-F238E27FC236}">
                <a16:creationId xmlns:a16="http://schemas.microsoft.com/office/drawing/2014/main" id="{FAECAC5C-FD48-4B63-AE69-BDE6839875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0" t="13492" r="25392" b="13524"/>
          <a:stretch/>
        </p:blipFill>
        <p:spPr>
          <a:xfrm>
            <a:off x="4003921" y="805377"/>
            <a:ext cx="2623578" cy="258775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678F293-0073-4AE6-AD61-EC353FDC4C7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49" t="55116" r="8064" b="3712"/>
          <a:stretch/>
        </p:blipFill>
        <p:spPr>
          <a:xfrm>
            <a:off x="10872149" y="1412137"/>
            <a:ext cx="437730" cy="156658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437C37B-36DC-43CD-BEF5-C17B96E72C7A}"/>
              </a:ext>
            </a:extLst>
          </p:cNvPr>
          <p:cNvSpPr txBox="1"/>
          <p:nvPr/>
        </p:nvSpPr>
        <p:spPr>
          <a:xfrm>
            <a:off x="4881787" y="3439465"/>
            <a:ext cx="87556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>
                <a:latin typeface="Euclid Symbol" panose="05050102010706020507" pitchFamily="18" charset="2"/>
              </a:rPr>
              <a:t>l </a:t>
            </a:r>
            <a:r>
              <a:rPr lang="en-US" sz="1300" dirty="0">
                <a:latin typeface="Euclid Symbol" panose="05050102010706020507" pitchFamily="18" charset="2"/>
              </a:rPr>
              <a:t>= 1.105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58060C-4618-4CE7-8B75-A512A3DFE6CB}"/>
              </a:ext>
            </a:extLst>
          </p:cNvPr>
          <p:cNvSpPr txBox="1"/>
          <p:nvPr/>
        </p:nvSpPr>
        <p:spPr>
          <a:xfrm>
            <a:off x="2090325" y="6614968"/>
            <a:ext cx="87556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>
                <a:latin typeface="Euclid Symbol" panose="05050102010706020507" pitchFamily="18" charset="2"/>
              </a:rPr>
              <a:t>l </a:t>
            </a:r>
            <a:r>
              <a:rPr lang="en-US" sz="1300" dirty="0">
                <a:latin typeface="Euclid Symbol" panose="05050102010706020507" pitchFamily="18" charset="2"/>
              </a:rPr>
              <a:t>= 1.120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0A4E1C7-3192-4970-99B3-8EEDCE997E93}"/>
              </a:ext>
            </a:extLst>
          </p:cNvPr>
          <p:cNvSpPr txBox="1"/>
          <p:nvPr/>
        </p:nvSpPr>
        <p:spPr>
          <a:xfrm>
            <a:off x="4928692" y="6611688"/>
            <a:ext cx="87556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>
                <a:latin typeface="Euclid Symbol" panose="05050102010706020507" pitchFamily="18" charset="2"/>
              </a:rPr>
              <a:t>l </a:t>
            </a:r>
            <a:r>
              <a:rPr lang="en-US" sz="1300" dirty="0">
                <a:latin typeface="Euclid Symbol" panose="05050102010706020507" pitchFamily="18" charset="2"/>
              </a:rPr>
              <a:t>= 1.150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9EF16FE-DD18-4D69-AB70-B0F5EB319629}"/>
              </a:ext>
            </a:extLst>
          </p:cNvPr>
          <p:cNvCxnSpPr>
            <a:cxnSpLocks/>
          </p:cNvCxnSpPr>
          <p:nvPr/>
        </p:nvCxnSpPr>
        <p:spPr>
          <a:xfrm flipV="1">
            <a:off x="6307184" y="3001525"/>
            <a:ext cx="0" cy="3924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4274613-55FE-4680-948C-876EFEF31770}"/>
              </a:ext>
            </a:extLst>
          </p:cNvPr>
          <p:cNvCxnSpPr>
            <a:cxnSpLocks/>
          </p:cNvCxnSpPr>
          <p:nvPr/>
        </p:nvCxnSpPr>
        <p:spPr>
          <a:xfrm>
            <a:off x="6307184" y="3393955"/>
            <a:ext cx="36576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1B95ED2-5BE9-415F-9CB4-74A448D0FC88}"/>
              </a:ext>
            </a:extLst>
          </p:cNvPr>
          <p:cNvSpPr txBox="1"/>
          <p:nvPr/>
        </p:nvSpPr>
        <p:spPr>
          <a:xfrm>
            <a:off x="6485526" y="3154688"/>
            <a:ext cx="3232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Euclid "/>
                <a:cs typeface="Estrangelo Edessa" panose="03080600000000000000" pitchFamily="66" charset="0"/>
              </a:rPr>
              <a:t>e</a:t>
            </a:r>
            <a:r>
              <a:rPr lang="en-US" sz="1100" baseline="-25000" dirty="0">
                <a:latin typeface="Euclid "/>
                <a:cs typeface="Estrangelo Edessa" panose="03080600000000000000" pitchFamily="66" charset="0"/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38318C1-DECA-48EE-84CB-D10E2D6ED26B}"/>
              </a:ext>
            </a:extLst>
          </p:cNvPr>
          <p:cNvSpPr txBox="1"/>
          <p:nvPr/>
        </p:nvSpPr>
        <p:spPr>
          <a:xfrm>
            <a:off x="6260735" y="2843536"/>
            <a:ext cx="3232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Euclid "/>
                <a:cs typeface="Estrangelo Edessa" panose="03080600000000000000" pitchFamily="66" charset="0"/>
              </a:rPr>
              <a:t>e</a:t>
            </a:r>
            <a:r>
              <a:rPr lang="en-US" sz="1100" baseline="-25000" dirty="0">
                <a:latin typeface="Euclid "/>
                <a:cs typeface="Estrangelo Edessa" panose="03080600000000000000" pitchFamily="66" charset="0"/>
              </a:rPr>
              <a:t>2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073E6E2-25B3-426A-BCA9-294E279C605A}"/>
              </a:ext>
            </a:extLst>
          </p:cNvPr>
          <p:cNvCxnSpPr>
            <a:cxnSpLocks/>
          </p:cNvCxnSpPr>
          <p:nvPr/>
        </p:nvCxnSpPr>
        <p:spPr>
          <a:xfrm flipV="1">
            <a:off x="3610989" y="6128553"/>
            <a:ext cx="0" cy="3924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ACF31D4-0433-446D-A06C-19A75FC0A0A9}"/>
              </a:ext>
            </a:extLst>
          </p:cNvPr>
          <p:cNvCxnSpPr>
            <a:cxnSpLocks/>
          </p:cNvCxnSpPr>
          <p:nvPr/>
        </p:nvCxnSpPr>
        <p:spPr>
          <a:xfrm>
            <a:off x="3610989" y="6520983"/>
            <a:ext cx="36576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2EDC2C6C-A4E4-4589-853C-9D394C6D0F04}"/>
              </a:ext>
            </a:extLst>
          </p:cNvPr>
          <p:cNvSpPr txBox="1"/>
          <p:nvPr/>
        </p:nvSpPr>
        <p:spPr>
          <a:xfrm>
            <a:off x="3789331" y="6281716"/>
            <a:ext cx="3232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Euclid "/>
                <a:cs typeface="Estrangelo Edessa" panose="03080600000000000000" pitchFamily="66" charset="0"/>
              </a:rPr>
              <a:t>e</a:t>
            </a:r>
            <a:r>
              <a:rPr lang="en-US" sz="1100" baseline="-25000" dirty="0">
                <a:latin typeface="Euclid "/>
                <a:cs typeface="Estrangelo Edessa" panose="03080600000000000000" pitchFamily="66" charset="0"/>
              </a:rPr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57BF116-19C1-42A1-8A43-2E657D5BDD3F}"/>
              </a:ext>
            </a:extLst>
          </p:cNvPr>
          <p:cNvSpPr txBox="1"/>
          <p:nvPr/>
        </p:nvSpPr>
        <p:spPr>
          <a:xfrm>
            <a:off x="3564540" y="5970564"/>
            <a:ext cx="3232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Euclid "/>
                <a:cs typeface="Estrangelo Edessa" panose="03080600000000000000" pitchFamily="66" charset="0"/>
              </a:rPr>
              <a:t>e</a:t>
            </a:r>
            <a:r>
              <a:rPr lang="en-US" sz="1100" baseline="-25000" dirty="0">
                <a:latin typeface="Euclid "/>
                <a:cs typeface="Estrangelo Edessa" panose="03080600000000000000" pitchFamily="66" charset="0"/>
              </a:rPr>
              <a:t>2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B73D9787-5DCE-4757-A0C3-4B6FC4ED1FC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744" y="1119703"/>
            <a:ext cx="491276" cy="163429"/>
          </a:xfrm>
          <a:prstGeom prst="rect">
            <a:avLst/>
          </a:prstGeom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A0F5BF4-5115-4F4A-AC2F-3F12DBF8D5F7}"/>
              </a:ext>
            </a:extLst>
          </p:cNvPr>
          <p:cNvCxnSpPr>
            <a:cxnSpLocks/>
          </p:cNvCxnSpPr>
          <p:nvPr/>
        </p:nvCxnSpPr>
        <p:spPr>
          <a:xfrm flipV="1">
            <a:off x="6340368" y="6128553"/>
            <a:ext cx="0" cy="3924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5EC140D-CB79-4906-968C-2F2C55BFD72D}"/>
              </a:ext>
            </a:extLst>
          </p:cNvPr>
          <p:cNvCxnSpPr>
            <a:cxnSpLocks/>
          </p:cNvCxnSpPr>
          <p:nvPr/>
        </p:nvCxnSpPr>
        <p:spPr>
          <a:xfrm>
            <a:off x="6340368" y="6520983"/>
            <a:ext cx="36576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2BCEF96-9F56-484D-977C-6891EAB56342}"/>
              </a:ext>
            </a:extLst>
          </p:cNvPr>
          <p:cNvSpPr txBox="1"/>
          <p:nvPr/>
        </p:nvSpPr>
        <p:spPr>
          <a:xfrm>
            <a:off x="6518710" y="6281716"/>
            <a:ext cx="3232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Euclid "/>
                <a:cs typeface="Estrangelo Edessa" panose="03080600000000000000" pitchFamily="66" charset="0"/>
              </a:rPr>
              <a:t>e</a:t>
            </a:r>
            <a:r>
              <a:rPr lang="en-US" sz="1100" baseline="-25000" dirty="0">
                <a:latin typeface="Euclid "/>
                <a:cs typeface="Estrangelo Edessa" panose="03080600000000000000" pitchFamily="66" charset="0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E6DEA5A-3BF1-4B45-9200-827FDA010064}"/>
              </a:ext>
            </a:extLst>
          </p:cNvPr>
          <p:cNvSpPr txBox="1"/>
          <p:nvPr/>
        </p:nvSpPr>
        <p:spPr>
          <a:xfrm>
            <a:off x="6293919" y="5970564"/>
            <a:ext cx="3232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Euclid "/>
                <a:cs typeface="Estrangelo Edessa" panose="03080600000000000000" pitchFamily="66" charset="0"/>
              </a:rPr>
              <a:t>e</a:t>
            </a:r>
            <a:r>
              <a:rPr lang="en-US" sz="1100" baseline="-25000" dirty="0">
                <a:latin typeface="Euclid "/>
                <a:cs typeface="Estrangelo Edessa" panose="03080600000000000000" pitchFamily="66" charset="0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FC9B2D8-1DE6-43E7-8EE1-5FAC7DFEDB0B}"/>
              </a:ext>
            </a:extLst>
          </p:cNvPr>
          <p:cNvSpPr txBox="1"/>
          <p:nvPr/>
        </p:nvSpPr>
        <p:spPr>
          <a:xfrm>
            <a:off x="9229819" y="2978722"/>
            <a:ext cx="87556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>
                <a:latin typeface="Euclid Symbol" panose="05050102010706020507" pitchFamily="18" charset="2"/>
              </a:rPr>
              <a:t>l </a:t>
            </a:r>
            <a:r>
              <a:rPr lang="en-US" sz="1300" dirty="0">
                <a:latin typeface="Euclid Symbol" panose="05050102010706020507" pitchFamily="18" charset="2"/>
              </a:rPr>
              <a:t>= 1.150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78F193B-DD60-4952-B4EB-70124F7A7C8E}"/>
              </a:ext>
            </a:extLst>
          </p:cNvPr>
          <p:cNvGrpSpPr/>
          <p:nvPr/>
        </p:nvGrpSpPr>
        <p:grpSpPr>
          <a:xfrm>
            <a:off x="10189030" y="2292294"/>
            <a:ext cx="735809" cy="799284"/>
            <a:chOff x="9691304" y="5298384"/>
            <a:chExt cx="735809" cy="799284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7FC5B61-4C2A-4A7F-BF21-1226DA8243B2}"/>
                </a:ext>
              </a:extLst>
            </p:cNvPr>
            <p:cNvGrpSpPr/>
            <p:nvPr/>
          </p:nvGrpSpPr>
          <p:grpSpPr>
            <a:xfrm>
              <a:off x="9691304" y="5531502"/>
              <a:ext cx="603361" cy="459393"/>
              <a:chOff x="9584375" y="5250970"/>
              <a:chExt cx="603361" cy="459393"/>
            </a:xfrm>
          </p:grpSpPr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B8EDF9AD-9ECD-4CF1-BD04-0B8B028E43C0}"/>
                  </a:ext>
                </a:extLst>
              </p:cNvPr>
              <p:cNvCxnSpPr>
                <a:cxnSpLocks/>
              </p:cNvCxnSpPr>
              <p:nvPr/>
            </p:nvCxnSpPr>
            <p:spPr>
              <a:xfrm rot="17520000" flipV="1">
                <a:off x="9771827" y="5073089"/>
                <a:ext cx="0" cy="37490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9601C9A7-DCA4-4C8B-BE3B-8C1F671E6CE4}"/>
                  </a:ext>
                </a:extLst>
              </p:cNvPr>
              <p:cNvCxnSpPr>
                <a:cxnSpLocks/>
              </p:cNvCxnSpPr>
              <p:nvPr/>
            </p:nvCxnSpPr>
            <p:spPr>
              <a:xfrm rot="3120000" flipV="1">
                <a:off x="10050576" y="5113810"/>
                <a:ext cx="0" cy="27432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EF458564-D00B-4473-B83A-A22E5509D6E8}"/>
                  </a:ext>
                </a:extLst>
              </p:cNvPr>
              <p:cNvCxnSpPr>
                <a:cxnSpLocks/>
              </p:cNvCxnSpPr>
              <p:nvPr/>
            </p:nvCxnSpPr>
            <p:spPr>
              <a:xfrm rot="11040000" flipV="1">
                <a:off x="9932882" y="5326315"/>
                <a:ext cx="0" cy="3840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1837245-B8D5-4FC9-80D7-55E470DF1385}"/>
                </a:ext>
              </a:extLst>
            </p:cNvPr>
            <p:cNvSpPr txBox="1"/>
            <p:nvPr/>
          </p:nvSpPr>
          <p:spPr>
            <a:xfrm>
              <a:off x="9714671" y="5298384"/>
              <a:ext cx="3232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Euclid "/>
                  <a:cs typeface="Estrangelo Edessa" panose="03080600000000000000" pitchFamily="66" charset="0"/>
                </a:rPr>
                <a:t>e</a:t>
              </a:r>
              <a:r>
                <a:rPr lang="en-US" sz="1100" baseline="-25000" dirty="0">
                  <a:latin typeface="Euclid "/>
                  <a:cs typeface="Estrangelo Edessa" panose="03080600000000000000" pitchFamily="66" charset="0"/>
                </a:rPr>
                <a:t>1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87B3EBB-4B79-4835-8D0A-0241279CC8D1}"/>
                </a:ext>
              </a:extLst>
            </p:cNvPr>
            <p:cNvSpPr txBox="1"/>
            <p:nvPr/>
          </p:nvSpPr>
          <p:spPr>
            <a:xfrm>
              <a:off x="10103893" y="5445229"/>
              <a:ext cx="3232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Euclid "/>
                  <a:cs typeface="Estrangelo Edessa" panose="03080600000000000000" pitchFamily="66" charset="0"/>
                </a:rPr>
                <a:t>e</a:t>
              </a:r>
              <a:r>
                <a:rPr lang="en-US" sz="1100" b="1" baseline="-25000" dirty="0">
                  <a:latin typeface="Euclid "/>
                  <a:cs typeface="Estrangelo Edessa" panose="03080600000000000000" pitchFamily="66" charset="0"/>
                </a:rPr>
                <a:t>2</a:t>
              </a:r>
              <a:endParaRPr lang="en-US" sz="1100" baseline="-25000" dirty="0">
                <a:latin typeface="Euclid "/>
                <a:cs typeface="Estrangelo Edessa" panose="03080600000000000000" pitchFamily="66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63E87F1-3A58-4216-ACC0-7BD7C384077B}"/>
                </a:ext>
              </a:extLst>
            </p:cNvPr>
            <p:cNvSpPr txBox="1"/>
            <p:nvPr/>
          </p:nvSpPr>
          <p:spPr>
            <a:xfrm>
              <a:off x="9979671" y="5836058"/>
              <a:ext cx="3232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Euclid "/>
                  <a:cs typeface="Estrangelo Edessa" panose="03080600000000000000" pitchFamily="66" charset="0"/>
                </a:rPr>
                <a:t>e</a:t>
              </a:r>
              <a:r>
                <a:rPr lang="en-US" sz="1100" b="1" baseline="-25000" dirty="0">
                  <a:latin typeface="Euclid "/>
                  <a:cs typeface="Estrangelo Edessa" panose="03080600000000000000" pitchFamily="66" charset="0"/>
                </a:rPr>
                <a:t>3</a:t>
              </a:r>
              <a:endParaRPr lang="en-US" sz="1100" baseline="-25000" dirty="0">
                <a:latin typeface="Euclid "/>
                <a:cs typeface="Estrangelo Edessa" panose="03080600000000000000" pitchFamily="66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7BE53B2-76C6-4FB5-9F16-D8FCCEDBA8C5}"/>
              </a:ext>
            </a:extLst>
          </p:cNvPr>
          <p:cNvGrpSpPr/>
          <p:nvPr/>
        </p:nvGrpSpPr>
        <p:grpSpPr>
          <a:xfrm>
            <a:off x="631336" y="685800"/>
            <a:ext cx="3360089" cy="3254590"/>
            <a:chOff x="653111" y="395288"/>
            <a:chExt cx="3360089" cy="3254590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DB9B6EB-0F98-4FDE-9691-390EC7722EED}"/>
                </a:ext>
              </a:extLst>
            </p:cNvPr>
            <p:cNvSpPr txBox="1"/>
            <p:nvPr/>
          </p:nvSpPr>
          <p:spPr>
            <a:xfrm>
              <a:off x="2375660" y="3311324"/>
              <a:ext cx="304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Euclid Symbol" panose="05050102010706020507" pitchFamily="18" charset="2"/>
                </a:rPr>
                <a:t>l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18B1BFF-43D3-4726-836F-5CE647408D1D}"/>
                </a:ext>
              </a:extLst>
            </p:cNvPr>
            <p:cNvSpPr txBox="1"/>
            <p:nvPr/>
          </p:nvSpPr>
          <p:spPr>
            <a:xfrm rot="16200000">
              <a:off x="407851" y="1676244"/>
              <a:ext cx="78290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1" dirty="0">
                  <a:latin typeface="Euclid" panose="02020503060505020303" pitchFamily="18" charset="0"/>
                </a:rPr>
                <a:t>s </a:t>
              </a:r>
              <a:r>
                <a:rPr lang="en-US" sz="1300" dirty="0">
                  <a:latin typeface="Euclid" panose="02020503060505020303" pitchFamily="18" charset="0"/>
                </a:rPr>
                <a:t>(MPa)</a:t>
              </a:r>
              <a:endParaRPr lang="en-US" sz="1300" i="1" dirty="0">
                <a:latin typeface="Euclid" panose="02020503060505020303" pitchFamily="18" charset="0"/>
              </a:endParaRPr>
            </a:p>
          </p:txBody>
        </p:sp>
        <p:graphicFrame>
          <p:nvGraphicFramePr>
            <p:cNvPr id="69" name="Object 68">
              <a:extLst>
                <a:ext uri="{FF2B5EF4-FFF2-40B4-BE49-F238E27FC236}">
                  <a16:creationId xmlns:a16="http://schemas.microsoft.com/office/drawing/2014/main" id="{A01D7397-D119-430B-8A30-5E84CF416F0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71538" y="395288"/>
            <a:ext cx="3141662" cy="3011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11" name="KGPlot" r:id="rId13" imgW="5460840" imgH="5232240" progId="KGraph_Plot">
                    <p:embed/>
                  </p:oleObj>
                </mc:Choice>
                <mc:Fallback>
                  <p:oleObj name="KGPlot" r:id="rId13" imgW="5460840" imgH="5232240" progId="KGraph_Plot">
                    <p:embed/>
                    <p:pic>
                      <p:nvPicPr>
                        <p:cNvPr id="45" name="Object 44">
                          <a:extLst>
                            <a:ext uri="{FF2B5EF4-FFF2-40B4-BE49-F238E27FC236}">
                              <a16:creationId xmlns:a16="http://schemas.microsoft.com/office/drawing/2014/main" id="{58705A47-6A04-4D3F-92B8-7FF1547E1BB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871538" y="395288"/>
                          <a:ext cx="3141662" cy="30114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" name="short_midplane">
            <a:hlinkClick r:id="" action="ppaction://media"/>
            <a:extLst>
              <a:ext uri="{FF2B5EF4-FFF2-40B4-BE49-F238E27FC236}">
                <a16:creationId xmlns:a16="http://schemas.microsoft.com/office/drawing/2014/main" id="{0327F1CF-50E7-4149-8EAC-6B47D665173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5"/>
          <a:srcRect l="27206" t="13768" r="22709" b="13904"/>
          <a:stretch/>
        </p:blipFill>
        <p:spPr>
          <a:xfrm>
            <a:off x="8032070" y="3562388"/>
            <a:ext cx="3169330" cy="316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1" grpId="0"/>
      <p:bldP spid="42" grpId="0"/>
      <p:bldP spid="43" grpId="0"/>
      <p:bldP spid="46" grpId="0"/>
      <p:bldP spid="47" grpId="0"/>
      <p:bldP spid="50" grpId="0"/>
      <p:bldP spid="51" grpId="0"/>
      <p:bldP spid="55" grpId="0"/>
      <p:bldP spid="56" grpId="0"/>
      <p:bldP spid="5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27D2B2A6-1F64-44E4-9821-5E70DE5068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4868836"/>
              </p:ext>
            </p:extLst>
          </p:nvPr>
        </p:nvGraphicFramePr>
        <p:xfrm>
          <a:off x="684160" y="2202265"/>
          <a:ext cx="3873908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8" name="KGPlot" r:id="rId7" imgW="5219640" imgH="5232240" progId="KGraph_Plot">
                  <p:embed/>
                </p:oleObj>
              </mc:Choice>
              <mc:Fallback>
                <p:oleObj name="KGPlot" r:id="rId7" imgW="5219640" imgH="5232240" progId="KGraph_Plot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D3132D6B-4F3A-4243-B4C8-F3C4F2406C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4160" y="2202265"/>
                        <a:ext cx="3873908" cy="388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84765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200" b="1" dirty="0">
                <a:solidFill>
                  <a:srgbClr val="FF9900"/>
                </a:solidFill>
                <a:latin typeface="+mn-lt"/>
              </a:rPr>
              <a:t>Long band</a:t>
            </a: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810AF33A-9B10-4246-A95F-4402863FF05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" t="30370" r="58484" b="37593"/>
          <a:stretch/>
        </p:blipFill>
        <p:spPr>
          <a:xfrm>
            <a:off x="6400800" y="3700046"/>
            <a:ext cx="2958652" cy="155448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08B9358-1BF3-4314-8461-D6FE4C130E5A}"/>
              </a:ext>
            </a:extLst>
          </p:cNvPr>
          <p:cNvGrpSpPr/>
          <p:nvPr/>
        </p:nvGrpSpPr>
        <p:grpSpPr>
          <a:xfrm>
            <a:off x="5194278" y="2852645"/>
            <a:ext cx="5669280" cy="449447"/>
            <a:chOff x="4167830" y="446094"/>
            <a:chExt cx="5669280" cy="449447"/>
          </a:xfrm>
        </p:grpSpPr>
        <p:pic>
          <p:nvPicPr>
            <p:cNvPr id="21" name="Picture 20" descr="A close up of a logo&#10;&#10;Description automatically generated">
              <a:extLst>
                <a:ext uri="{FF2B5EF4-FFF2-40B4-BE49-F238E27FC236}">
                  <a16:creationId xmlns:a16="http://schemas.microsoft.com/office/drawing/2014/main" id="{C0BAF15F-459D-41DA-B629-CB05550CC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91" t="44868" r="10031" b="45271"/>
            <a:stretch/>
          </p:blipFill>
          <p:spPr>
            <a:xfrm>
              <a:off x="4167830" y="446094"/>
              <a:ext cx="5669280" cy="449447"/>
            </a:xfrm>
            <a:prstGeom prst="rect">
              <a:avLst/>
            </a:prstGeom>
          </p:spPr>
        </p:pic>
        <p:pic>
          <p:nvPicPr>
            <p:cNvPr id="22" name="Picture 21" descr="A close up of a logo&#10;&#10;Description automatically generated">
              <a:extLst>
                <a:ext uri="{FF2B5EF4-FFF2-40B4-BE49-F238E27FC236}">
                  <a16:creationId xmlns:a16="http://schemas.microsoft.com/office/drawing/2014/main" id="{C3DC8A47-8DFF-42CC-AD50-3D44904F3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759" t="49575" r="13306" b="49423"/>
            <a:stretch/>
          </p:blipFill>
          <p:spPr>
            <a:xfrm>
              <a:off x="9655362" y="659130"/>
              <a:ext cx="137160" cy="45719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740A364-B7F4-4A22-BFCB-D91B9A4B0437}"/>
              </a:ext>
            </a:extLst>
          </p:cNvPr>
          <p:cNvSpPr txBox="1"/>
          <p:nvPr/>
        </p:nvSpPr>
        <p:spPr>
          <a:xfrm>
            <a:off x="2587940" y="6076890"/>
            <a:ext cx="304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Euclid Symbol" panose="05050102010706020507" pitchFamily="18" charset="2"/>
              </a:rPr>
              <a:t>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304D1D-A0D3-478B-90A6-CD80FC9A5CCA}"/>
              </a:ext>
            </a:extLst>
          </p:cNvPr>
          <p:cNvSpPr txBox="1"/>
          <p:nvPr/>
        </p:nvSpPr>
        <p:spPr>
          <a:xfrm rot="16200000">
            <a:off x="-164735" y="3693357"/>
            <a:ext cx="1455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Euclid" panose="02020503060505020303" pitchFamily="18" charset="0"/>
              </a:rPr>
              <a:t>s </a:t>
            </a:r>
            <a:r>
              <a:rPr lang="en-US" sz="2000" dirty="0">
                <a:latin typeface="Euclid" panose="02020503060505020303" pitchFamily="18" charset="0"/>
              </a:rPr>
              <a:t>(MPa)</a:t>
            </a:r>
            <a:endParaRPr lang="en-US" sz="2000" i="1" dirty="0">
              <a:latin typeface="Euclid" panose="02020503060505020303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0371005-B851-40F3-BCC0-51333497171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49" t="55116" r="8064" b="3712"/>
          <a:stretch/>
        </p:blipFill>
        <p:spPr>
          <a:xfrm>
            <a:off x="10828467" y="3841751"/>
            <a:ext cx="437730" cy="156658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B8393CC-E48B-4F6F-9DB4-1B3927599433}"/>
              </a:ext>
            </a:extLst>
          </p:cNvPr>
          <p:cNvSpPr txBox="1"/>
          <p:nvPr/>
        </p:nvSpPr>
        <p:spPr>
          <a:xfrm>
            <a:off x="7391400" y="5224046"/>
            <a:ext cx="933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Euclid Symbol" panose="05050102010706020507" pitchFamily="18" charset="2"/>
              </a:rPr>
              <a:t>l </a:t>
            </a:r>
            <a:r>
              <a:rPr lang="en-US" sz="1600" dirty="0">
                <a:latin typeface="Euclid Symbol" panose="05050102010706020507" pitchFamily="18" charset="2"/>
              </a:rPr>
              <a:t>= 4.01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DB462BB-EEE9-4F34-88AF-387B6FCB8F5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062" y="3549317"/>
            <a:ext cx="491276" cy="163429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652C095-2F15-4CE4-A638-19D027BFD431}"/>
              </a:ext>
            </a:extLst>
          </p:cNvPr>
          <p:cNvCxnSpPr>
            <a:cxnSpLocks/>
          </p:cNvCxnSpPr>
          <p:nvPr/>
        </p:nvCxnSpPr>
        <p:spPr>
          <a:xfrm>
            <a:off x="5195404" y="3302854"/>
            <a:ext cx="1460984" cy="473353"/>
          </a:xfrm>
          <a:prstGeom prst="line">
            <a:avLst/>
          </a:prstGeom>
          <a:ln w="95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C7B2651-ECB5-47B9-AB56-99477D308740}"/>
              </a:ext>
            </a:extLst>
          </p:cNvPr>
          <p:cNvCxnSpPr>
            <a:cxnSpLocks/>
          </p:cNvCxnSpPr>
          <p:nvPr/>
        </p:nvCxnSpPr>
        <p:spPr>
          <a:xfrm flipH="1" flipV="1">
            <a:off x="5811808" y="3302855"/>
            <a:ext cx="3547644" cy="473352"/>
          </a:xfrm>
          <a:prstGeom prst="line">
            <a:avLst/>
          </a:prstGeom>
          <a:ln w="95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611356D8-6C29-4B19-A0B7-8A2ACE47C85B}"/>
              </a:ext>
            </a:extLst>
          </p:cNvPr>
          <p:cNvSpPr/>
          <p:nvPr/>
        </p:nvSpPr>
        <p:spPr>
          <a:xfrm>
            <a:off x="5195404" y="2873911"/>
            <a:ext cx="616404" cy="426720"/>
          </a:xfrm>
          <a:prstGeom prst="rect">
            <a:avLst/>
          </a:prstGeom>
          <a:noFill/>
          <a:ln w="95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1A33D64-5B92-4162-AD54-0303FDB463C9}"/>
              </a:ext>
            </a:extLst>
          </p:cNvPr>
          <p:cNvCxnSpPr>
            <a:cxnSpLocks/>
          </p:cNvCxnSpPr>
          <p:nvPr/>
        </p:nvCxnSpPr>
        <p:spPr>
          <a:xfrm>
            <a:off x="9560409" y="4431625"/>
            <a:ext cx="0" cy="4014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68D66CF-1A36-4F61-82C5-AE7EC3D43AD0}"/>
              </a:ext>
            </a:extLst>
          </p:cNvPr>
          <p:cNvCxnSpPr>
            <a:cxnSpLocks/>
          </p:cNvCxnSpPr>
          <p:nvPr/>
        </p:nvCxnSpPr>
        <p:spPr>
          <a:xfrm>
            <a:off x="9560409" y="4431625"/>
            <a:ext cx="36576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5A1DB5D-1A28-44A8-957A-7DBD9DBFEB99}"/>
              </a:ext>
            </a:extLst>
          </p:cNvPr>
          <p:cNvSpPr txBox="1"/>
          <p:nvPr/>
        </p:nvSpPr>
        <p:spPr>
          <a:xfrm>
            <a:off x="9743289" y="4403511"/>
            <a:ext cx="3232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Euclid "/>
                <a:cs typeface="Estrangelo Edessa" panose="03080600000000000000" pitchFamily="66" charset="0"/>
              </a:rPr>
              <a:t>e</a:t>
            </a:r>
            <a:r>
              <a:rPr lang="en-US" sz="1100" baseline="-25000" dirty="0">
                <a:latin typeface="Euclid "/>
                <a:cs typeface="Estrangelo Edessa" panose="03080600000000000000" pitchFamily="66" charset="0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2264D4A-3624-4404-B81A-B5578CEA7FA7}"/>
              </a:ext>
            </a:extLst>
          </p:cNvPr>
          <p:cNvSpPr txBox="1"/>
          <p:nvPr/>
        </p:nvSpPr>
        <p:spPr>
          <a:xfrm>
            <a:off x="9540564" y="4665121"/>
            <a:ext cx="3232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Euclid "/>
                <a:cs typeface="Estrangelo Edessa" panose="03080600000000000000" pitchFamily="66" charset="0"/>
              </a:rPr>
              <a:t>e</a:t>
            </a:r>
            <a:r>
              <a:rPr lang="en-US" sz="1100" baseline="-25000" dirty="0">
                <a:latin typeface="Euclid "/>
                <a:cs typeface="Estrangelo Edessa" panose="03080600000000000000" pitchFamily="66" charset="0"/>
              </a:rPr>
              <a:t>1</a:t>
            </a:r>
          </a:p>
        </p:txBody>
      </p:sp>
      <p:pic>
        <p:nvPicPr>
          <p:cNvPr id="2" name="long_deformed">
            <a:hlinkClick r:id="" action="ppaction://media"/>
            <a:extLst>
              <a:ext uri="{FF2B5EF4-FFF2-40B4-BE49-F238E27FC236}">
                <a16:creationId xmlns:a16="http://schemas.microsoft.com/office/drawing/2014/main" id="{926A7F9F-5B19-4084-8EF7-53EFF2B62FC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l="7008" t="40541" r="7020" b="53583"/>
          <a:stretch/>
        </p:blipFill>
        <p:spPr>
          <a:xfrm>
            <a:off x="0" y="894376"/>
            <a:ext cx="12192000" cy="57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1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6" grpId="0"/>
      <p:bldP spid="31" grpId="0" animBg="1"/>
      <p:bldP spid="34" grpId="0"/>
      <p:bldP spid="3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84765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200" b="1" dirty="0">
                <a:solidFill>
                  <a:srgbClr val="FF9900"/>
                </a:solidFill>
                <a:latin typeface="+mn-lt"/>
              </a:rPr>
              <a:t>Warning on 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surface defects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54AE9A7-F314-4938-B477-62653565A4D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647" y="5396403"/>
            <a:ext cx="679875" cy="21326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F3BF856-E734-4821-8190-CBEB856D5B7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73808" y="3409531"/>
            <a:ext cx="804312" cy="185871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F5E5D62-240A-433A-9C7B-D99B167A8DF7}"/>
              </a:ext>
            </a:extLst>
          </p:cNvPr>
          <p:cNvSpPr>
            <a:spLocks noChangeAspect="1"/>
          </p:cNvSpPr>
          <p:nvPr/>
        </p:nvSpPr>
        <p:spPr>
          <a:xfrm>
            <a:off x="3415217" y="1996558"/>
            <a:ext cx="1073933" cy="3221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0D17605-2788-4072-BD81-58C8C05FA8FA}"/>
              </a:ext>
            </a:extLst>
          </p:cNvPr>
          <p:cNvCxnSpPr>
            <a:cxnSpLocks/>
          </p:cNvCxnSpPr>
          <p:nvPr/>
        </p:nvCxnSpPr>
        <p:spPr>
          <a:xfrm>
            <a:off x="3415217" y="1957586"/>
            <a:ext cx="1073933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0C4D0CE-4B59-4D31-9FCE-B4EA7C0B8D7E}"/>
              </a:ext>
            </a:extLst>
          </p:cNvPr>
          <p:cNvCxnSpPr>
            <a:cxnSpLocks/>
          </p:cNvCxnSpPr>
          <p:nvPr/>
        </p:nvCxnSpPr>
        <p:spPr>
          <a:xfrm flipV="1">
            <a:off x="3413972" y="5246799"/>
            <a:ext cx="1073933" cy="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27B81CD0-955E-497D-B2DC-AAF7C248194D}"/>
              </a:ext>
            </a:extLst>
          </p:cNvPr>
          <p:cNvSpPr/>
          <p:nvPr/>
        </p:nvSpPr>
        <p:spPr>
          <a:xfrm rot="16200000">
            <a:off x="3834102" y="1747159"/>
            <a:ext cx="236166" cy="169045"/>
          </a:xfrm>
          <a:prstGeom prst="rightArrow">
            <a:avLst>
              <a:gd name="adj1" fmla="val 35294"/>
              <a:gd name="adj2" fmla="val 45588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F0076D9-D278-4F92-A436-191C87175114}"/>
              </a:ext>
            </a:extLst>
          </p:cNvPr>
          <p:cNvCxnSpPr>
            <a:cxnSpLocks/>
          </p:cNvCxnSpPr>
          <p:nvPr/>
        </p:nvCxnSpPr>
        <p:spPr>
          <a:xfrm>
            <a:off x="4643909" y="2029205"/>
            <a:ext cx="0" cy="318554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822B1C1-8CED-4672-AA79-3A784AD728CA}"/>
              </a:ext>
            </a:extLst>
          </p:cNvPr>
          <p:cNvSpPr txBox="1"/>
          <p:nvPr/>
        </p:nvSpPr>
        <p:spPr>
          <a:xfrm>
            <a:off x="4539722" y="3470889"/>
            <a:ext cx="650653" cy="289179"/>
          </a:xfrm>
          <a:prstGeom prst="rect">
            <a:avLst/>
          </a:prstGeom>
          <a:solidFill>
            <a:schemeClr val="bg1"/>
          </a:solidFill>
        </p:spPr>
        <p:txBody>
          <a:bodyPr wrap="none" lIns="18288" tIns="18288" rIns="18288" bIns="18288" rtlCol="0">
            <a:spAutoFit/>
          </a:bodyPr>
          <a:lstStyle/>
          <a:p>
            <a:r>
              <a:rPr lang="en-US" sz="1200" dirty="0">
                <a:latin typeface="Euclid" panose="02020503060505020303" pitchFamily="18" charset="0"/>
              </a:rPr>
              <a:t>15 mm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0DB9D48-FC34-4425-8601-175AF2972CB2}"/>
              </a:ext>
            </a:extLst>
          </p:cNvPr>
          <p:cNvCxnSpPr>
            <a:cxnSpLocks/>
          </p:cNvCxnSpPr>
          <p:nvPr/>
        </p:nvCxnSpPr>
        <p:spPr>
          <a:xfrm flipH="1">
            <a:off x="3415219" y="5065318"/>
            <a:ext cx="107393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6AC76EFC-C85C-4719-A7E5-9278D828B81B}"/>
              </a:ext>
            </a:extLst>
          </p:cNvPr>
          <p:cNvSpPr txBox="1"/>
          <p:nvPr/>
        </p:nvSpPr>
        <p:spPr>
          <a:xfrm>
            <a:off x="3530945" y="4762236"/>
            <a:ext cx="743030" cy="3614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Euclid" panose="02020503060505020303" pitchFamily="18" charset="0"/>
              </a:rPr>
              <a:t>5 mm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87DB03A-2355-4D93-8A76-7CE80D93A993}"/>
              </a:ext>
            </a:extLst>
          </p:cNvPr>
          <p:cNvCxnSpPr>
            <a:cxnSpLocks/>
          </p:cNvCxnSpPr>
          <p:nvPr/>
        </p:nvCxnSpPr>
        <p:spPr>
          <a:xfrm flipH="1">
            <a:off x="4501580" y="1991780"/>
            <a:ext cx="2348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A6AE453-5053-4131-AD6E-EF836346675C}"/>
              </a:ext>
            </a:extLst>
          </p:cNvPr>
          <p:cNvCxnSpPr>
            <a:cxnSpLocks/>
          </p:cNvCxnSpPr>
          <p:nvPr/>
        </p:nvCxnSpPr>
        <p:spPr>
          <a:xfrm flipH="1">
            <a:off x="4515125" y="5219719"/>
            <a:ext cx="2348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2797DBD-C43D-483E-8ECB-21FA7E45F6F5}"/>
              </a:ext>
            </a:extLst>
          </p:cNvPr>
          <p:cNvCxnSpPr>
            <a:cxnSpLocks/>
          </p:cNvCxnSpPr>
          <p:nvPr/>
        </p:nvCxnSpPr>
        <p:spPr>
          <a:xfrm>
            <a:off x="3416216" y="3607458"/>
            <a:ext cx="36833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E0FB7259-BA02-4822-934E-9D60108BF5C4}"/>
              </a:ext>
            </a:extLst>
          </p:cNvPr>
          <p:cNvSpPr txBox="1"/>
          <p:nvPr/>
        </p:nvSpPr>
        <p:spPr>
          <a:xfrm>
            <a:off x="3446917" y="3292805"/>
            <a:ext cx="2824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latin typeface="Euclid" panose="02020503060505020303" pitchFamily="18" charset="0"/>
              </a:rPr>
              <a:t>a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F9B7C0C-0704-41A8-AE51-F07BE6D5F037}"/>
              </a:ext>
            </a:extLst>
          </p:cNvPr>
          <p:cNvCxnSpPr>
            <a:cxnSpLocks/>
          </p:cNvCxnSpPr>
          <p:nvPr/>
        </p:nvCxnSpPr>
        <p:spPr>
          <a:xfrm flipH="1">
            <a:off x="3371678" y="5249061"/>
            <a:ext cx="150933" cy="12099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9CD30C4-D29E-4609-90D8-24BCC51AF5C8}"/>
              </a:ext>
            </a:extLst>
          </p:cNvPr>
          <p:cNvCxnSpPr>
            <a:cxnSpLocks/>
          </p:cNvCxnSpPr>
          <p:nvPr/>
        </p:nvCxnSpPr>
        <p:spPr>
          <a:xfrm flipH="1">
            <a:off x="3472895" y="5249059"/>
            <a:ext cx="150933" cy="12099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F23822F-03C3-4D72-9198-1B01BCA7F3D2}"/>
              </a:ext>
            </a:extLst>
          </p:cNvPr>
          <p:cNvCxnSpPr>
            <a:cxnSpLocks/>
          </p:cNvCxnSpPr>
          <p:nvPr/>
        </p:nvCxnSpPr>
        <p:spPr>
          <a:xfrm flipH="1">
            <a:off x="3561834" y="5249061"/>
            <a:ext cx="150933" cy="12099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760631E-7F75-44C7-8BBD-03E80A6C1447}"/>
              </a:ext>
            </a:extLst>
          </p:cNvPr>
          <p:cNvCxnSpPr>
            <a:cxnSpLocks/>
          </p:cNvCxnSpPr>
          <p:nvPr/>
        </p:nvCxnSpPr>
        <p:spPr>
          <a:xfrm flipH="1">
            <a:off x="3663051" y="5249061"/>
            <a:ext cx="150933" cy="12099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980EE7F-4AEA-438D-AC77-57CAC1770A1C}"/>
              </a:ext>
            </a:extLst>
          </p:cNvPr>
          <p:cNvCxnSpPr>
            <a:cxnSpLocks/>
          </p:cNvCxnSpPr>
          <p:nvPr/>
        </p:nvCxnSpPr>
        <p:spPr>
          <a:xfrm flipH="1">
            <a:off x="3751989" y="5249061"/>
            <a:ext cx="150933" cy="12099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053224B-BBF7-409E-BC72-2E5A7B24217E}"/>
              </a:ext>
            </a:extLst>
          </p:cNvPr>
          <p:cNvCxnSpPr>
            <a:cxnSpLocks/>
          </p:cNvCxnSpPr>
          <p:nvPr/>
        </p:nvCxnSpPr>
        <p:spPr>
          <a:xfrm flipH="1">
            <a:off x="3853206" y="5249059"/>
            <a:ext cx="150933" cy="12099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88EEAB0-08AD-4E3F-9D51-95D3838F8103}"/>
              </a:ext>
            </a:extLst>
          </p:cNvPr>
          <p:cNvCxnSpPr>
            <a:cxnSpLocks/>
          </p:cNvCxnSpPr>
          <p:nvPr/>
        </p:nvCxnSpPr>
        <p:spPr>
          <a:xfrm flipH="1">
            <a:off x="3942146" y="5249061"/>
            <a:ext cx="150933" cy="12099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C964B20-D6B3-4ACF-8AE0-321F9CA36C39}"/>
              </a:ext>
            </a:extLst>
          </p:cNvPr>
          <p:cNvCxnSpPr>
            <a:cxnSpLocks/>
          </p:cNvCxnSpPr>
          <p:nvPr/>
        </p:nvCxnSpPr>
        <p:spPr>
          <a:xfrm flipH="1">
            <a:off x="4043363" y="5249061"/>
            <a:ext cx="150933" cy="12099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63C58B0-1701-463C-8954-5BAB8A270E4A}"/>
              </a:ext>
            </a:extLst>
          </p:cNvPr>
          <p:cNvCxnSpPr>
            <a:cxnSpLocks/>
          </p:cNvCxnSpPr>
          <p:nvPr/>
        </p:nvCxnSpPr>
        <p:spPr>
          <a:xfrm flipH="1">
            <a:off x="4132302" y="5249061"/>
            <a:ext cx="150933" cy="12099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F3B6BC4-AEA8-40B7-9709-BF043CCC3903}"/>
              </a:ext>
            </a:extLst>
          </p:cNvPr>
          <p:cNvCxnSpPr>
            <a:cxnSpLocks/>
          </p:cNvCxnSpPr>
          <p:nvPr/>
        </p:nvCxnSpPr>
        <p:spPr>
          <a:xfrm flipH="1">
            <a:off x="4233518" y="5249059"/>
            <a:ext cx="150933" cy="12099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67B852D-38A8-4CB0-A555-6A0BBC8CA037}"/>
              </a:ext>
            </a:extLst>
          </p:cNvPr>
          <p:cNvCxnSpPr>
            <a:cxnSpLocks/>
          </p:cNvCxnSpPr>
          <p:nvPr/>
        </p:nvCxnSpPr>
        <p:spPr>
          <a:xfrm flipH="1">
            <a:off x="4323701" y="5249061"/>
            <a:ext cx="150933" cy="12099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86443C3-3A62-432E-AB09-2719A9C3CABF}"/>
              </a:ext>
            </a:extLst>
          </p:cNvPr>
          <p:cNvCxnSpPr>
            <a:cxnSpLocks/>
          </p:cNvCxnSpPr>
          <p:nvPr/>
        </p:nvCxnSpPr>
        <p:spPr>
          <a:xfrm flipH="1">
            <a:off x="3276600" y="5247816"/>
            <a:ext cx="150933" cy="12099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2" name="Object 61">
            <a:extLst>
              <a:ext uri="{FF2B5EF4-FFF2-40B4-BE49-F238E27FC236}">
                <a16:creationId xmlns:a16="http://schemas.microsoft.com/office/drawing/2014/main" id="{B9441AA4-2884-415B-A4D5-32109C0BED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4571273"/>
              </p:ext>
            </p:extLst>
          </p:nvPr>
        </p:nvGraphicFramePr>
        <p:xfrm>
          <a:off x="6081786" y="1704105"/>
          <a:ext cx="3818016" cy="3677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7" name="KGPlot" r:id="rId13" imgW="5422680" imgH="5219640" progId="KGraph_Plot">
                  <p:embed/>
                </p:oleObj>
              </mc:Choice>
              <mc:Fallback>
                <p:oleObj name="KGPlot" r:id="rId13" imgW="5422680" imgH="5219640" progId="KGraph_Plot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8F1D2E4D-19F9-4BD5-A9E0-B60F164C34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081786" y="1704105"/>
                        <a:ext cx="3818016" cy="36771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" name="Picture 62">
            <a:extLst>
              <a:ext uri="{FF2B5EF4-FFF2-40B4-BE49-F238E27FC236}">
                <a16:creationId xmlns:a16="http://schemas.microsoft.com/office/drawing/2014/main" id="{BFD1C79A-BEC9-4987-A7DE-F3E532DC23E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098" y="3128914"/>
            <a:ext cx="765578" cy="145162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A2F4DB3-66DF-49E2-B494-7362BD802FB9}"/>
              </a:ext>
            </a:extLst>
          </p:cNvPr>
          <p:cNvCxnSpPr>
            <a:cxnSpLocks/>
          </p:cNvCxnSpPr>
          <p:nvPr/>
        </p:nvCxnSpPr>
        <p:spPr>
          <a:xfrm flipH="1">
            <a:off x="7966970" y="3002723"/>
            <a:ext cx="83471" cy="126191"/>
          </a:xfrm>
          <a:prstGeom prst="line">
            <a:avLst/>
          </a:prstGeom>
          <a:ln w="63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4437C4E0-9264-4090-89F2-0F9E1D60284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535" y="3549395"/>
            <a:ext cx="765579" cy="145162"/>
          </a:xfrm>
          <a:prstGeom prst="rect">
            <a:avLst/>
          </a:prstGeom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286EEB2-29C7-42C2-9108-A699C0D1E796}"/>
              </a:ext>
            </a:extLst>
          </p:cNvPr>
          <p:cNvCxnSpPr>
            <a:cxnSpLocks/>
          </p:cNvCxnSpPr>
          <p:nvPr/>
        </p:nvCxnSpPr>
        <p:spPr>
          <a:xfrm flipH="1">
            <a:off x="8427115" y="3386681"/>
            <a:ext cx="117781" cy="164346"/>
          </a:xfrm>
          <a:prstGeom prst="line">
            <a:avLst/>
          </a:prstGeom>
          <a:ln w="63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>
            <a:extLst>
              <a:ext uri="{FF2B5EF4-FFF2-40B4-BE49-F238E27FC236}">
                <a16:creationId xmlns:a16="http://schemas.microsoft.com/office/drawing/2014/main" id="{50E44A81-AE82-4393-9F1B-D3073D16B92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963" y="3907147"/>
            <a:ext cx="765578" cy="145162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418FBA8-0BA9-4257-B948-572E4E3FB82B}"/>
              </a:ext>
            </a:extLst>
          </p:cNvPr>
          <p:cNvCxnSpPr>
            <a:cxnSpLocks/>
          </p:cNvCxnSpPr>
          <p:nvPr/>
        </p:nvCxnSpPr>
        <p:spPr>
          <a:xfrm flipH="1">
            <a:off x="8839541" y="3764099"/>
            <a:ext cx="114354" cy="143048"/>
          </a:xfrm>
          <a:prstGeom prst="line">
            <a:avLst/>
          </a:prstGeom>
          <a:ln w="63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7B2AD6C0-8FE0-407C-B939-45F8EE4EA00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22" y="2425386"/>
            <a:ext cx="959459" cy="20581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E4E2010-4DC7-460F-8335-D5619789F1E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248" y="1944351"/>
            <a:ext cx="791429" cy="346997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04F4E00F-294D-4B27-9472-266695F1C8EC}"/>
              </a:ext>
            </a:extLst>
          </p:cNvPr>
          <p:cNvSpPr txBox="1"/>
          <p:nvPr/>
        </p:nvSpPr>
        <p:spPr>
          <a:xfrm>
            <a:off x="3986957" y="1524000"/>
            <a:ext cx="12911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>
                <a:latin typeface="Euclid "/>
                <a:cs typeface="Estrangelo Edessa" panose="03080600000000000000" pitchFamily="66" charset="0"/>
              </a:rPr>
              <a:t>u, P</a:t>
            </a:r>
            <a:endParaRPr lang="en-US" sz="1500" i="1" baseline="-25000" dirty="0">
              <a:latin typeface="Euclid "/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3132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84765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200" b="1" dirty="0">
                <a:solidFill>
                  <a:srgbClr val="FF9900"/>
                </a:solidFill>
                <a:latin typeface="+mn-lt"/>
              </a:rPr>
              <a:t>Three take-home messages</a:t>
            </a:r>
          </a:p>
        </p:txBody>
      </p:sp>
      <p:sp>
        <p:nvSpPr>
          <p:cNvPr id="36" name="Rectangle 26 1">
            <a:extLst>
              <a:ext uri="{FF2B5EF4-FFF2-40B4-BE49-F238E27FC236}">
                <a16:creationId xmlns:a16="http://schemas.microsoft.com/office/drawing/2014/main" id="{F4D33E2F-5282-4A09-AD06-CBA645FB7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1413154"/>
            <a:ext cx="2652050" cy="43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b="1" dirty="0">
                <a:solidFill>
                  <a:srgbClr val="0000CC"/>
                </a:solidFill>
                <a:cs typeface="Times New Roman" panose="02020603050405020304" pitchFamily="18" charset="0"/>
              </a:rPr>
              <a:t>Basic Ingredients:</a:t>
            </a:r>
            <a:endParaRPr lang="en-US" sz="2200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AC50A51-4C5E-48A0-987D-4EA9F4AF35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974" y="1630603"/>
            <a:ext cx="615162" cy="2765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63D793C-0350-4580-8E59-169A00B9281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974" y="825803"/>
            <a:ext cx="685562" cy="27657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796BB75-BE99-4B47-969F-891194C48E5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431963"/>
            <a:ext cx="303391" cy="239696"/>
          </a:xfrm>
          <a:prstGeom prst="rect">
            <a:avLst/>
          </a:prstGeom>
        </p:spPr>
      </p:pic>
      <p:sp>
        <p:nvSpPr>
          <p:cNvPr id="40" name="Left Brace 39">
            <a:extLst>
              <a:ext uri="{FF2B5EF4-FFF2-40B4-BE49-F238E27FC236}">
                <a16:creationId xmlns:a16="http://schemas.microsoft.com/office/drawing/2014/main" id="{F19CBB5D-1276-45E2-814B-3E58F2EF2AAE}"/>
              </a:ext>
            </a:extLst>
          </p:cNvPr>
          <p:cNvSpPr/>
          <p:nvPr/>
        </p:nvSpPr>
        <p:spPr>
          <a:xfrm>
            <a:off x="7522098" y="699126"/>
            <a:ext cx="457200" cy="1981200"/>
          </a:xfrm>
          <a:prstGeom prst="leftBrace">
            <a:avLst>
              <a:gd name="adj1" fmla="val 45012"/>
              <a:gd name="adj2" fmla="val 48419"/>
            </a:avLst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26 2">
            <a:extLst>
              <a:ext uri="{FF2B5EF4-FFF2-40B4-BE49-F238E27FC236}">
                <a16:creationId xmlns:a16="http://schemas.microsoft.com/office/drawing/2014/main" id="{47700832-E421-4B2A-A49E-C2FDD056C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1621" y="738459"/>
            <a:ext cx="2970391" cy="39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FF3300"/>
                </a:solidFill>
                <a:cs typeface="Times New Roman" panose="02020603050405020304" pitchFamily="18" charset="0"/>
              </a:rPr>
              <a:t>stored-energy function</a:t>
            </a:r>
            <a:endParaRPr lang="en-US" sz="2200" i="1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sp>
        <p:nvSpPr>
          <p:cNvPr id="42" name="Rectangle 26 3">
            <a:extLst>
              <a:ext uri="{FF2B5EF4-FFF2-40B4-BE49-F238E27FC236}">
                <a16:creationId xmlns:a16="http://schemas.microsoft.com/office/drawing/2014/main" id="{338BA9DD-1BC6-47B8-99F0-450EFF7E4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1620" y="1569085"/>
            <a:ext cx="2970391" cy="39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FF3300"/>
                </a:solidFill>
                <a:cs typeface="Times New Roman" panose="02020603050405020304" pitchFamily="18" charset="0"/>
              </a:rPr>
              <a:t>strength surface</a:t>
            </a:r>
            <a:endParaRPr lang="en-US" sz="2200" i="1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sp>
        <p:nvSpPr>
          <p:cNvPr id="43" name="Rectangle 26 4">
            <a:extLst>
              <a:ext uri="{FF2B5EF4-FFF2-40B4-BE49-F238E27FC236}">
                <a16:creationId xmlns:a16="http://schemas.microsoft.com/office/drawing/2014/main" id="{0C5F0C43-D863-4B61-A637-42DA15A44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6839" y="2321700"/>
            <a:ext cx="4109582" cy="39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FF3300"/>
                </a:solidFill>
                <a:cs typeface="Times New Roman" panose="02020603050405020304" pitchFamily="18" charset="0"/>
              </a:rPr>
              <a:t>critical energy release rate</a:t>
            </a:r>
            <a:endParaRPr lang="en-US" sz="2200" i="1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11BBC44-7FC7-4934-9BF0-95A5F18EED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80" y="3032520"/>
            <a:ext cx="5618332" cy="169972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83E6731-E788-407A-8F65-41FA9C81120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80" y="5029200"/>
            <a:ext cx="11464492" cy="1546457"/>
          </a:xfrm>
          <a:prstGeom prst="rect">
            <a:avLst/>
          </a:prstGeom>
        </p:spPr>
      </p:pic>
      <p:sp>
        <p:nvSpPr>
          <p:cNvPr id="46" name="Rounded Rectangle 9">
            <a:extLst>
              <a:ext uri="{FF2B5EF4-FFF2-40B4-BE49-F238E27FC236}">
                <a16:creationId xmlns:a16="http://schemas.microsoft.com/office/drawing/2014/main" id="{12829FF8-2552-4BA8-9746-DCC57278D625}"/>
              </a:ext>
            </a:extLst>
          </p:cNvPr>
          <p:cNvSpPr/>
          <p:nvPr/>
        </p:nvSpPr>
        <p:spPr>
          <a:xfrm>
            <a:off x="304800" y="2883090"/>
            <a:ext cx="5943600" cy="1981200"/>
          </a:xfrm>
          <a:prstGeom prst="round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9">
            <a:extLst>
              <a:ext uri="{FF2B5EF4-FFF2-40B4-BE49-F238E27FC236}">
                <a16:creationId xmlns:a16="http://schemas.microsoft.com/office/drawing/2014/main" id="{7151AD94-8334-4639-8515-C0BCC30BB0A7}"/>
              </a:ext>
            </a:extLst>
          </p:cNvPr>
          <p:cNvSpPr/>
          <p:nvPr/>
        </p:nvSpPr>
        <p:spPr>
          <a:xfrm>
            <a:off x="304800" y="4953000"/>
            <a:ext cx="11726472" cy="1828800"/>
          </a:xfrm>
          <a:prstGeom prst="round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9">
            <a:extLst>
              <a:ext uri="{FF2B5EF4-FFF2-40B4-BE49-F238E27FC236}">
                <a16:creationId xmlns:a16="http://schemas.microsoft.com/office/drawing/2014/main" id="{72B9B40D-6D12-49F0-99C6-64BF61CE750C}"/>
              </a:ext>
            </a:extLst>
          </p:cNvPr>
          <p:cNvSpPr/>
          <p:nvPr/>
        </p:nvSpPr>
        <p:spPr>
          <a:xfrm>
            <a:off x="3276600" y="5029200"/>
            <a:ext cx="914400" cy="457200"/>
          </a:xfrm>
          <a:prstGeom prst="roundRect">
            <a:avLst/>
          </a:prstGeom>
          <a:solidFill>
            <a:srgbClr val="C000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9">
            <a:extLst>
              <a:ext uri="{FF2B5EF4-FFF2-40B4-BE49-F238E27FC236}">
                <a16:creationId xmlns:a16="http://schemas.microsoft.com/office/drawing/2014/main" id="{940B3ADE-163B-45F2-85A2-9921D1F9B521}"/>
              </a:ext>
            </a:extLst>
          </p:cNvPr>
          <p:cNvSpPr/>
          <p:nvPr/>
        </p:nvSpPr>
        <p:spPr>
          <a:xfrm>
            <a:off x="5105400" y="4995929"/>
            <a:ext cx="381000" cy="261871"/>
          </a:xfrm>
          <a:prstGeom prst="roundRect">
            <a:avLst/>
          </a:prstGeom>
          <a:solidFill>
            <a:srgbClr val="C000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9">
            <a:extLst>
              <a:ext uri="{FF2B5EF4-FFF2-40B4-BE49-F238E27FC236}">
                <a16:creationId xmlns:a16="http://schemas.microsoft.com/office/drawing/2014/main" id="{C1F9EB2D-D0EB-4BE4-8138-9EB24C084AC3}"/>
              </a:ext>
            </a:extLst>
          </p:cNvPr>
          <p:cNvSpPr/>
          <p:nvPr/>
        </p:nvSpPr>
        <p:spPr>
          <a:xfrm>
            <a:off x="4419600" y="4972050"/>
            <a:ext cx="457200" cy="590550"/>
          </a:xfrm>
          <a:prstGeom prst="roundRect">
            <a:avLst/>
          </a:prstGeom>
          <a:solidFill>
            <a:srgbClr val="00B0F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26 1">
            <a:extLst>
              <a:ext uri="{FF2B5EF4-FFF2-40B4-BE49-F238E27FC236}">
                <a16:creationId xmlns:a16="http://schemas.microsoft.com/office/drawing/2014/main" id="{55BCC6DB-A006-40D2-A088-57AB08C86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35820"/>
            <a:ext cx="3205162" cy="43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b="1" dirty="0">
                <a:solidFill>
                  <a:srgbClr val="0000CC"/>
                </a:solidFill>
                <a:cs typeface="Times New Roman" panose="02020603050405020304" pitchFamily="18" charset="0"/>
              </a:rPr>
              <a:t>A Promising Approach:</a:t>
            </a:r>
            <a:endParaRPr lang="en-US" sz="2200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Rectangle 26 1">
            <a:extLst>
              <a:ext uri="{FF2B5EF4-FFF2-40B4-BE49-F238E27FC236}">
                <a16:creationId xmlns:a16="http://schemas.microsoft.com/office/drawing/2014/main" id="{D4305973-9480-415E-A69D-80549D38D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3806470"/>
            <a:ext cx="3205162" cy="43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>
              <a:spcBef>
                <a:spcPct val="0"/>
              </a:spcBef>
            </a:pP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Many mathematical questions remain open!</a:t>
            </a:r>
            <a:endParaRPr lang="en-US" sz="2200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86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0" grpId="0" animBg="1"/>
      <p:bldP spid="41" grpId="0"/>
      <p:bldP spid="42" grpId="0"/>
      <p:bldP spid="43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84765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Brittle fracture</a:t>
            </a:r>
            <a:endParaRPr lang="en-US" sz="3200" b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5B8E9F-D001-4DF2-B78D-2821CB9721C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531219"/>
            <a:ext cx="8830476" cy="8609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8A1EB9-9718-4BD3-B8A4-20B84D30599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360019"/>
            <a:ext cx="9769142" cy="8883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75291E-D57A-48A5-8001-C21F700BE4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906" t="35416" r="30079" b="52537"/>
          <a:stretch/>
        </p:blipFill>
        <p:spPr>
          <a:xfrm>
            <a:off x="1021076" y="1133535"/>
            <a:ext cx="9845047" cy="162657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03A2BBCB-7B68-4BF1-9042-8127F6FC72FD}"/>
              </a:ext>
            </a:extLst>
          </p:cNvPr>
          <p:cNvSpPr/>
          <p:nvPr/>
        </p:nvSpPr>
        <p:spPr>
          <a:xfrm>
            <a:off x="1143000" y="1490216"/>
            <a:ext cx="9601200" cy="1269892"/>
          </a:xfrm>
          <a:prstGeom prst="round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14404988-E5A4-454B-98B9-706FF3E07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685800"/>
            <a:ext cx="1158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b="1" dirty="0">
                <a:solidFill>
                  <a:srgbClr val="0000CC"/>
                </a:solidFill>
                <a:cs typeface="Times New Roman" panose="02020603050405020304" pitchFamily="18" charset="0"/>
              </a:rPr>
              <a:t>The idea: 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Griffith (1921)</a:t>
            </a:r>
            <a:endParaRPr lang="en-US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4A903320-A6EC-4F26-BF9B-9C29E7AA5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97819"/>
            <a:ext cx="1158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b="1" dirty="0">
                <a:solidFill>
                  <a:srgbClr val="0000CC"/>
                </a:solidFill>
                <a:cs typeface="Times New Roman" panose="02020603050405020304" pitchFamily="18" charset="0"/>
              </a:rPr>
              <a:t>The mathematical formulation: </a:t>
            </a:r>
            <a:r>
              <a:rPr lang="en-US" sz="2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Francfort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and </a:t>
            </a:r>
            <a:r>
              <a:rPr lang="en-US" sz="2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Marigo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(1998)</a:t>
            </a:r>
            <a:endParaRPr lang="en-US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26">
            <a:extLst>
              <a:ext uri="{FF2B5EF4-FFF2-40B4-BE49-F238E27FC236}">
                <a16:creationId xmlns:a16="http://schemas.microsoft.com/office/drawing/2014/main" id="{5BAD17BF-0541-4DBE-9A62-57ABF9975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826619"/>
            <a:ext cx="1158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b="1" dirty="0">
                <a:solidFill>
                  <a:srgbClr val="0000CC"/>
                </a:solidFill>
                <a:cs typeface="Times New Roman" panose="02020603050405020304" pitchFamily="18" charset="0"/>
              </a:rPr>
              <a:t>Its phase-field regularization: </a:t>
            </a:r>
            <a:r>
              <a:rPr lang="en-US" sz="2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Bourdin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Francfort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Marigo</a:t>
            </a:r>
            <a:r>
              <a:rPr lang="en-US" sz="2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(2000, 2008)</a:t>
            </a:r>
            <a:endParaRPr lang="en-US" sz="22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DCF0319-0EAD-4C72-A993-55B37631346B}"/>
              </a:ext>
            </a:extLst>
          </p:cNvPr>
          <p:cNvSpPr/>
          <p:nvPr/>
        </p:nvSpPr>
        <p:spPr>
          <a:xfrm>
            <a:off x="5345723" y="1834550"/>
            <a:ext cx="797170" cy="299050"/>
          </a:xfrm>
          <a:prstGeom prst="roundRect">
            <a:avLst/>
          </a:prstGeom>
          <a:solidFill>
            <a:srgbClr val="C000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7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84765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The phase-field approach to brittle fracture</a:t>
            </a:r>
            <a:endParaRPr lang="en-US" sz="3200" b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68D9B-ECCD-40C1-80AA-A30128EB453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29" y="994109"/>
            <a:ext cx="9769142" cy="888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0047BE-51B3-4EDF-AF74-51D48B6211B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31" y="2286000"/>
            <a:ext cx="1494857" cy="2514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5BF4D7-8801-493D-8AF5-2B4AC7CA883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31" y="2263171"/>
            <a:ext cx="4181333" cy="251429"/>
          </a:xfrm>
          <a:prstGeom prst="rect">
            <a:avLst/>
          </a:prstGeom>
        </p:spPr>
      </p:pic>
      <p:sp>
        <p:nvSpPr>
          <p:cNvPr id="10" name="Rectangle 26">
            <a:extLst>
              <a:ext uri="{FF2B5EF4-FFF2-40B4-BE49-F238E27FC236}">
                <a16:creationId xmlns:a16="http://schemas.microsoft.com/office/drawing/2014/main" id="{21537716-5215-4E7D-ABF4-5AED66AAD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231" y="2209800"/>
            <a:ext cx="1158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cs typeface="Times New Roman" panose="02020603050405020304" pitchFamily="18" charset="0"/>
              </a:rPr>
              <a:t>where                           are monotonic functions such that                                                                      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50FC9E26-816C-44E5-BD1F-E905AC1277DC}"/>
              </a:ext>
            </a:extLst>
          </p:cNvPr>
          <p:cNvSpPr/>
          <p:nvPr/>
        </p:nvSpPr>
        <p:spPr>
          <a:xfrm>
            <a:off x="1066800" y="838200"/>
            <a:ext cx="10058400" cy="1134886"/>
          </a:xfrm>
          <a:prstGeom prst="round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96A6A0B-2F70-4190-97C5-CA5360B7C66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1" y="2743200"/>
            <a:ext cx="1897143" cy="350476"/>
          </a:xfrm>
          <a:prstGeom prst="rect">
            <a:avLst/>
          </a:prstGeom>
        </p:spPr>
      </p:pic>
      <p:sp>
        <p:nvSpPr>
          <p:cNvPr id="19" name="Rectangle 26">
            <a:extLst>
              <a:ext uri="{FF2B5EF4-FFF2-40B4-BE49-F238E27FC236}">
                <a16:creationId xmlns:a16="http://schemas.microsoft.com/office/drawing/2014/main" id="{B0B58474-EE67-4DD9-BCD4-13063F854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766029"/>
            <a:ext cx="1158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cs typeface="Times New Roman" panose="02020603050405020304" pitchFamily="18" charset="0"/>
              </a:rPr>
              <a:t>with</a:t>
            </a:r>
          </a:p>
        </p:txBody>
      </p:sp>
      <p:sp>
        <p:nvSpPr>
          <p:cNvPr id="13" name="Rectangle 26">
            <a:extLst>
              <a:ext uri="{FF2B5EF4-FFF2-40B4-BE49-F238E27FC236}">
                <a16:creationId xmlns:a16="http://schemas.microsoft.com/office/drawing/2014/main" id="{BCCEED7E-BA20-404C-8652-DC26930AA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39" y="3551868"/>
            <a:ext cx="1158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00CC"/>
                </a:solidFill>
                <a:cs typeface="Times New Roman" panose="02020603050405020304" pitchFamily="18" charset="0"/>
              </a:rPr>
              <a:t>Fracture propagation?</a:t>
            </a:r>
          </a:p>
        </p:txBody>
      </p:sp>
    </p:spTree>
    <p:extLst>
      <p:ext uri="{BB962C8B-B14F-4D97-AF65-F5344CB8AC3E}">
        <p14:creationId xmlns:p14="http://schemas.microsoft.com/office/powerpoint/2010/main" val="386193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84765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The phase-field approach to brittle fracture</a:t>
            </a:r>
            <a:endParaRPr lang="en-US" sz="3200" b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68D9B-ECCD-40C1-80AA-A30128EB453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29" y="994109"/>
            <a:ext cx="9769142" cy="888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0047BE-51B3-4EDF-AF74-51D48B6211B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31" y="2286000"/>
            <a:ext cx="1494857" cy="2514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5BF4D7-8801-493D-8AF5-2B4AC7CA883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31" y="2263171"/>
            <a:ext cx="4181333" cy="251429"/>
          </a:xfrm>
          <a:prstGeom prst="rect">
            <a:avLst/>
          </a:prstGeom>
        </p:spPr>
      </p:pic>
      <p:sp>
        <p:nvSpPr>
          <p:cNvPr id="10" name="Rectangle 26">
            <a:extLst>
              <a:ext uri="{FF2B5EF4-FFF2-40B4-BE49-F238E27FC236}">
                <a16:creationId xmlns:a16="http://schemas.microsoft.com/office/drawing/2014/main" id="{21537716-5215-4E7D-ABF4-5AED66AAD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231" y="2209800"/>
            <a:ext cx="1158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cs typeface="Times New Roman" panose="02020603050405020304" pitchFamily="18" charset="0"/>
              </a:rPr>
              <a:t>where                           are monotonic functions such that                                                                      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50FC9E26-816C-44E5-BD1F-E905AC1277DC}"/>
              </a:ext>
            </a:extLst>
          </p:cNvPr>
          <p:cNvSpPr/>
          <p:nvPr/>
        </p:nvSpPr>
        <p:spPr>
          <a:xfrm>
            <a:off x="1066800" y="838200"/>
            <a:ext cx="10058400" cy="1134886"/>
          </a:xfrm>
          <a:prstGeom prst="round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96A6A0B-2F70-4190-97C5-CA5360B7C66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1" y="2743200"/>
            <a:ext cx="1897143" cy="350476"/>
          </a:xfrm>
          <a:prstGeom prst="rect">
            <a:avLst/>
          </a:prstGeom>
        </p:spPr>
      </p:pic>
      <p:sp>
        <p:nvSpPr>
          <p:cNvPr id="19" name="Rectangle 26">
            <a:extLst>
              <a:ext uri="{FF2B5EF4-FFF2-40B4-BE49-F238E27FC236}">
                <a16:creationId xmlns:a16="http://schemas.microsoft.com/office/drawing/2014/main" id="{B0B58474-EE67-4DD9-BCD4-13063F854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766029"/>
            <a:ext cx="1158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cs typeface="Times New Roman" panose="02020603050405020304" pitchFamily="18" charset="0"/>
              </a:rPr>
              <a:t>with</a:t>
            </a:r>
          </a:p>
        </p:txBody>
      </p:sp>
      <p:sp>
        <p:nvSpPr>
          <p:cNvPr id="13" name="Rectangle 26">
            <a:extLst>
              <a:ext uri="{FF2B5EF4-FFF2-40B4-BE49-F238E27FC236}">
                <a16:creationId xmlns:a16="http://schemas.microsoft.com/office/drawing/2014/main" id="{BCCEED7E-BA20-404C-8652-DC26930AA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39" y="3551868"/>
            <a:ext cx="1158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00CC"/>
                </a:solidFill>
                <a:cs typeface="Times New Roman" panose="02020603050405020304" pitchFamily="18" charset="0"/>
              </a:rPr>
              <a:t>Fracture propagation </a:t>
            </a:r>
          </a:p>
        </p:txBody>
      </p:sp>
      <p:sp>
        <p:nvSpPr>
          <p:cNvPr id="15" name="Rectangle 26">
            <a:extLst>
              <a:ext uri="{FF2B5EF4-FFF2-40B4-BE49-F238E27FC236}">
                <a16:creationId xmlns:a16="http://schemas.microsoft.com/office/drawing/2014/main" id="{43A51540-664D-49E0-8518-2D300C23F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191000"/>
            <a:ext cx="1158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cs typeface="Times New Roman" panose="02020603050405020304" pitchFamily="18" charset="0"/>
              </a:rPr>
              <a:t>Comparisons with experiments over the last 20 years confirm so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6602DFB-7ED4-4C2C-9AFA-C82619EF243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495" t="13116" r="51731" b="24590"/>
          <a:stretch/>
        </p:blipFill>
        <p:spPr>
          <a:xfrm>
            <a:off x="2927266" y="3238598"/>
            <a:ext cx="838200" cy="82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6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84765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The phase-field approach to brittle fracture</a:t>
            </a:r>
            <a:endParaRPr lang="en-US" sz="3200" b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68D9B-ECCD-40C1-80AA-A30128EB453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29" y="994109"/>
            <a:ext cx="9769142" cy="888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0047BE-51B3-4EDF-AF74-51D48B6211B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31" y="2286000"/>
            <a:ext cx="1494857" cy="2514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5BF4D7-8801-493D-8AF5-2B4AC7CA883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31" y="2263171"/>
            <a:ext cx="4181333" cy="251429"/>
          </a:xfrm>
          <a:prstGeom prst="rect">
            <a:avLst/>
          </a:prstGeom>
        </p:spPr>
      </p:pic>
      <p:sp>
        <p:nvSpPr>
          <p:cNvPr id="10" name="Rectangle 26">
            <a:extLst>
              <a:ext uri="{FF2B5EF4-FFF2-40B4-BE49-F238E27FC236}">
                <a16:creationId xmlns:a16="http://schemas.microsoft.com/office/drawing/2014/main" id="{21537716-5215-4E7D-ABF4-5AED66AAD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231" y="2209800"/>
            <a:ext cx="1158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cs typeface="Times New Roman" panose="02020603050405020304" pitchFamily="18" charset="0"/>
              </a:rPr>
              <a:t>where                           are monotonic functions such that                                                                      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50FC9E26-816C-44E5-BD1F-E905AC1277DC}"/>
              </a:ext>
            </a:extLst>
          </p:cNvPr>
          <p:cNvSpPr/>
          <p:nvPr/>
        </p:nvSpPr>
        <p:spPr>
          <a:xfrm>
            <a:off x="1066800" y="838200"/>
            <a:ext cx="10058400" cy="1134886"/>
          </a:xfrm>
          <a:prstGeom prst="round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96A6A0B-2F70-4190-97C5-CA5360B7C66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1" y="2743200"/>
            <a:ext cx="1897143" cy="350476"/>
          </a:xfrm>
          <a:prstGeom prst="rect">
            <a:avLst/>
          </a:prstGeom>
        </p:spPr>
      </p:pic>
      <p:sp>
        <p:nvSpPr>
          <p:cNvPr id="19" name="Rectangle 26">
            <a:extLst>
              <a:ext uri="{FF2B5EF4-FFF2-40B4-BE49-F238E27FC236}">
                <a16:creationId xmlns:a16="http://schemas.microsoft.com/office/drawing/2014/main" id="{B0B58474-EE67-4DD9-BCD4-13063F854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766029"/>
            <a:ext cx="1158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cs typeface="Times New Roman" panose="02020603050405020304" pitchFamily="18" charset="0"/>
              </a:rPr>
              <a:t>with</a:t>
            </a:r>
          </a:p>
        </p:txBody>
      </p:sp>
      <p:sp>
        <p:nvSpPr>
          <p:cNvPr id="13" name="Rectangle 26">
            <a:extLst>
              <a:ext uri="{FF2B5EF4-FFF2-40B4-BE49-F238E27FC236}">
                <a16:creationId xmlns:a16="http://schemas.microsoft.com/office/drawing/2014/main" id="{BCCEED7E-BA20-404C-8652-DC26930AA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39" y="3551868"/>
            <a:ext cx="1158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00CC"/>
                </a:solidFill>
                <a:cs typeface="Times New Roman" panose="02020603050405020304" pitchFamily="18" charset="0"/>
              </a:rPr>
              <a:t>Fracture propagation</a:t>
            </a:r>
          </a:p>
        </p:txBody>
      </p:sp>
      <p:sp>
        <p:nvSpPr>
          <p:cNvPr id="14" name="Rectangle 26">
            <a:extLst>
              <a:ext uri="{FF2B5EF4-FFF2-40B4-BE49-F238E27FC236}">
                <a16:creationId xmlns:a16="http://schemas.microsoft.com/office/drawing/2014/main" id="{48508C10-BB64-47EC-83E5-41A495E3B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77" y="4913908"/>
            <a:ext cx="1158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3300"/>
                </a:solidFill>
                <a:cs typeface="Times New Roman" panose="02020603050405020304" pitchFamily="18" charset="0"/>
              </a:rPr>
              <a:t>Fracture nucleation?</a:t>
            </a:r>
          </a:p>
        </p:txBody>
      </p:sp>
      <p:sp>
        <p:nvSpPr>
          <p:cNvPr id="17" name="Rectangle 26">
            <a:extLst>
              <a:ext uri="{FF2B5EF4-FFF2-40B4-BE49-F238E27FC236}">
                <a16:creationId xmlns:a16="http://schemas.microsoft.com/office/drawing/2014/main" id="{A5BB8B4F-1347-4061-8AAA-F647EC4F7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867400"/>
            <a:ext cx="1158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FF3300"/>
                </a:solidFill>
                <a:cs typeface="Times New Roman" panose="02020603050405020304" pitchFamily="18" charset="0"/>
              </a:rPr>
              <a:t>Over the last 10 years significant efforts have been devoted to trying to establish that the phase-field formulation is also able to describe fracture nucleation…</a:t>
            </a:r>
          </a:p>
        </p:txBody>
      </p:sp>
      <p:sp>
        <p:nvSpPr>
          <p:cNvPr id="20" name="Rectangle 26">
            <a:extLst>
              <a:ext uri="{FF2B5EF4-FFF2-40B4-BE49-F238E27FC236}">
                <a16:creationId xmlns:a16="http://schemas.microsoft.com/office/drawing/2014/main" id="{94C49380-7863-464C-9743-CC119A565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191000"/>
            <a:ext cx="1158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cs typeface="Times New Roman" panose="02020603050405020304" pitchFamily="18" charset="0"/>
              </a:rPr>
              <a:t>Comparisons with experiments over the last 20 years confirm so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6AE64F0-945E-4892-B247-F88737DDA0D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495" t="13116" r="51731" b="24590"/>
          <a:stretch/>
        </p:blipFill>
        <p:spPr>
          <a:xfrm>
            <a:off x="2927266" y="3238598"/>
            <a:ext cx="838200" cy="82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8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"/>
            <a:ext cx="12192000" cy="584765"/>
          </a:xfrm>
          <a:prstGeom prst="rect">
            <a:avLst/>
          </a:prstGeom>
          <a:solidFill>
            <a:srgbClr val="66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The phase-field approach to brittle fracture</a:t>
            </a:r>
            <a:endParaRPr lang="en-US" sz="3200" b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68D9B-ECCD-40C1-80AA-A30128EB453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29" y="994109"/>
            <a:ext cx="9769142" cy="888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0047BE-51B3-4EDF-AF74-51D48B6211B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31" y="2286000"/>
            <a:ext cx="1494857" cy="2514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5BF4D7-8801-493D-8AF5-2B4AC7CA883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31" y="2263171"/>
            <a:ext cx="4181333" cy="251429"/>
          </a:xfrm>
          <a:prstGeom prst="rect">
            <a:avLst/>
          </a:prstGeom>
        </p:spPr>
      </p:pic>
      <p:sp>
        <p:nvSpPr>
          <p:cNvPr id="10" name="Rectangle 26">
            <a:extLst>
              <a:ext uri="{FF2B5EF4-FFF2-40B4-BE49-F238E27FC236}">
                <a16:creationId xmlns:a16="http://schemas.microsoft.com/office/drawing/2014/main" id="{21537716-5215-4E7D-ABF4-5AED66AAD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231" y="2209800"/>
            <a:ext cx="1158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cs typeface="Times New Roman" panose="02020603050405020304" pitchFamily="18" charset="0"/>
              </a:rPr>
              <a:t>where                           are monotonic functions such that                                                                      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50FC9E26-816C-44E5-BD1F-E905AC1277DC}"/>
              </a:ext>
            </a:extLst>
          </p:cNvPr>
          <p:cNvSpPr/>
          <p:nvPr/>
        </p:nvSpPr>
        <p:spPr>
          <a:xfrm>
            <a:off x="1066800" y="838200"/>
            <a:ext cx="10058400" cy="1134886"/>
          </a:xfrm>
          <a:prstGeom prst="round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96A6A0B-2F70-4190-97C5-CA5360B7C66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1" y="2743200"/>
            <a:ext cx="1897143" cy="350476"/>
          </a:xfrm>
          <a:prstGeom prst="rect">
            <a:avLst/>
          </a:prstGeom>
        </p:spPr>
      </p:pic>
      <p:sp>
        <p:nvSpPr>
          <p:cNvPr id="19" name="Rectangle 26">
            <a:extLst>
              <a:ext uri="{FF2B5EF4-FFF2-40B4-BE49-F238E27FC236}">
                <a16:creationId xmlns:a16="http://schemas.microsoft.com/office/drawing/2014/main" id="{B0B58474-EE67-4DD9-BCD4-13063F854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766029"/>
            <a:ext cx="1158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cs typeface="Times New Roman" panose="02020603050405020304" pitchFamily="18" charset="0"/>
              </a:rPr>
              <a:t>with</a:t>
            </a:r>
          </a:p>
        </p:txBody>
      </p:sp>
      <p:sp>
        <p:nvSpPr>
          <p:cNvPr id="13" name="Rectangle 26">
            <a:extLst>
              <a:ext uri="{FF2B5EF4-FFF2-40B4-BE49-F238E27FC236}">
                <a16:creationId xmlns:a16="http://schemas.microsoft.com/office/drawing/2014/main" id="{BCCEED7E-BA20-404C-8652-DC26930AA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551868"/>
            <a:ext cx="1158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00CC"/>
                </a:solidFill>
                <a:cs typeface="Times New Roman" panose="02020603050405020304" pitchFamily="18" charset="0"/>
              </a:rPr>
              <a:t>Fracture propagation</a:t>
            </a:r>
          </a:p>
        </p:txBody>
      </p:sp>
      <p:sp>
        <p:nvSpPr>
          <p:cNvPr id="14" name="Rectangle 26">
            <a:extLst>
              <a:ext uri="{FF2B5EF4-FFF2-40B4-BE49-F238E27FC236}">
                <a16:creationId xmlns:a16="http://schemas.microsoft.com/office/drawing/2014/main" id="{48508C10-BB64-47EC-83E5-41A495E3B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77" y="4913908"/>
            <a:ext cx="1158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3300"/>
                </a:solidFill>
                <a:cs typeface="Times New Roman" panose="02020603050405020304" pitchFamily="18" charset="0"/>
              </a:rPr>
              <a:t>Fracture nucleation</a:t>
            </a:r>
          </a:p>
        </p:txBody>
      </p:sp>
      <p:sp>
        <p:nvSpPr>
          <p:cNvPr id="17" name="Rectangle 26">
            <a:extLst>
              <a:ext uri="{FF2B5EF4-FFF2-40B4-BE49-F238E27FC236}">
                <a16:creationId xmlns:a16="http://schemas.microsoft.com/office/drawing/2014/main" id="{A5BB8B4F-1347-4061-8AAA-F647EC4F7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019800"/>
            <a:ext cx="1158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>
              <a:spcBef>
                <a:spcPct val="0"/>
              </a:spcBef>
            </a:pPr>
            <a:r>
              <a:rPr lang="en-US" sz="2200" b="1" dirty="0">
                <a:solidFill>
                  <a:srgbClr val="FF0000"/>
                </a:solidFill>
                <a:cs typeface="Times New Roman" panose="02020603050405020304" pitchFamily="18" charset="0"/>
              </a:rPr>
              <a:t>The phase-field approach to brittle fracture </a:t>
            </a:r>
          </a:p>
          <a:p>
            <a:pPr algn="ctr">
              <a:spcBef>
                <a:spcPct val="0"/>
              </a:spcBef>
            </a:pPr>
            <a:r>
              <a:rPr lang="en-US" sz="2200" b="1" dirty="0">
                <a:solidFill>
                  <a:srgbClr val="FF0000"/>
                </a:solidFill>
                <a:cs typeface="Times New Roman" panose="02020603050405020304" pitchFamily="18" charset="0"/>
              </a:rPr>
              <a:t>is fundamentally incomplete to describe fracture nucleation </a:t>
            </a:r>
          </a:p>
        </p:txBody>
      </p:sp>
      <p:sp>
        <p:nvSpPr>
          <p:cNvPr id="20" name="Rectangle 26">
            <a:extLst>
              <a:ext uri="{FF2B5EF4-FFF2-40B4-BE49-F238E27FC236}">
                <a16:creationId xmlns:a16="http://schemas.microsoft.com/office/drawing/2014/main" id="{94C49380-7863-464C-9743-CC119A565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191000"/>
            <a:ext cx="1158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cs typeface="Times New Roman" panose="02020603050405020304" pitchFamily="18" charset="0"/>
              </a:rPr>
              <a:t>Comparisons with experiments over the last 20 years confirm so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F44EAE-3889-4BE9-961E-F84874B81BB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0000" t="13116" b="24590"/>
          <a:stretch/>
        </p:blipFill>
        <p:spPr>
          <a:xfrm>
            <a:off x="2927266" y="4656631"/>
            <a:ext cx="957426" cy="8251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A277A5-D136-40C6-B4D6-E6BC1F78F31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495" t="13116" r="51731" b="24590"/>
          <a:stretch/>
        </p:blipFill>
        <p:spPr>
          <a:xfrm>
            <a:off x="2927266" y="3238598"/>
            <a:ext cx="838200" cy="82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23.697"/>
  <p:tag name="ORIGINALWIDTH" val="4345.707"/>
  <p:tag name="LATEXADDIN" val="\documentclass{article}&#10;\usepackage{amsmath}&#10;\pagestyle{empty}&#10;\input{definitions}&#10;\begin{document}&#10;%&#10;\begin{equation*}&#10;(\bfu_k,\Gamma_k)=\underset{\begin{subarray}{c}&#10;  \bfu=\overline{\bfu}(t_k)\,{\rm on}\,\partial\Omega_\mathcal{D}\setminus\Gamma \\[1mm]&#10;  \Gamma\supset\Gamma_{k-1}&#10;  \end{subarray}}{\arg\min}\,\mathcal{E}(\bfu,\Gamma):=\int_{\Omega\setminus\Gamma}W(\bfE(\bfu))\,{\rm d}\bfx+G_c\mathcal{H}^{N-1}\left(\Gamma\cap\overline{\Omega}\setminus\partial\Omega_\mathcal{N}\right)&#10;\end{equation*}&#10;%&#10;\end{document}"/>
  <p:tag name="IGUANATEXSIZE" val="20"/>
  <p:tag name="IGUANATEXCURSOR" val="505"/>
  <p:tag name="TRANSPARENCY" val="False"/>
  <p:tag name="FILENAME" val=""/>
  <p:tag name="LATEXENGINEID" val="0"/>
  <p:tag name="TEMPFOLDER" val="C:\OSCAR\PAPERS\Nucleation Brittle Fracture --- Theory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2.4784"/>
  <p:tag name="ORIGINALWIDTH" val="933.6333"/>
  <p:tag name="LATEXADDIN" val="\documentclass{article}&#10;\usepackage{amsmath}&#10;\pagestyle{empty}&#10;\input{definitions}&#10;\renewcommand\e{\varepsilon}&#10;\begin{document}&#10;$c_s:=\int_0^1\sqrt{s(z)}{\rm d}z$&#10;\end{document}"/>
  <p:tag name="IGUANATEXSIZE" val="20"/>
  <p:tag name="IGUANATEXCURSOR" val="129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.4646"/>
  <p:tag name="ORIGINALWIDTH" val="545.9318"/>
  <p:tag name="LATEXADDIN" val="\documentclass{article}&#10;\usepackage{amsmath}&#10;\pagestyle{empty}&#10;\input{definitions}&#10;\renewcommand\e{\varepsilon}&#10;\begin{document}&#10;%&#10;\begin{equation*}&#10;\e=\dfrac{3 G_c E}{8 \sigma^2_{\texttt{ts}}}&#10;\end{equation*}&#10;%&#10;\end{document}"/>
  <p:tag name="IGUANATEXSIZE" val="20"/>
  <p:tag name="IGUANATEXCURSOR" val="193"/>
  <p:tag name="TRANSPARENCY" val="False"/>
  <p:tag name="FILENAME" val=""/>
  <p:tag name="LATEXENGINEID" val="0"/>
  <p:tag name="TEMPFOLDER" val="C:\OSCAR\PAPERS\Nucleation Brittle Fracture --- Theory\"/>
  <p:tag name="LATEXFORMHEIGHT" val="402.6"/>
  <p:tag name="LATEXFORMWIDTH" val="384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0.7124"/>
  <p:tag name="ORIGINALWIDTH" val="1635.546"/>
  <p:tag name="LATEXADDIN" val="\documentclass{article}&#10;\usepackage{amsmath}&#10;\pagestyle{empty}&#10;\input{definitions}&#10;\def\bfsigma{\mbox{\boldmath $\sigma$}}&#10;\newcommand\sts{\sigma_{\texttt{ts}}}&#10;\newcommand\scs{\sigma_{\texttt{cs}}}&#10;\newcommand\sss{\sigma_{\texttt{ss}}}&#10;\renewcommand\e{\varepsilon}&#10;\begin{document}&#10;%&#10;\begin{equation*}&#10;\mathcal{F}^{\sigma_{\texttt{ts}}}(\bfsigma)=\dfrac{J_2}{\mu}+\dfrac{I_1^2}{9\kappa}-\dfrac{\sts^2}{E}=0&#10;\end{equation*}&#10;%&#10;\end{document}"/>
  <p:tag name="IGUANATEXSIZE" val="20"/>
  <p:tag name="IGUANATEXCURSOR" val="122"/>
  <p:tag name="TRANSPARENCY" val="False"/>
  <p:tag name="FILENAME" val=""/>
  <p:tag name="LATEXENGINEID" val="0"/>
  <p:tag name="TEMPFOLDER" val="C:\OSCAR\PAPERS\Nucleation Brittle Fracture --- Theory\"/>
  <p:tag name="LATEXFORMHEIGHT" val="402.6"/>
  <p:tag name="LATEXFORMWIDTH" val="384"/>
  <p:tag name="LATEXFORMWRAP" val="Tru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75.2156"/>
  <p:tag name="LATEXADDIN" val="\documentclass{article}&#10;\usepackage{amsmath}&#10;\pagestyle{empty}&#10;\input{definitions}&#10;\def\bfsigma{\mbox{\boldmath $\sigma$}}&#10;\def\bft{{\bf t}}&#10;\def\bfn{{\bf n}}&#10;\renewcommand\e{\varepsilon}&#10;\begin{document}&#10;%&#10;\begin{equation*}&#10;\mathcal{F}(\bfsigma)&#10;\end{equation*}&#10;%&#10;\end{document}"/>
  <p:tag name="IGUANATEXSIZE" val="22"/>
  <p:tag name="IGUANATEXCURSOR" val="246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3.1346"/>
  <p:tag name="ORIGINALWIDTH" val="3051.368"/>
  <p:tag name="LATEXADDIN" val="\documentclass{article}&#10;\usepackage{amsmath}&#10;\pagestyle{empty}&#10;\input{definitions}&#10;\renewcommand\e{\varepsilon}&#10;\begin{document}&#10;%&#10;\begin{equation*}&#10;\left\{\begin{array}{ll}&#10; {\rm div}\left[v^2\dfrac{\partial W}{\partial \bfE}(\bfE(\bfu))\right]+\textbf{b}(\bfx,t)={\bf0}, \quad(\bfx,t)\in \Omega\times[0,T]\\[10pt]&#10;\bfu(\bfx,t)=\overline{\bfu}(\bfx,t), \quad(\bfx,t)\in\partial  \Omega_{\mathcal{D}}\times[0,T]\\[10pt]&#10; \left[v^2\dfrac{\partial W}{\partial \bfE}(\bfE(\bfu))\right]\bfn=\overline{\textbf{t}}(\bfx,t), \quad(\bfx,t)\in\partial \Omega_{\mathcal{N}}\times[0,T]\end{array}\right. &#10;\end{equation*}&#10;%&#10;\end{document}"/>
  <p:tag name="IGUANATEXSIZE" val="20"/>
  <p:tag name="IGUANATEXCURSOR" val="593"/>
  <p:tag name="TRANSPARENCY" val="False"/>
  <p:tag name="FILENAME" val=""/>
  <p:tag name="LATEXENGINEID" val="0"/>
  <p:tag name="TEMPFOLDER" val="C:\OSCAR\PAPERS\Nucleation Brittle Fracture --- Theory\"/>
  <p:tag name="LATEXFORMHEIGHT" val="413.1"/>
  <p:tag name="LATEXFORMWIDTH" val="384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9.895"/>
  <p:tag name="ORIGINALWIDTH" val="6226.472"/>
  <p:tag name="LATEXADDIN" val="\documentclass{article}&#10;\usepackage{amsmath}&#10;\pagestyle{empty}&#10;\input{definitions}&#10;\renewcommand\e{\varepsilon}&#10;\begin{document}&#10;%&#10;\begin{equation*}&#10;\left\{\begin{array}{l}\hspace{-0.2cm}&#10;{\rm div}\left[\varepsilon\, G_c \nabla v\right]=(\mbox{resp.} \ge) \dfrac{8}{3}v W(\bfE(\bfu))-\dfrac{4}{3}c_\texttt{e}-\dfrac{G_c}{2\varepsilon},&#10;\;\, \mbox{ if } 0&lt;v(\bfx,t)&lt;1\; {\rm and}\;\dot v(\bfx,t)&lt; 0(\mbox{resp.} =0), \;(\bfx,t)\in \Omega\times[0,T]\\[10pt]&#10;\hspace{-0.2cm}{\rm div}\left[\varepsilon G_c \nabla v\right]\ge(\mbox{resp.} \le)\dfrac{8}{3}v W(\bfE(\bfu))-\dfrac{4}{3}c_\texttt{e}-\dfrac{G_c}{2\varepsilon},&#10;\quad\mbox{ if }  v(\bfx,t)=1(\mbox{resp.} =0), \quad(\bfx,t)\in \Omega\times [0,T]&#10;\\[12pt]&#10;\hspace{-0.2cm}\nabla v\cdot\bfn=0, \quad (\bfx,t)\in \partial\Omega\times [0,T]&#10;\end{array}\right. &#10;\end{equation*}&#10;%&#10;\end{document}"/>
  <p:tag name="IGUANATEXSIZE" val="20"/>
  <p:tag name="IGUANATEXCURSOR" val="826"/>
  <p:tag name="TRANSPARENCY" val="False"/>
  <p:tag name="FILENAME" val=""/>
  <p:tag name="LATEXENGINEID" val="0"/>
  <p:tag name="TEMPFOLDER" val="C:\OSCAR\PAPERS\Nucleation Brittle Fracture --- Theory\"/>
  <p:tag name="LATEXFORMHEIGHT" val="413.1"/>
  <p:tag name="LATEXFORMWIDTH" val="384"/>
  <p:tag name="LATEXFORMWRAP" val="Tru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.48779"/>
  <p:tag name="ORIGINALWIDTH" val="741.6573"/>
  <p:tag name="LATEXADDIN" val="\documentclass{article}&#10;\usepackage{amsmath}&#10;\pagestyle{empty}&#10;\input{definitions}&#10;\begin{document}&#10;%&#10;\begin{align*}&#10;{\rm div}\,\mbox{\boldmath $\sigma$}+\textbf{b}=\bf0&#10;\end{align*}&#10;%&#10;&#10;&#10;&#10;\end{document}"/>
  <p:tag name="IGUANATEXSIZE" val="12"/>
  <p:tag name="IGUANATEXCURSOR" val="151"/>
  <p:tag name="TRANSPARENCY" val="True"/>
  <p:tag name="FILENAME" val=""/>
  <p:tag name="LATEXENGINEID" val="0"/>
  <p:tag name="TEMPFOLDER" val="C:\OSCAR\PAPERS\Nucleation Brittle Fracture --- Theory\"/>
  <p:tag name="LATEXFORMHEIGHT" val="312"/>
  <p:tag name="LATEXFORMWIDTH" val="384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058.118"/>
  <p:tag name="LATEXADDIN" val="\documentclass{article}&#10;\usepackage{amsmath}&#10;\pagestyle{empty}&#10;\input{definitions}&#10;\begin{document}&#10;%&#10;\begin{align*}&#10;{\rm Div}\,\bfC+c_{\texttt{i}}+c_{\texttt{e}}=0&#10;\end{align*}&#10;%&#10;&#10;&#10;&#10;\end{document}"/>
  <p:tag name="IGUANATEXSIZE" val="12"/>
  <p:tag name="IGUANATEXCURSOR" val="160"/>
  <p:tag name="TRANSPARENCY" val="Tru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1.7173"/>
  <p:tag name="ORIGINALWIDTH" val="1061.117"/>
  <p:tag name="LATEXADDIN" val="\documentclass{article}&#10;\usepackage{amsmath}&#10;\pagestyle{empty}&#10;\input{definitions}&#10;\begin{document}&#10;%&#10;\begin{align*}&#10;\mbox{\boldmath $\sigma$}(\bfx,t)=v^2\dfrac{\partial W}{\partial \bfE}(\bfE)&#10;\end{align*}&#10;%&#10;&#10;&#10;&#10;\end{document}"/>
  <p:tag name="IGUANATEXSIZE" val="12"/>
  <p:tag name="IGUANATEXCURSOR" val="140"/>
  <p:tag name="TRANSPARENCY" val="True"/>
  <p:tag name="FILENAME" val=""/>
  <p:tag name="LATEXENGINEID" val="0"/>
  <p:tag name="TEMPFOLDER" val="C:\OSCAR\PAPERS\Nucleation Brittle Fracture --- Theory\"/>
  <p:tag name="LATEXFORMHEIGHT" val="312"/>
  <p:tag name="LATEXFORMWIDTH" val="486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36.9329"/>
  <p:tag name="ORIGINALWIDTH" val="1625.047"/>
  <p:tag name="LATEXADDIN" val="\documentclass{article}&#10;\usepackage{amsmath}&#10;\pagestyle{empty}&#10;\input{definitions}&#10;\begin{document}&#10;%&#10;\begin{align*}&#10;\left\{\begin{array}{l}&#10;c_\texttt{i}(\bfx,t)=-2 v W(\bfE)+\dfrac{3 G_c}{8\varepsilon}\\[2mm]&#10;\bfC(\bfx,t)=\dfrac{3}{4}\varepsilon G_c\nabla v&#10;\end{array}\right.&#10;\end{align*}&#10;%&#10;&#10;&#10;&#10;\end{document}"/>
  <p:tag name="IGUANATEXSIZE" val="12"/>
  <p:tag name="IGUANATEXCURSOR" val="202"/>
  <p:tag name="TRANSPARENCY" val="True"/>
  <p:tag name="FILENAME" val=""/>
  <p:tag name="LATEXENGINEID" val="0"/>
  <p:tag name="TEMPFOLDER" val="C:\Users\pamie\Documents\IguanaTeX Temp\"/>
  <p:tag name="LATEXFORMHEIGHT" val="312"/>
  <p:tag name="LATEXFORMWIDTH" val="486"/>
  <p:tag name="LATEXFORMWRAP" val="True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24071"/>
  <p:tag name="ORIGINALWIDTH" val="90.73866"/>
  <p:tag name="LATEXADDIN" val="\documentclass{article}&#10;\usepackage{amsmath}&#10;\pagestyle{empty}&#10;\input{definitions}&#10;\begin{document}&#10;%&#10;\begin{align*}&#10;c_{\texttt{e}}&#10;\end{align*}&#10;%&#10;&#10;&#10;&#10;\end{document}"/>
  <p:tag name="IGUANATEXSIZE" val="12"/>
  <p:tag name="IGUANATEXCURSOR" val="131"/>
  <p:tag name="TRANSPARENCY" val="Tru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7.1953"/>
  <p:tag name="ORIGINALWIDTH" val="4807.649"/>
  <p:tag name="LATEXADDIN" val="\documentclass{article}&#10;\usepackage{amsmath}&#10;\pagestyle{empty}&#10;\input{definitions}&#10;\renewcommand\e{\varepsilon}&#10;\begin{document}&#10;%&#10;\begin{eqnarray*}&#10;&amp;(\bfu^\e_k,v^\e_k)=\underset{\begin{subarray}{c}&#10;  \bfu=\overline{\bfu}(t_k)\,{\rm on}\,\partial\Omega_\mathcal{D} \\[1mm]&#10;  0 \leq v\leq v_{k-1}\leq 1&#10;  \end{subarray}}{\arg\min}\,\mathcal{E}^{\e}(\bfu,v):=\displaystyle&#10;  \int_{\Omega}\psi(v)W(\bfE(\bfu))\,{\rm d}\bfx+\dfrac{G_c}{4 c_s}\int_{\Omega}\left(\dfrac{s(v)}{\e}+\e\nabla v\cdot\nabla v\right)\,{\rm d}\bfx&#10;\end{eqnarray*}&#10;%&#10;\end{document}"/>
  <p:tag name="IGUANATEXSIZE" val="20"/>
  <p:tag name="IGUANATEXCURSOR" val="532"/>
  <p:tag name="TRANSPARENCY" val="False"/>
  <p:tag name="FILENAME" val=""/>
  <p:tag name="LATEXENGINEID" val="0"/>
  <p:tag name="TEMPFOLDER" val="C:\OSCAR\PAPERS\Nucleation Brittle Fracture --- Theory\"/>
  <p:tag name="LATEXFORMHEIGHT" val="312"/>
  <p:tag name="LATEXFORMWIDTH" val="384"/>
  <p:tag name="LATEXFORMWRAP" val="True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1.721"/>
  <p:tag name="ORIGINALWIDTH" val="1860.517"/>
  <p:tag name="LATEXADDIN" val="\documentclass{article}&#10;\usepackage{amsmath}&#10;\pagestyle{empty}&#10;\input{definitions}&#10;\renewcommand\e{\varepsilon}&#10;\begin{document}&#10;%&#10;\begin{equation*}&#10;W(\bfE)=\mu\, {\rm tr}\,\bfE^2+\left(\dfrac{\kappa}{2}-\dfrac{\mu}{3}\right)\left({\rm tr}\bfE\right)^2\label{W-iso}&#10;\end{equation*}&#10;%&#10;\end{document}"/>
  <p:tag name="IGUANATEXSIZE" val="20"/>
  <p:tag name="IGUANATEXCURSOR" val="252"/>
  <p:tag name="TRANSPARENCY" val="False"/>
  <p:tag name="FILENAME" val=""/>
  <p:tag name="LATEXENGINEID" val="0"/>
  <p:tag name="TEMPFOLDER" val="C:\OSCAR\PAPERS\Nucleation Brittle Fracture --- Theory\"/>
  <p:tag name="LATEXFORMHEIGHT" val="402.6"/>
  <p:tag name="LATEXFORMWIDTH" val="384"/>
  <p:tag name="LATEXFORMWRAP" val="True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135.7331"/>
  <p:tag name="LATEXADDIN" val="\documentclass{article}&#10;\usepackage{amsmath}&#10;\pagestyle{empty}&#10;\input{definitions}&#10;\def\bfsigma{\mbox{\boldmath $\sigma$}}&#10;\def\bft{{\bf t}}&#10;\def\bfn{{\bf n}}&#10;\renewcommand\e{\varepsilon}&#10;\begin{document}&#10;%&#10;\begin{equation*}&#10;G_c&#10;\end{equation*}&#10;%&#10;\end{document}"/>
  <p:tag name="IGUANATEXSIZE" val="22"/>
  <p:tag name="IGUANATEXCURSOR" val="228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.7312"/>
  <p:tag name="ORIGINALWIDTH" val="1547.807"/>
  <p:tag name="LATEXADDIN" val="\documentclass{article}&#10;\usepackage{amsmath}&#10;\pagestyle{empty}&#10;\input{definitions}&#10;\def\bfsigma{\mbox{\boldmath $\sigma$}}&#10;\def\bft{{\bf t}}&#10;\def\bfn{{\bf n}}&#10;\renewcommand\e{\varepsilon}&#10;\newcommand\sts{\sigma_{\texttt{ts}}}&#10;\newcommand\scs{\sigma_{\texttt{cs}}}&#10;\newcommand\sss{\sigma_{\texttt{ss}}}&#10;\begin{document}&#10;%&#10;\begin{equation*}&#10;\mathcal{F}(I_1,J_2)=\sqrt{J_2}+\gamma_1 I_1+\gamma_0&#10;\end{equation*}&#10;%&#10;\end{document}"/>
  <p:tag name="IGUANATEXSIZE" val="20"/>
  <p:tag name="IGUANATEXCURSOR" val="392"/>
  <p:tag name="TRANSPARENCY" val="False"/>
  <p:tag name="FILENAME" val=""/>
  <p:tag name="LATEXENGINEID" val="0"/>
  <p:tag name="TEMPFOLDER" val="C:\Users\pamie\Documents\IguanaTeX Temp\"/>
  <p:tag name="LATEXFORMHEIGHT" val="361.5"/>
  <p:tag name="LATEXFORMWIDTH" val="384"/>
  <p:tag name="LATEXFORMWRAP" val="True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7.964"/>
  <p:tag name="ORIGINALWIDTH" val="2465.692"/>
  <p:tag name="LATEXADDIN" val="\documentclass{article}&#10;\usepackage{amsmath}&#10;\pagestyle{empty}&#10;\input{definitions}&#10;\renewcommand\e{\varepsilon}&#10;\begin{document}&#10;%&#10;\begin{equation*}&#10;c_\texttt{e}(I_1,J_2;\varepsilon)=\dfrac{1}{1+\beta^\varepsilon_3 I_1^2}\left(\beta^\varepsilon_2\sqrt{J_2}+\beta^\varepsilon_1 I_1+\beta^\varepsilon_0\right)&#10;\end{equation*}&#10;%&#10;\end{document}"/>
  <p:tag name="IGUANATEXSIZE" val="22"/>
  <p:tag name="IGUANATEXCURSOR" val="322"/>
  <p:tag name="TRANSPARENCY" val="False"/>
  <p:tag name="FILENAME" val=""/>
  <p:tag name="LATEXENGINEID" val="0"/>
  <p:tag name="TEMPFOLDER" val="C:\OSCAR\PAPERS\Nucleation Brittle Fracture --- Theory\"/>
  <p:tag name="LATEXFORMHEIGHT" val="402.6"/>
  <p:tag name="LATEXFORMWIDTH" val="384"/>
  <p:tag name="LATEXFORMWRAP" val="True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6.1"/>
  <p:tag name="ORIGINALWIDTH" val="1453.318"/>
  <p:tag name="LATEXADDIN" val="\documentclass{article}&#10;\usepackage{amsmath}&#10;\pagestyle{empty}&#10;\input{definitions}&#10;\renewcommand\e{\varepsilon}&#10;\begin{document}&#10;%&#10;\begin{equation*}&#10;\left\{\begin{array}{l}\beta_0^\varepsilon=\delta^\varepsilon\dfrac{3 G_c}{8 \varepsilon}\\[10pt]&#10;\beta^\varepsilon_1=\left(\dfrac{(1+\delta^\varepsilon)\gamma_1}{\gamma_0}\right)\dfrac{3G_c}{8\varepsilon}\\[10pt]&#10;\beta^\varepsilon_2=\left(\dfrac{1+\delta^\varepsilon}{\gamma_0}\right)\dfrac{3G_c}{8\varepsilon}\\[10pt]&#10;\beta_3^\varepsilon=\alpha\varepsilon\end{array}\right.&#10;\end{equation*}&#10;%&#10;\end{document}"/>
  <p:tag name="IGUANATEXSIZE" val="20"/>
  <p:tag name="IGUANATEXCURSOR" val="524"/>
  <p:tag name="TRANSPARENCY" val="False"/>
  <p:tag name="FILENAME" val=""/>
  <p:tag name="LATEXENGINEID" val="0"/>
  <p:tag name="TEMPFOLDER" val="C:\Users\pamie\Documents\IguanaTeX Temp\"/>
  <p:tag name="LATEXFORMHEIGHT" val="402.6"/>
  <p:tag name="LATEXFORMWIDTH" val="384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531.6835"/>
  <p:tag name="LATEXADDIN" val="\documentclass{article}&#10;\usepackage{amsmath}&#10;\pagestyle{empty}&#10;&#10;\begin{document}&#10;&#10;$\sigma_A$ (MPa)&#10;\end{document}"/>
  <p:tag name="IGUANATEXSIZE" val="21"/>
  <p:tag name="IGUANATEXCURSOR" val="97"/>
  <p:tag name="TRANSPARENCY" val="False"/>
  <p:tag name="FILENAME" val=""/>
  <p:tag name="LATEXENGINEID" val="0"/>
  <p:tag name="TEMPFOLDER" val="C:\OSCAR\PAPERS\Nucleation Brittle Fracture\"/>
  <p:tag name="LATEXFORMHEIGHT" val="312"/>
  <p:tag name="LATEXFORMWIDTH" val="384"/>
  <p:tag name="LATEXFORMWRAP" val="True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491.9385"/>
  <p:tag name="LATEXADDIN" val="\documentclass{article}&#10;\usepackage{amsmath}&#10;\pagestyle{empty}&#10;\begin{document}&#10;$p_i$ (MPa)&#10;\end{document}"/>
  <p:tag name="IGUANATEXSIZE" val="21"/>
  <p:tag name="IGUANATEXCURSOR" val="90"/>
  <p:tag name="TRANSPARENCY" val="False"/>
  <p:tag name="FILENAME" val=""/>
  <p:tag name="LATEXENGINEID" val="0"/>
  <p:tag name="TEMPFOLDER" val="C:\OSCAR\PAPERS\Nucleation Brittle Fracture\"/>
  <p:tag name="LATEXFORMHEIGHT" val="312"/>
  <p:tag name="LATEXFORMWIDTH" val="384"/>
  <p:tag name="LATEXFORMWRAP" val="True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6.24299"/>
  <p:tag name="ORIGINALWIDTH" val="55.49307"/>
  <p:tag name="OUTPUTDPI" val="1200"/>
  <p:tag name="LATEXADDIN" val="\documentclass{article}&#10;\usepackage{amsmath}&#10;\pagestyle{empty}&#10;\input{definitions}&#10;\begin{document}&#10;\begin{equation*}&#10;v&#10;\end{equation*}&#10;\end{document}"/>
  <p:tag name="IGUANATEXSIZE" val="12"/>
  <p:tag name="IGUANATEXCURSOR" val="119"/>
  <p:tag name="TRANSPARENCY" val="False"/>
  <p:tag name="FILENAME" val=""/>
  <p:tag name="INPUTTYPE" val="0"/>
  <p:tag name="LATEXENGINEID" val="0"/>
  <p:tag name="TEMPFOLDER" val="C:\temp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.98803"/>
  <p:tag name="ORIGINALWIDTH" val="100.4874"/>
  <p:tag name="LATEXADDIN" val="\documentclass{article}&#10;\usepackage{amsmath}&#10;\pagestyle{empty}&#10;\begin{document}&#10;\texttt{S}$_1$&#10;\end{document}"/>
  <p:tag name="IGUANATEXSIZE" val="14"/>
  <p:tag name="IGUANATEXCURSOR" val="94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.98803"/>
  <p:tag name="ORIGINALWIDTH" val="103.4871"/>
  <p:tag name="LATEXADDIN" val="\documentclass{article}&#10;\usepackage{amsmath}&#10;\pagestyle{empty}&#10;\begin{document}&#10;\texttt{S}$_2$&#10;\end{document}"/>
  <p:tag name="IGUANATEXSIZE" val="14"/>
  <p:tag name="IGUANATEXCURSOR" val="93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735.658"/>
  <p:tag name="LATEXADDIN" val="\documentclass{article}&#10;\usepackage{amsmath}&#10;\pagestyle{empty}&#10;\input{definitions}&#10;\renewcommand\e{\varepsilon}&#10;\begin{document}&#10;$\psi(v)$ and $s(v)$&#10;\end{document}"/>
  <p:tag name="IGUANATEXSIZE" val="20"/>
  <p:tag name="IGUANATEXCURSOR" val="137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.48779"/>
  <p:tag name="ORIGINALWIDTH" val="104.237"/>
  <p:tag name="LATEXADDIN" val="\documentclass{article}&#10;\usepackage{amsmath}&#10;\pagestyle{empty}&#10;\begin{document}&#10;\texttt{S}$_3$&#10;\end{document}"/>
  <p:tag name="IGUANATEXSIZE" val="14"/>
  <p:tag name="IGUANATEXCURSOR" val="93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.98803"/>
  <p:tag name="ORIGINALWIDTH" val="105.7368"/>
  <p:tag name="LATEXADDIN" val="\documentclass{article}&#10;\usepackage{amsmath}&#10;\pagestyle{empty}&#10;\begin{document}&#10;\texttt{S}$_4$&#10;\end{document}"/>
  <p:tag name="IGUANATEXSIZE" val="14"/>
  <p:tag name="IGUANATEXCURSOR" val="93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5.98803"/>
  <p:tag name="ORIGINALWIDTH" val="105.7368"/>
  <p:tag name="OUTPUTDPI" val="1200"/>
  <p:tag name="LATEXADDIN" val="\documentclass{article}&#10;\usepackage{amsmath}&#10;\pagestyle{empty}&#10;\begin{document}&#10;\texttt{S}$_4$&#10;\end{document}"/>
  <p:tag name="IGUANATEXSIZE" val="14"/>
  <p:tag name="IGUANATEXCURSOR" val="93"/>
  <p:tag name="TRANSPARENCY" val="False"/>
  <p:tag name="FILENAME" val=""/>
  <p:tag name="INPUTTYPE" val="0"/>
  <p:tag name="LATEXENGINEID" val="0"/>
  <p:tag name="TEMPFOLDER" val="C:\temp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.48779"/>
  <p:tag name="ORIGINALWIDTH" val="104.237"/>
  <p:tag name="OUTPUTDPI" val="1200"/>
  <p:tag name="LATEXADDIN" val="\documentclass{article}&#10;\usepackage{amsmath}&#10;\pagestyle{empty}&#10;\begin{document}&#10;\texttt{S}$_6$&#10;\end{document}"/>
  <p:tag name="IGUANATEXSIZE" val="14"/>
  <p:tag name="IGUANATEXCURSOR" val="93"/>
  <p:tag name="TRANSPARENCY" val="False"/>
  <p:tag name="FILENAME" val=""/>
  <p:tag name="INPUTTYPE" val="0"/>
  <p:tag name="LATEXENGINEID" val="0"/>
  <p:tag name="TEMPFOLDER" val="C:\temp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.48779"/>
  <p:tag name="ORIGINALWIDTH" val="104.237"/>
  <p:tag name="OUTPUTDPI" val="1200"/>
  <p:tag name="LATEXADDIN" val="\documentclass{article}&#10;\usepackage{amsmath}&#10;\pagestyle{empty}&#10;\begin{document}&#10;\texttt{S}$_3$&#10;\end{document}"/>
  <p:tag name="IGUANATEXSIZE" val="14"/>
  <p:tag name="IGUANATEXCURSOR" val="93"/>
  <p:tag name="TRANSPARENCY" val="False"/>
  <p:tag name="FILENAME" val=""/>
  <p:tag name="INPUTTYPE" val="0"/>
  <p:tag name="LATEXENGINEID" val="0"/>
  <p:tag name="TEMPFOLDER" val="C:\temp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.98803"/>
  <p:tag name="ORIGINALWIDTH" val="100.4874"/>
  <p:tag name="LATEXADDIN" val="\documentclass{article}&#10;\usepackage{amsmath}&#10;\pagestyle{empty}&#10;\begin{document}&#10;\texttt{S}$_1$&#10;\end{document}"/>
  <p:tag name="IGUANATEXSIZE" val="14"/>
  <p:tag name="IGUANATEXCURSOR" val="94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.48779"/>
  <p:tag name="ORIGINALWIDTH" val="103.4871"/>
  <p:tag name="OUTPUTDPI" val="1200"/>
  <p:tag name="LATEXADDIN" val="\documentclass{article}&#10;\usepackage{amsmath}&#10;\pagestyle{empty}&#10;\begin{document}&#10;\texttt{S}$_5$&#10;\end{document}"/>
  <p:tag name="IGUANATEXSIZE" val="14"/>
  <p:tag name="IGUANATEXCURSOR" val="93"/>
  <p:tag name="TRANSPARENCY" val="False"/>
  <p:tag name="FILENAME" val=""/>
  <p:tag name="INPUTTYPE" val="0"/>
  <p:tag name="LATEXENGINEID" val="0"/>
  <p:tag name="TEMPFOLDER" val="C:\temp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.48779"/>
  <p:tag name="ORIGINALWIDTH" val="104.237"/>
  <p:tag name="OUTPUTDPI" val="1200"/>
  <p:tag name="LATEXADDIN" val="\documentclass{article}&#10;\usepackage{amsmath}&#10;\pagestyle{empty}&#10;\begin{document}&#10;\texttt{S}$_6$&#10;\end{document}"/>
  <p:tag name="IGUANATEXSIZE" val="14"/>
  <p:tag name="IGUANATEXCURSOR" val="93"/>
  <p:tag name="TRANSPARENCY" val="False"/>
  <p:tag name="FILENAME" val=""/>
  <p:tag name="INPUTTYPE" val="0"/>
  <p:tag name="LATEXENGINEID" val="0"/>
  <p:tag name="TEMPFOLDER" val="C:\temp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6.24299"/>
  <p:tag name="ORIGINALWIDTH" val="55.49307"/>
  <p:tag name="OUTPUTDPI" val="1200"/>
  <p:tag name="LATEXADDIN" val="\documentclass{article}&#10;\usepackage{amsmath}&#10;\pagestyle{empty}&#10;\input{definitions}&#10;\begin{document}&#10;\begin{equation*}&#10;v&#10;\end{equation*}&#10;\end{document}"/>
  <p:tag name="IGUANATEXSIZE" val="12"/>
  <p:tag name="IGUANATEXCURSOR" val="119"/>
  <p:tag name="TRANSPARENCY" val="False"/>
  <p:tag name="FILENAME" val=""/>
  <p:tag name="INPUTTYPE" val="0"/>
  <p:tag name="LATEXENGINEID" val="0"/>
  <p:tag name="TEMPFOLDER" val="C:\temp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618.6727"/>
  <p:tag name="LATEXADDIN" val="\documentclass{article}&#10;\usepackage{amsmath}&#10;\pagestyle{empty}&#10;&#10;\begin{document}&#10;&#10;${\rm Load }\; P$ (N)&#10;\end{document}"/>
  <p:tag name="IGUANATEXSIZE" val="21"/>
  <p:tag name="IGUANATEXCURSOR" val="101"/>
  <p:tag name="TRANSPARENCY" val="False"/>
  <p:tag name="FILENAME" val=""/>
  <p:tag name="LATEXENGINEID" val="0"/>
  <p:tag name="TEMPFOLDER" val="C:\OSCAR\PAPERS\Nucleation Brittle Fracture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057.743"/>
  <p:tag name="LATEXADDIN" val="\documentclass{article}&#10;\usepackage{amsmath}&#10;\pagestyle{empty}&#10;\input{definitions}&#10;\renewcommand\e{\varepsilon}&#10;\begin{document}&#10;$\psi(0)=0$, $\psi(1)=1$, $s(0)=1$, $s(1)=0$\end{document}"/>
  <p:tag name="IGUANATEXSIZE" val="20"/>
  <p:tag name="IGUANATEXCURSOR" val="173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1142.107"/>
  <p:tag name="LATEXADDIN" val="\documentclass{article}&#10;\usepackage{amsmath}&#10;\pagestyle{empty}&#10;\begin{document}&#10;Displacement $u$ ($\mu$m)&#10;\end{document}"/>
  <p:tag name="IGUANATEXSIZE" val="21"/>
  <p:tag name="IGUANATEXCURSOR" val="103"/>
  <p:tag name="TRANSPARENCY" val="False"/>
  <p:tag name="FILENAME" val=""/>
  <p:tag name="LATEXENGINEID" val="0"/>
  <p:tag name="TEMPFOLDER" val="C:\OSCAR\PAPERS\Nucleation Brittle Fracture\"/>
  <p:tag name="LATEXFORMHEIGHT" val="312"/>
  <p:tag name="LATEXFORMWIDTH" val="384"/>
  <p:tag name="LATEXFORMWRAP" val="True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6.24299"/>
  <p:tag name="ORIGINALWIDTH" val="55.49307"/>
  <p:tag name="OUTPUTDPI" val="1200"/>
  <p:tag name="LATEXADDIN" val="\documentclass{article}&#10;\usepackage{amsmath}&#10;\pagestyle{empty}&#10;\input{definitions}&#10;\begin{document}&#10;\begin{equation*}&#10;v&#10;\end{equation*}&#10;\end{document}"/>
  <p:tag name="IGUANATEXSIZE" val="18"/>
  <p:tag name="IGUANATEXCURSOR" val="119"/>
  <p:tag name="TRANSPARENCY" val="False"/>
  <p:tag name="FILENAME" val=""/>
  <p:tag name="INPUTTYPE" val="0"/>
  <p:tag name="LATEXENGINEID" val="0"/>
  <p:tag name="TEMPFOLDER" val="C:\temp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346"/>
  <p:tag name="ORIGINALWIDTH" val="395.9505"/>
  <p:tag name="OUTPUTDPI" val="1200"/>
  <p:tag name="LATEXADDIN" val="\documentclass{article}&#10;\usepackage{amsmath}&#10;\pagestyle{empty}&#10;&#10;\begin{document}&#10;&#10;$y$ (mm)&#10;\end{document}"/>
  <p:tag name="IGUANATEXSIZE" val="21"/>
  <p:tag name="IGUANATEXCURSOR" val="86"/>
  <p:tag name="TRANSPARENCY" val="False"/>
  <p:tag name="FILENAME" val=""/>
  <p:tag name="INPUTTYPE" val="0"/>
  <p:tag name="LATEXENGINEID" val="0"/>
  <p:tag name="TEMPFOLDER" val="C:\temp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346"/>
  <p:tag name="ORIGINALWIDTH" val="401.1998"/>
  <p:tag name="OUTPUTDPI" val="1200"/>
  <p:tag name="LATEXADDIN" val="\documentclass{article}&#10;\usepackage{amsmath}&#10;\pagestyle{empty}&#10;\begin{document}&#10;$x$ (mm)&#10;\end{document}"/>
  <p:tag name="IGUANATEXSIZE" val="21"/>
  <p:tag name="IGUANATEXCURSOR" val="83"/>
  <p:tag name="TRANSPARENCY" val="False"/>
  <p:tag name="FILENAME" val=""/>
  <p:tag name="INPUTTYPE" val="0"/>
  <p:tag name="LATEXENGINEID" val="0"/>
  <p:tag name="TEMPFOLDER" val="C:\temp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ER" val="1"/>
  <p:tag name="SELECTIONNAME" val="Object 6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346"/>
  <p:tag name="ORIGINALWIDTH" val="691.4135"/>
  <p:tag name="OUTPUTDPI" val="1200"/>
  <p:tag name="LATEXADDIN" val="\documentclass{article}&#10;\usepackage{amsmath}&#10;\pagestyle{empty}&#10;&#10;\begin{document}&#10;&#10;${\rm Load }$ $P$ (kN)&#10;\end{document}"/>
  <p:tag name="IGUANATEXSIZE" val="21"/>
  <p:tag name="IGUANATEXCURSOR" val="99"/>
  <p:tag name="TRANSPARENCY" val="False"/>
  <p:tag name="FILENAME" val=""/>
  <p:tag name="INPUTTYPE" val="0"/>
  <p:tag name="LATEXENGINEID" val="0"/>
  <p:tag name="TEMPFOLDER" val="C:\temp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346"/>
  <p:tag name="ORIGINALWIDTH" val="1856.018"/>
  <p:tag name="OUTPUTDPI" val="1200"/>
  <p:tag name="LATEXADDIN" val="\documentclass{article}&#10;\usepackage{amsmath}&#10;\pagestyle{empty}&#10;\begin{document}&#10;Crack opening displacement (mm)&#10;\end{document}"/>
  <p:tag name="IGUANATEXSIZE" val="21"/>
  <p:tag name="IGUANATEXCURSOR" val="107"/>
  <p:tag name="TRANSPARENCY" val="False"/>
  <p:tag name="FILENAME" val=""/>
  <p:tag name="INPUTTYPE" val="0"/>
  <p:tag name="LATEXENGINEID" val="0"/>
  <p:tag name="TEMPFOLDER" val="C:\temp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.9861"/>
  <p:tag name="ORIGINALWIDTH" val="65.99173"/>
  <p:tag name="OUTPUTDPI" val="1200"/>
  <p:tag name="LATEXADDIN" val="\documentclass{article}&#10;\usepackage{amsmath}&#10;\pagestyle{empty}&#10;\input{definitions}&#10;\begin{document}&#10;\begin{equation*}&#10;\phi&#10;\end{equation*}&#10;\end{document}"/>
  <p:tag name="IGUANATEXSIZE" val="10"/>
  <p:tag name="IGUANATEXCURSOR" val="122"/>
  <p:tag name="TRANSPARENCY" val="False"/>
  <p:tag name="FILENAME" val=""/>
  <p:tag name="INPUTTYPE" val="0"/>
  <p:tag name="LATEXENGINEID" val="0"/>
  <p:tag name="TEMPFOLDER" val="C:\temp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.9861"/>
  <p:tag name="ORIGINALWIDTH" val="65.99173"/>
  <p:tag name="OUTPUTDPI" val="1200"/>
  <p:tag name="LATEXADDIN" val="\documentclass{article}&#10;\usepackage{amsmath}&#10;\pagestyle{empty}&#10;\input{definitions}&#10;\begin{document}&#10;\begin{equation*}&#10;\phi&#10;\end{equation*}&#10;\end{document}"/>
  <p:tag name="IGUANATEXSIZE" val="10"/>
  <p:tag name="IGUANATEXCURSOR" val="122"/>
  <p:tag name="TRANSPARENCY" val="False"/>
  <p:tag name="FILENAME" val=""/>
  <p:tag name="INPUTTYPE" val="0"/>
  <p:tag name="LATEXENGINEID" val="0"/>
  <p:tag name="TEMPFOLDER" val="C:\temp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6.24299"/>
  <p:tag name="ORIGINALWIDTH" val="55.49307"/>
  <p:tag name="OUTPUTDPI" val="1200"/>
  <p:tag name="LATEXADDIN" val="\documentclass{article}&#10;\usepackage{amsmath}&#10;\pagestyle{empty}&#10;\input{definitions}&#10;\begin{document}&#10;\begin{equation*}&#10;v&#10;\end{equation*}&#10;\end{document}"/>
  <p:tag name="IGUANATEXSIZE" val="18"/>
  <p:tag name="IGUANATEXCURSOR" val="119"/>
  <p:tag name="TRANSPARENCY" val="False"/>
  <p:tag name="FILENAME" val=""/>
  <p:tag name="INPUTTYPE" val="0"/>
  <p:tag name="LATEXENGINEID" val="0"/>
  <p:tag name="TEMPFOLDER" val="C:\temp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2.4784"/>
  <p:tag name="ORIGINALWIDTH" val="933.6333"/>
  <p:tag name="LATEXADDIN" val="\documentclass{article}&#10;\usepackage{amsmath}&#10;\pagestyle{empty}&#10;\input{definitions}&#10;\renewcommand\e{\varepsilon}&#10;\begin{document}&#10;$c_s:=\int_0^1\sqrt{s(z)}{\rm d}z$&#10;\end{document}"/>
  <p:tag name="IGUANATEXSIZE" val="20"/>
  <p:tag name="IGUANATEXCURSOR" val="129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346"/>
  <p:tag name="ORIGINALWIDTH" val="684.6644"/>
  <p:tag name="OUTPUTDPI" val="1200"/>
  <p:tag name="LATEXADDIN" val="\documentclass{article}&#10;\usepackage{amsmath}&#10;\pagestyle{empty}&#10;&#10;\begin{document}&#10;&#10;${\rm Load }\; P$ (kN)&#10;\end{document}"/>
  <p:tag name="IGUANATEXSIZE" val="21"/>
  <p:tag name="IGUANATEXCURSOR" val="96"/>
  <p:tag name="TRANSPARENCY" val="False"/>
  <p:tag name="FILENAME" val=""/>
  <p:tag name="INPUTTYPE" val="0"/>
  <p:tag name="LATEXENGINEID" val="0"/>
  <p:tag name="TEMPFOLDER" val="C:\temp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346"/>
  <p:tag name="ORIGINALWIDTH" val="1170.604"/>
  <p:tag name="OUTPUTDPI" val="1200"/>
  <p:tag name="LATEXADDIN" val="\documentclass{article}&#10;\usepackage{amsmath}&#10;\pagestyle{empty}&#10;\begin{document}&#10;Displacement $u$ (mm)&#10;\end{document}"/>
  <p:tag name="IGUANATEXSIZE" val="21"/>
  <p:tag name="IGUANATEXCURSOR" val="95"/>
  <p:tag name="TRANSPARENCY" val="False"/>
  <p:tag name="FILENAME" val=""/>
  <p:tag name="INPUTTYPE" val="0"/>
  <p:tag name="LATEXENGINEID" val="0"/>
  <p:tag name="TEMPFOLDER" val="C:\temp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394.4507"/>
  <p:tag name="LATEXADDIN" val="\documentclass{article}&#10;\usepackage{amsmath}&#10;\pagestyle{empty}&#10;\begin{document}&#10;$a$ (mm)&#10;\end{document}"/>
  <p:tag name="IGUANATEXSIZE" val="21"/>
  <p:tag name="IGUANATEXCURSOR" val="83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549.6813"/>
  <p:tag name="LATEXADDIN" val="\documentclass{article}&#10;\usepackage{amsmath}&#10;\pagestyle{empty}&#10;\begin{document}&#10;$\sigma_{cr}$ (MPa)&#10;\end{document}"/>
  <p:tag name="IGUANATEXSIZE" val="21"/>
  <p:tag name="IGUANATEXCURSOR" val="98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5"/>
  <p:tag name="ORIGINALWIDTH" val="661.5"/>
  <p:tag name="LATEXADDIN" val="\documentclass{article}&#10;\usepackage{amsmath}&#10;\pagestyle{empty}&#10;\input{definitions}&#10;\begin{document}&#10;\begin{equation*}&#10;\sim 5 {\rm mm}/{\rm min}&#10;\end{equation*}&#10;\end{document}"/>
  <p:tag name="IGUANATEXSIZE" val="14"/>
  <p:tag name="IGUANATEXCURSOR" val="12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.25"/>
  <p:tag name="ORIGINALWIDTH" val="757.5"/>
  <p:tag name="LATEXADDIN" val="\documentclass{article}&#10;\usepackage{amsmath}&#10;\pagestyle{empty}&#10;\input{definitions}&#10;\begin{document}&#10;\begin{equation*}&#10;1\, {\rm pixel}\approx 1\, \mu{\rm m}&#10;\end{equation*}&#10;\end{document}"/>
  <p:tag name="IGUANATEXSIZE" val="14"/>
  <p:tag name="IGUANATEXCURSOR" val="14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5"/>
  <p:tag name="ORIGINALWIDTH" val="599.25"/>
  <p:tag name="LATEXADDIN" val="\documentclass{article}&#10;\usepackage{amsmath}&#10;\pagestyle{empty}&#10;\input{definitions}&#10;\begin{document}&#10;\begin{equation*}&#10;15\, {\rm frames}/{\rm s}&#10;\end{equation*}&#10;\end{document}"/>
  <p:tag name="IGUANATEXSIZE" val="14"/>
  <p:tag name="IGUANATEXCURSOR" val="14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776.9029"/>
  <p:tag name="LATEXADDIN" val="\documentclass{article}&#10;\usepackage{amsmath}&#10;\pagestyle{empty}&#10;%\input{definitions}&#10;\begin{document}&#10;\begin{equation*}&#10;D=2.300\,{\rm mm}&#10;\end{equation*}&#10;\end{document}"/>
  <p:tag name="IGUANATEXSIZE" val="14"/>
  <p:tag name="IGUANATEXCURSOR" val="126"/>
  <p:tag name="TRANSPARENCY" val="Tru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784.402"/>
  <p:tag name="LATEXADDIN" val="\documentclass{article}&#10;\usepackage{amsmath}&#10;\pagestyle{empty}&#10;%\input{definitions}&#10;\begin{document}&#10;\begin{equation*}&#10;H=0.483 \, {\rm mm}&#10;\end{equation*}&#10;\end{document}"/>
  <p:tag name="IGUANATEXSIZE" val="14"/>
  <p:tag name="IGUANATEXCURSOR" val="64"/>
  <p:tag name="TRANSPARENCY" val="Tru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3.4684"/>
  <p:tag name="ORIGINALWIDTH" val="505.4369"/>
  <p:tag name="LATEXADDIN" val="\documentclass{article}&#10;\usepackage{amsmath}&#10;\pagestyle{empty}&#10;%\input{definitions}&#10;\begin{document}&#10;\begin{equation*}&#10;\frac{H}{D}=0.21&#10;\end{equation*}&#10;\end{document}"/>
  <p:tag name="IGUANATEXSIZE" val="14"/>
  <p:tag name="IGUANATEXCURSOR" val="135"/>
  <p:tag name="TRANSPARENCY" val="Tru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7.1953"/>
  <p:tag name="ORIGINALWIDTH" val="4807.649"/>
  <p:tag name="LATEXADDIN" val="\documentclass{article}&#10;\usepackage{amsmath}&#10;\pagestyle{empty}&#10;\input{definitions}&#10;\renewcommand\e{\varepsilon}&#10;\begin{document}&#10;%&#10;\begin{eqnarray*}&#10;&amp;(\bfu^\e_k,v^\e_k)=\underset{\begin{subarray}{c}&#10;  \bfu=\overline{\bfu}(t_k)\,{\rm on}\,\partial\Omega_\mathcal{D} \\[1mm]&#10;  0 \leq v\leq v_{k-1}\leq 1&#10;  \end{subarray}}{\arg\min}\,\mathcal{E}^{\e}(\bfu,v):=\displaystyle&#10;  \int_{\Omega}\psi(v)W(\bfE(\bfu))\,{\rm d}\bfx+\dfrac{G_c}{4 c_s}\int_{\Omega}\left(\dfrac{s(v)}{\e}+\e\nabla v\cdot\nabla v\right)\,{\rm d}\bfx&#10;\end{eqnarray*}&#10;%&#10;\end{document}"/>
  <p:tag name="IGUANATEXSIZE" val="20"/>
  <p:tag name="IGUANATEXCURSOR" val="532"/>
  <p:tag name="TRANSPARENCY" val="False"/>
  <p:tag name="FILENAME" val=""/>
  <p:tag name="LATEXENGINEID" val="0"/>
  <p:tag name="TEMPFOLDER" val="C:\OSCAR\PAPERS\Nucleation Brittle Fracture --- Theory\"/>
  <p:tag name="LATEXFORMHEIGHT" val="312"/>
  <p:tag name="LATEXFORMWIDTH" val="384"/>
  <p:tag name="LATEXFORMWRAP" val="True"/>
  <p:tag name="BITMAPVECTOR" val="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5"/>
  <p:tag name="ORIGINALWIDTH" val="661.5"/>
  <p:tag name="LATEXADDIN" val="\documentclass{article}&#10;\usepackage{amsmath}&#10;\pagestyle{empty}&#10;\input{definitions}&#10;\begin{document}&#10;\begin{equation*}&#10;\sim 5 {\rm mm}/{\rm min}&#10;\end{equation*}&#10;\end{document}"/>
  <p:tag name="IGUANATEXSIZE" val="14"/>
  <p:tag name="IGUANATEXCURSOR" val="12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.25"/>
  <p:tag name="ORIGINALWIDTH" val="757.5"/>
  <p:tag name="LATEXADDIN" val="\documentclass{article}&#10;\usepackage{amsmath}&#10;\pagestyle{empty}&#10;\input{definitions}&#10;\begin{document}&#10;\begin{equation*}&#10;1\, {\rm pixel}\approx 1\, \mu{\rm m}&#10;\end{equation*}&#10;\end{document}"/>
  <p:tag name="IGUANATEXSIZE" val="14"/>
  <p:tag name="IGUANATEXCURSOR" val="148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5"/>
  <p:tag name="ORIGINALWIDTH" val="599.25"/>
  <p:tag name="LATEXADDIN" val="\documentclass{article}&#10;\usepackage{amsmath}&#10;\pagestyle{empty}&#10;\input{definitions}&#10;\begin{document}&#10;\begin{equation*}&#10;15\, {\rm frames}/{\rm s}&#10;\end{equation*}&#10;\end{document}"/>
  <p:tag name="IGUANATEXSIZE" val="14"/>
  <p:tag name="IGUANATEXCURSOR" val="14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776.9029"/>
  <p:tag name="LATEXADDIN" val="\documentclass{article}&#10;\usepackage{amsmath}&#10;\pagestyle{empty}&#10;%\input{definitions}&#10;\begin{document}&#10;\begin{equation*}&#10;D=2.300\,{\rm mm}&#10;\end{equation*}&#10;\end{document}"/>
  <p:tag name="IGUANATEXSIZE" val="14"/>
  <p:tag name="IGUANATEXCURSOR" val="126"/>
  <p:tag name="TRANSPARENCY" val="Tru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784.402"/>
  <p:tag name="LATEXADDIN" val="\documentclass{article}&#10;\usepackage{amsmath}&#10;\pagestyle{empty}&#10;%\input{definitions}&#10;\begin{document}&#10;\begin{equation*}&#10;H=0.483 \, {\rm mm}&#10;\end{equation*}&#10;\end{document}"/>
  <p:tag name="IGUANATEXSIZE" val="14"/>
  <p:tag name="IGUANATEXCURSOR" val="64"/>
  <p:tag name="TRANSPARENCY" val="Tru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3.4684"/>
  <p:tag name="ORIGINALWIDTH" val="505.4369"/>
  <p:tag name="LATEXADDIN" val="\documentclass{article}&#10;\usepackage{amsmath}&#10;\pagestyle{empty}&#10;%\input{definitions}&#10;\begin{document}&#10;\begin{equation*}&#10;\frac{H}{D}=0.21&#10;\end{equation*}&#10;\end{document}"/>
  <p:tag name="IGUANATEXSIZE" val="14"/>
  <p:tag name="IGUANATEXCURSOR" val="135"/>
  <p:tag name="TRANSPARENCY" val="Tru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808.5"/>
  <p:tag name="LATEXADDIN" val="\documentclass{article}&#10;\usepackage{amsmath}&#10;\pagestyle{empty}&#10;\input{definitions}&#10;\begin{document}&#10;\begin{equation*}&#10;(4000)\, \lambda =1.62&#10;\end{equation*}&#10;\end{document}"/>
  <p:tag name="IGUANATEXSIZE" val="12"/>
  <p:tag name="IGUANATEXCURSOR" val="126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808.399"/>
  <p:tag name="LATEXADDIN" val="\documentclass{article}&#10;\usepackage{amsmath}&#10;\pagestyle{empty}&#10;%\input{definitions}&#10;\begin{document}&#10;\begin{equation*}&#10;(7574)\, \lambda =2.95&#10;\end{equation*}&#10;\end{document}"/>
  <p:tag name="IGUANATEXSIZE" val="12"/>
  <p:tag name="IGUANATEXCURSOR" val="64"/>
  <p:tag name="TRANSPARENCY" val="True"/>
  <p:tag name="FILENAME" val=""/>
  <p:tag name="LATEXENGINEID" val="0"/>
  <p:tag name="TEMPFOLDER" val="C:\OSCAR\PRESENTATIONS\CONFERENCES\Society of Natural Philosophy Oxford 2018\"/>
  <p:tag name="LATEXFORMHEIGHT" val="312"/>
  <p:tag name="LATEXFORMWIDTH" val="384"/>
  <p:tag name="LATEXFORMWRAP" val="True"/>
  <p:tag name="BITMAPVECTOR" val="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808.5"/>
  <p:tag name="LATEXADDIN" val="\documentclass{article}&#10;\usepackage{amsmath}&#10;\pagestyle{empty}&#10;\input{definitions}&#10;\begin{document}&#10;\begin{equation*}&#10;(7575)\, \lambda =2.95&#10;\end{equation*}&#10;\end{document}"/>
  <p:tag name="IGUANATEXSIZE" val="12"/>
  <p:tag name="IGUANATEXCURSOR" val="123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808.5"/>
  <p:tag name="LATEXADDIN" val="\documentclass{article}&#10;\usepackage{amsmath}&#10;\pagestyle{empty}&#10;\input{definitions}&#10;\begin{document}&#10;\begin{equation*}&#10;(7582)\, \lambda =2.95&#10;\end{equation*}&#10;\end{document}"/>
  <p:tag name="IGUANATEXSIZE" val="12"/>
  <p:tag name="IGUANATEXCURSOR" val="12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735.658"/>
  <p:tag name="LATEXADDIN" val="\documentclass{article}&#10;\usepackage{amsmath}&#10;\pagestyle{empty}&#10;\input{definitions}&#10;\renewcommand\e{\varepsilon}&#10;\begin{document}&#10;$\psi(v)$ and $s(v)$&#10;\end{document}"/>
  <p:tag name="IGUANATEXSIZE" val="20"/>
  <p:tag name="IGUANATEXCURSOR" val="137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872.25"/>
  <p:tag name="LATEXADDIN" val="\documentclass{article}&#10;\usepackage{amsmath}&#10;\pagestyle{empty}&#10;\input{definitions}&#10;\begin{document}&#10;\begin{equation*}&#10;(14100)\, \lambda =3.10&#10;\end{equation*}&#10;\end{document}"/>
  <p:tag name="IGUANATEXSIZE" val="12"/>
  <p:tag name="IGUANATEXCURSOR" val="12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870.75"/>
  <p:tag name="LATEXADDIN" val="\documentclass{article}&#10;\usepackage{amsmath}&#10;\pagestyle{empty}&#10;\input{definitions}&#10;\begin{document}&#10;\begin{equation*}&#10;(14750)\, \lambda =3.15&#10;\end{equation*}&#10;\end{document}"/>
  <p:tag name="IGUANATEXSIZE" val="12"/>
  <p:tag name="IGUANATEXCURSOR" val="12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871.5"/>
  <p:tag name="LATEXADDIN" val="\documentclass{article}&#10;\usepackage{amsmath}&#10;\pagestyle{empty}&#10;\input{definitions}&#10;\begin{document}&#10;\begin{equation*}&#10;(14850)\, \lambda =3.39&#10;\end{equation*}&#10;\end{document}"/>
  <p:tag name="IGUANATEXSIZE" val="12"/>
  <p:tag name="IGUANATEXCURSOR" val="14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871.5"/>
  <p:tag name="LATEXADDIN" val="\documentclass{article}&#10;\usepackage{amsmath}&#10;\pagestyle{empty}&#10;\input{definitions}&#10;\begin{document}&#10;\begin{equation*}&#10;(15000)\, \lambda =4.28&#10;\end{equation*}&#10;\end{document}"/>
  <p:tag name="IGUANATEXSIZE" val="12"/>
  <p:tag name="IGUANATEXCURSOR" val="14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808.399"/>
  <p:tag name="LATEXADDIN" val="\documentclass{article}&#10;\usepackage{amsmath}&#10;\pagestyle{empty}&#10;%\input{definitions}&#10;\begin{document}&#10;\begin{equation*}&#10;(7574)\, \lambda =2.95&#10;\end{equation*}&#10;\end{document}"/>
  <p:tag name="IGUANATEXSIZE" val="14"/>
  <p:tag name="IGUANATEXCURSOR" val="64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808.399"/>
  <p:tag name="LATEXADDIN" val="\documentclass{article}&#10;\usepackage{amsmath}&#10;\pagestyle{empty}&#10;\input{definitions}&#10;\begin{document}&#10;\begin{equation*}&#10;(7575)\, \lambda =2.95&#10;\end{equation*}&#10;\end{document}"/>
  <p:tag name="IGUANATEXSIZE" val="14"/>
  <p:tag name="IGUANATEXCURSOR" val="123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500.563"/>
  <p:tag name="LATEXADDIN" val="\documentclass{article}&#10;\usepackage{amsmath}&#10;\pagestyle{empty}&#10;%\input{definitions}&#10;\begin{document}&#10;\begin{equation*}&#10;\delta=100 \, {\rm nm}\rightarrow \lambda_{cavity} =100&#10;\end{equation*}&#10;\end{document}"/>
  <p:tag name="IGUANATEXSIZE" val="16"/>
  <p:tag name="IGUANATEXCURSOR" val="173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500.563"/>
  <p:tag name="LATEXADDIN" val="\documentclass{article}&#10;\usepackage{amsmath}&#10;\pagestyle{empty}&#10;%\input{definitions}&#10;\begin{document}&#10;\begin{equation*}&#10;\delta=10 \, {\rm nm}\rightarrow \lambda_{cavity} =1000&#10;\end{equation*}&#10;\end{document}"/>
  <p:tag name="IGUANATEXSIZE" val="16"/>
  <p:tag name="IGUANATEXCURSOR" val="173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6.85"/>
  <p:tag name="ORIGINALWIDTH" val="4737.908"/>
  <p:tag name="LATEXADDIN" val="\documentclass{article}&#10;\usepackage{amsmath}&#10;\pagestyle{empty}&#10;\input{definitions}&#10;\renewcommand\e{\varepsilon}&#10;\begin{document}&#10;%&#10;\begin{equation*}&#10;\left\{\begin{array}{ll}&#10; {\rm Div}\left[(z^2+\eta_W)\dfrac{\partial W}{\partial \bfF}(\nabla\bfy)+(z^2+\eta_\kappa)\kappa\dfrac{\partial g}{\partial \bfF}(\nabla\bfy)\right]+\textbf{b}(\bfX,\texttt{t})={\bf0}, \quad(\bfX,\texttt{t})\in \Omega_0\times[0,\texttt{T}]\\[10pt]&#10; \det\nabla\bfy(\bfX,\texttt{t})&gt;0, \quad(\bfX,\texttt{t})\in\Omega_0\times[0,\texttt{T}]\\[10pt]&#10;\bfy(\bfX,\texttt{t})=\overline{\bfy}(\bfX,\texttt{t}), \quad(\bfX,\texttt{t})\in\partial  \Omega_0^{\mathcal{D}}\times[0,\texttt{T}]\\[10pt]&#10; \left[(z^2+\eta_W)\dfrac{\partial W}{\partial \bfF}(\nabla\bfy)+(z^2+\eta_\kappa)\kappa\dfrac{\partial g}{\partial \bfF}(\nabla\bfy)\right]\bfN=\overline{\textbf{t}}(\bfX,\texttt{t}), \quad(\bfX,\texttt{t})\in\partial \Omega_0^{\mathcal{N}}\times[0,\texttt{T}]\end{array}\right.&#10;\end{equation*}&#10;%&#10;\end{document}"/>
  <p:tag name="IGUANATEXSIZE" val="20"/>
  <p:tag name="IGUANATEXCURSOR" val="942"/>
  <p:tag name="TRANSPARENCY" val="False"/>
  <p:tag name="FILENAME" val=""/>
  <p:tag name="LATEXENGINEID" val="0"/>
  <p:tag name="TEMPFOLDER" val="C:\OSCAR\PAPERS\Fracture and Healing of Rubber --- Nucleation at Large\"/>
  <p:tag name="LATEXFORMHEIGHT" val="413.1"/>
  <p:tag name="LATEXFORMWIDTH" val="384"/>
  <p:tag name="LATEXFORMWRAP" val="True"/>
  <p:tag name="BITMAPVECTOR" val="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0.859"/>
  <p:tag name="ORIGINALWIDTH" val="6540.682"/>
  <p:tag name="LATEXADDIN" val="\documentclass{article}&#10;\usepackage{amsmath}&#10;\pagestyle{empty}&#10;\input{definitions}&#10;\renewcommand\e{\varepsilon}&#10;\begin{document}&#10;%&#10;\begin{equation*}&#10;\left\{\begin{array}{l}\hspace{-0.2cm}&#10;{\rm Div}\left[\varepsilon\, k(\dot z) \nabla z\right]=(\mbox{resp.} \ge) \dfrac{8}{3}z \left(W(\nabla\bfy)+\kappa g(\nabla\bfy)\right)-\dfrac{4}{3}c_\texttt{e}(\bfX,\texttt{t})-\dfrac{k(\dot z)}{2\varepsilon},&#10;\;\,\mbox{ if } 0&lt;z(\bfX,\texttt{t})&lt;1\\[10pt]&#10;\hspace{-0.2cm}{\rm and}\;\dot z(\bfX,\texttt{t})\neq 0(\mbox{resp.} =0), \;(\bfX,\texttt{t})\in \Omega_0\times[0,\texttt{T}]\\[10pt]&#10;\hspace{-0.2cm}{\rm Div}\left[\varepsilon k(\dot z) \nabla z\right]\ge(\mbox{resp.} \le)\dfrac{8}{3}z \left(W(\nabla\bfy)+\kappa g(\nabla\bfy)\right)-\dfrac{4}{3}c_\texttt{e}(\bfX,\texttt{t})-\dfrac{k(\dot z)}{2\varepsilon},&#10;\quad\mbox{ if }  z(\bfX,\texttt{t})=1(\mbox{resp.} =0), \quad(\bfX,\texttt{t})\in \Omega_0\times [0,\texttt{T}]&#10;\\[12pt]&#10;\hspace{-0.2cm}\nabla z\cdot\bfN=0, \quad (\bfX,\texttt{t})\in \partial\Omega_0\times [0,\texttt{T}]&#10;\end{array}\right.&#10;\end{equation*}&#10;%&#10;\end{document}"/>
  <p:tag name="IGUANATEXSIZE" val="20"/>
  <p:tag name="IGUANATEXCURSOR" val="1046"/>
  <p:tag name="TRANSPARENCY" val="False"/>
  <p:tag name="FILENAME" val=""/>
  <p:tag name="LATEXENGINEID" val="0"/>
  <p:tag name="TEMPFOLDER" val="C:\OSCAR\PAPERS\Fracture and Healing of Rubber --- Nucleation at Large\"/>
  <p:tag name="LATEXFORMHEIGHT" val="413.1"/>
  <p:tag name="LATEXFORMWIDTH" val="633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057.743"/>
  <p:tag name="LATEXADDIN" val="\documentclass{article}&#10;\usepackage{amsmath}&#10;\pagestyle{empty}&#10;\input{definitions}&#10;\renewcommand\e{\varepsilon}&#10;\begin{document}&#10;$\psi(0)=0$, $\psi(1)=1$, $s(0)=1$, $s(1)=0$\end{document}"/>
  <p:tag name="IGUANATEXSIZE" val="20"/>
  <p:tag name="IGUANATEXCURSOR" val="173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9.1938"/>
  <p:tag name="ORIGINALWIDTH" val="1645.294"/>
  <p:tag name="LATEXADDIN" val="\documentclass{article}&#10;\usepackage{amsmath}&#10;\pagestyle{empty}&#10;\input{definitions}&#10;\begin{document}&#10;%&#10;\begin{align*}&#10;k(\dot z)=\left\{\begin{array}{ll}&#10;k_{\mathcal{F}}=G_c &amp; {\rm if} \quad \dot z \leq 0\\[10pt]&#10;k_{\mathcal{H}} &amp; {\rm if} \quad \dot z &gt; 0\end{array}\right.&#10;\end{align*}&#10;%&#10;&#10;&#10;&#10;\end{document}"/>
  <p:tag name="IGUANATEXSIZE" val="12"/>
  <p:tag name="IGUANATEXCURSOR" val="272"/>
  <p:tag name="TRANSPARENCY" val="True"/>
  <p:tag name="FILENAME" val=""/>
  <p:tag name="LATEXENGINEID" val="0"/>
  <p:tag name="TEMPFOLDER" val="C:\OSCAR\PAPERS\Fracture and Healing of Rubber --- Nucleation at Large\"/>
  <p:tag name="LATEXFORMHEIGHT" val="312"/>
  <p:tag name="LATEXFORMWIDTH" val="384"/>
  <p:tag name="LATEXFORMWRAP" val="True"/>
  <p:tag name="BITMAPVECTOR" val="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8.7027"/>
  <p:tag name="ORIGINALWIDTH" val="3031.121"/>
  <p:tag name="LATEXADDIN" val="\documentclass{article}&#10;\usepackage{amsmath}&#10;\pagestyle{empty}&#10;\input{definitions}&#10;\renewcommand\e{\varepsilon}&#10;\begin{document}&#10;%&#10;\begin{equation*}&#10;W(\bfF)=\sum_{j=1}^2\dfrac{3^{1-b_j}}{2 b_j}\mu_j\left[\left(\bfF\cdot\bfF\right)^{b_j}-3^{b_j}\right]-\sum_{j=1}^2\mu_j \ln\left(\det\bfF\right)&#10;\end{equation*}&#10;%&#10;\end{document}"/>
  <p:tag name="IGUANATEXSIZE" val="18"/>
  <p:tag name="IGUANATEXCURSOR" val="294"/>
  <p:tag name="TRANSPARENCY" val="False"/>
  <p:tag name="FILENAME" val=""/>
  <p:tag name="LATEXENGINEID" val="0"/>
  <p:tag name="TEMPFOLDER" val="C:\Users\pamie\Documents\IguanaTeX Temp\"/>
  <p:tag name="LATEXFORMHEIGHT" val="402.6"/>
  <p:tag name="LATEXFORMWIDTH" val="384"/>
  <p:tag name="LATEXFORMWRAP" val="True"/>
  <p:tag name="BITMAPVECTOR" val="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135.7331"/>
  <p:tag name="LATEXADDIN" val="\documentclass{article}&#10;\usepackage{amsmath}&#10;\pagestyle{empty}&#10;\input{definitions}&#10;\def\bfsigma{\mbox{\boldmath $\sigma$}}&#10;\def\bft{{\bf t}}&#10;\def\bfn{{\bf n}}&#10;\renewcommand\e{\varepsilon}&#10;\begin{document}&#10;%&#10;\begin{equation*}&#10;G_c&#10;\end{equation*}&#10;%&#10;\end{document}"/>
  <p:tag name="IGUANATEXSIZE" val="20"/>
  <p:tag name="IGUANATEXCURSOR" val="228"/>
  <p:tag name="TRANSPARENCY" val="False"/>
  <p:tag name="FILENAME" val=""/>
  <p:tag name="LATEXENGINEID" val="0"/>
  <p:tag name="TEMPFOLDER" val="C:\Users\pamie\Documents\IguanaTeX Temp\"/>
  <p:tag name="LATEXFORMHEIGHT" val="361.5"/>
  <p:tag name="LATEXFORMWIDTH" val="384"/>
  <p:tag name="LATEXFORMWRAP" val="True"/>
  <p:tag name="BITMAPVECTOR" val="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1886.014"/>
  <p:tag name="LATEXADDIN" val="\documentclass{article}&#10;\usepackage{amsmath}&#10;\pagestyle{empty}&#10;\input{definitions}&#10;\def\bfsigma{\mbox{\boldmath $\sigma$}}&#10;\def\bft{{\bf t}}&#10;\def\bfn{{\bf n}}&#10;\renewcommand\e{\varepsilon}&#10;\newcommand\sts{\sigma_{\texttt{ts}}}&#10;\newcommand\scs{\sigma_{\texttt{cs}}}&#10;\newcommand\sss{\sigma_{\texttt{ss}}}&#10;\begin{document}&#10;%&#10;\begin{equation*}&#10;\widehat{\mathcal{F}}(\mathcal{I}_1,\mathcal{I}_2)=\sqrt{\dfrac{\mathcal{I}_1^2}{3}-\mathcal{I}_2}+\gamma_{1}\mathcal{I}_1+\gamma_{0}&#10;\end{equation*}&#10;%&#10;\end{document}"/>
  <p:tag name="IGUANATEXSIZE" val="18"/>
  <p:tag name="IGUANATEXCURSOR" val="472"/>
  <p:tag name="TRANSPARENCY" val="False"/>
  <p:tag name="FILENAME" val=""/>
  <p:tag name="LATEXENGINEID" val="0"/>
  <p:tag name="TEMPFOLDER" val="C:\Users\pamie\Documents\IguanaTeX Temp\"/>
  <p:tag name="LATEXFORMHEIGHT" val="361.5"/>
  <p:tag name="LATEXFORMWIDTH" val="384"/>
  <p:tag name="LATEXFORMWRAP" val="True"/>
  <p:tag name="BITMAPVECTOR" val="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3456.318"/>
  <p:tag name="LATEXADDIN" val="\documentclass{article}&#10;\usepackage{amsmath}&#10;\pagestyle{empty}&#10;\input{definitions}&#10;\renewcommand\e{\varepsilon}&#10;\begin{document}&#10;%&#10;\begin{equation*}&#10;c_\texttt{e}(\bfX,\texttt{t})=\widehat{c}_\texttt{e}(\mathcal{I}_1,\mathcal{I}_2;\varepsilon)=\dfrac{1}{1+\beta^\varepsilon_3 \mathcal{I}^2_1}\left(\beta^\varepsilon_2\sqrt{\dfrac{\mathcal{I}_1^2}{3}-\mathcal{I}_2}+\beta^\varepsilon_1 \mathcal{I}_1+\beta^\varepsilon_0\right)&#10;\end{equation*}&#10;%&#10;\end{document}"/>
  <p:tag name="IGUANATEXSIZE" val="20"/>
  <p:tag name="IGUANATEXCURSOR" val="424"/>
  <p:tag name="TRANSPARENCY" val="False"/>
  <p:tag name="FILENAME" val=""/>
  <p:tag name="LATEXENGINEID" val="0"/>
  <p:tag name="TEMPFOLDER" val="C:\Users\pamie\Documents\IguanaTeX Temp\"/>
  <p:tag name="LATEXFORMHEIGHT" val="402.6"/>
  <p:tag name="LATEXFORMWIDTH" val="384"/>
  <p:tag name="LATEXFORMWRAP" val="True"/>
  <p:tag name="BITMAPVECTOR" val="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3.4684"/>
  <p:tag name="ORIGINALWIDTH" val="1139.857"/>
  <p:tag name="LATEXADDIN" val="\documentclass{article}&#10;\usepackage{amsmath}&#10;\pagestyle{empty}&#10;\input{definitions}&#10;\renewcommand\e{\varepsilon}&#10;\begin{document}&#10;%&#10;\begin{equation*}&#10;g(\bfF)=\dfrac{1}{2}\left[\det\bfF-1\right]^2&#10;\end{equation*}&#10;%&#10;\end{document}"/>
  <p:tag name="IGUANATEXSIZE" val="18"/>
  <p:tag name="IGUANATEXCURSOR" val="194"/>
  <p:tag name="TRANSPARENCY" val="False"/>
  <p:tag name="FILENAME" val=""/>
  <p:tag name="LATEXENGINEID" val="0"/>
  <p:tag name="TEMPFOLDER" val="C:\Users\pamie\Documents\IguanaTeX Temp\"/>
  <p:tag name="LATEXFORMHEIGHT" val="402.6"/>
  <p:tag name="LATEXFORMWIDTH" val="384"/>
  <p:tag name="LATEXFORMWRAP" val="True"/>
  <p:tag name="BITMAPVECTOR" val="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453.6933"/>
  <p:tag name="LATEXADDIN" val="\documentclass{article}&#10;\usepackage{amsmath}&#10;\pagestyle{empty}&#10;\begin{document}&#10;\begin{equation*}&#10;S\; {\rm (MPa)}&#10;\end{equation*}&#10;\end{document}"/>
  <p:tag name="IGUANATEXSIZE" val="16"/>
  <p:tag name="IGUANATEXCURSOR" val="98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62.24221"/>
  <p:tag name="LATEXADDIN" val="\documentclass{article}&#10;\usepackage{amsmath}&#10;\pagestyle{empty}&#10;\begin{document}&#10;\begin{equation*}&#10;\lambda&#10;\end{equation*}&#10;\end{document}"/>
  <p:tag name="IGUANATEXSIZE" val="18"/>
  <p:tag name="IGUANATEXCURSOR" val="98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37"/>
  <p:tag name="ORIGINALWIDTH" val="836.8953"/>
  <p:tag name="LATEXADDIN" val="\documentclass{article}&#10;\usepackage{amsmath}&#10;\usepackage{color}&#10;\pagestyle{empty}&#10;\input{definitions}&#10;\begin{document}&#10;{\color{blue}$s_{\texttt{ts}}=0.41$ MPa}&#10;\end{document}"/>
  <p:tag name="IGUANATEXSIZE" val="17"/>
  <p:tag name="IGUANATEXCURSOR" val="62"/>
  <p:tag name="TRANSPARENCY" val="False"/>
  <p:tag name="FILENAME" val=""/>
  <p:tag name="LATEXENGINEID" val="0"/>
  <p:tag name="TEMPFOLDER" val="C:\OSCAR\PAPERS\Fracture and Healing of Rubber --- 3D Simulations vs Experiments\Final Version\"/>
  <p:tag name="LATEXFORMHEIGHT" val="312"/>
  <p:tag name="LATEXFORMWIDTH" val="384"/>
  <p:tag name="LATEXFORMWRAP" val="True"/>
  <p:tag name="BITMAPVECTOR" val="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364"/>
  <p:tag name="ORIGINALWIDTH" val="624.6719"/>
  <p:tag name="LATEXADDIN" val="\documentclass{article}&#10;\usepackage{amsmath}&#10;\pagestyle{empty}&#10;\begin{document}&#10;Experiment&#10;\end{document}"/>
  <p:tag name="IGUANATEXSIZE" val="14"/>
  <p:tag name="IGUANATEXCURSOR" val="90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2.4784"/>
  <p:tag name="ORIGINALWIDTH" val="933.6333"/>
  <p:tag name="LATEXADDIN" val="\documentclass{article}&#10;\usepackage{amsmath}&#10;\pagestyle{empty}&#10;\input{definitions}&#10;\renewcommand\e{\varepsilon}&#10;\begin{document}&#10;$c_s:=\int_0^1\sqrt{s(z)}{\rm d}z$&#10;\end{document}"/>
  <p:tag name="IGUANATEXSIZE" val="20"/>
  <p:tag name="IGUANATEXCURSOR" val="129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4859"/>
  <p:tag name="ORIGINALWIDTH" val="1241.095"/>
  <p:tag name="LATEXADDIN" val="\documentclass{article}&#10;\usepackage{amsmath}&#10;\pagestyle{empty}&#10;\begin{document}&#10;Hydrostatic stress field&#10;\end{document}"/>
  <p:tag name="IGUANATEXSIZE" val="14"/>
  <p:tag name="IGUANATEXCURSOR" val="93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362"/>
  <p:tag name="ORIGINALWIDTH" val="920.1349"/>
  <p:tag name="LATEXADDIN" val="\documentclass{article}&#10;\usepackage{amsmath}&#10;\pagestyle{empty}&#10;\begin{document}&#10;Model prediction&#10;\end{document}"/>
  <p:tag name="IGUANATEXSIZE" val="14"/>
  <p:tag name="IGUANATEXCURSOR" val="96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37"/>
  <p:tag name="ORIGINALWIDTH" val="836.8953"/>
  <p:tag name="LATEXADDIN" val="\documentclass{article}&#10;\usepackage{amsmath}&#10;\usepackage{color}&#10;\pagestyle{empty}&#10;\input{definitions}&#10;\begin{document}&#10;{\color{blue} $s_{\texttt{hs}}=0.50$ MPa}&#10;\end{document}"/>
  <p:tag name="IGUANATEXSIZE" val="17"/>
  <p:tag name="IGUANATEXCURSOR" val="160"/>
  <p:tag name="TRANSPARENCY" val="False"/>
  <p:tag name="FILENAME" val=""/>
  <p:tag name="LATEXENGINEID" val="0"/>
  <p:tag name="TEMPFOLDER" val="C:\OSCAR\PAPERS\Fracture and Healing of Rubber --- 3D Simulations vs Experiments\Final Version\"/>
  <p:tag name="LATEXFORMHEIGHT" val="312"/>
  <p:tag name="LATEXFORMWIDTH" val="384"/>
  <p:tag name="LATEXFORMWRAP" val="True"/>
  <p:tag name="BITMAPVECTOR" val="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115.4856"/>
  <p:tag name="LATEXADDIN" val="\documentclass{article}&#10;\usepackage{amsmath}&#10;\pagestyle{empty}&#10;\begin{document}&#10;($i$)&#10;\end{document}"/>
  <p:tag name="IGUANATEXSIZE" val="14"/>
  <p:tag name="IGUANATEXCURSOR" val="85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158.2302"/>
  <p:tag name="LATEXADDIN" val="\documentclass{article}&#10;\usepackage{amsmath}&#10;\pagestyle{empty}&#10;\begin{document}&#10;($ii$)&#10;\end{document}"/>
  <p:tag name="IGUANATEXSIZE" val="14"/>
  <p:tag name="IGUANATEXCURSOR" val="84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00.9749"/>
  <p:tag name="LATEXADDIN" val="\documentclass{article}&#10;\usepackage{amsmath}&#10;\pagestyle{empty}&#10;\begin{document}&#10;($iii$)&#10;\end{document}"/>
  <p:tag name="IGUANATEXSIZE" val="14"/>
  <p:tag name="IGUANATEXCURSOR" val="85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9.955"/>
  <p:tag name="ORIGINALWIDTH" val="3228.346"/>
  <p:tag name="LATEXADDIN" val="\documentclass{article}&#10;\usepackage{amsmath}&#10;\pagestyle{empty}&#10;\input{definitions}&#10;\begin{document}&#10;%&#10;\begin{align*}&#10;W(\bfF)=\sum_{r=1}^2\frac{3^{1-\beta_r}}{2\beta_r}\mu_r\left[\,I_1^{\beta_r}-3^{\beta_r}\right]-&#10;\sum_{r=1}^2 \mu_r\,\ln J+\dfrac{\kappa}{2}(J-1)^2&#10;\end{align*}&#10;%&#10;&#10;&#10;&#10;\end{document}"/>
  <p:tag name="IGUANATEXSIZE" val="12"/>
  <p:tag name="IGUANATEXCURSOR" val="63"/>
  <p:tag name="TRANSPARENCY" val="False"/>
  <p:tag name="FILENAME" val=""/>
  <p:tag name="LATEXENGINEID" val="0"/>
  <p:tag name="TEMPFOLDER" val="C:\OSCAR\PAPERS\Fracture and Healing of Rubber --- 3D Simulations vs Experiments\Final Version\"/>
  <p:tag name="LATEXFORMHEIGHT" val="312"/>
  <p:tag name="LATEXFORMWIDTH" val="384"/>
  <p:tag name="LATEXFORMWRAP" val="True"/>
  <p:tag name="BITMAPVECTOR" val="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979.3776"/>
  <p:tag name="LATEXADDIN" val="\documentclass{article}&#10;\usepackage{amsmath}&#10;\pagestyle{empty}&#10;\begin{document}&#10;%&#10;\begin{align*}&#10;\mu_1=0.03192 \, {\rm MPa}&#10;\end{align*}&#10;%&#10;&#10;&#10;&#10;\end{document}"/>
  <p:tag name="IGUANATEXSIZE" val="12"/>
  <p:tag name="IGUANATEXCURSOR" val="62"/>
  <p:tag name="TRANSPARENCY" val="True"/>
  <p:tag name="FILENAME" val=""/>
  <p:tag name="LATEXENGINEID" val="0"/>
  <p:tag name="TEMPFOLDER" val="C:\OSCAR\PAPERS\Fracture and Healing of Rubber --- 3D Simulations vs Experiments\Final Version\"/>
  <p:tag name="LATEXFORMHEIGHT" val="312"/>
  <p:tag name="LATEXFORMWIDTH" val="384"/>
  <p:tag name="LATEXFORMWRAP" val="True"/>
  <p:tag name="BITMAPVECTOR" val="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909.6363"/>
  <p:tag name="LATEXADDIN" val="\documentclass{article}&#10;\usepackage{amsmath}&#10;\pagestyle{empty}&#10;\input{definitions}&#10;\begin{document}&#10;%&#10;\begin{align*}&#10;\kappa=10^3 (\mu_1+\mu_2)&#10;\end{align*}&#10;%&#10;&#10;&#10;&#10;\end{document}"/>
  <p:tag name="IGUANATEXSIZE" val="12"/>
  <p:tag name="IGUANATEXCURSOR" val="142"/>
  <p:tag name="TRANSPARENCY" val="Tru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695.1631"/>
  <p:tag name="LATEXADDIN" val="\documentclass{article}&#10;\usepackage{amsmath}&#10;\pagestyle{empty}&#10;\input{definitions}&#10;\begin{document}&#10;%&#10;\begin{align*}&#10;\beta_1=1.39107&#10;\end{align*}&#10;%&#10;&#10;&#10;&#10;\end{document}"/>
  <p:tag name="IGUANATEXSIZE" val="12"/>
  <p:tag name="IGUANATEXCURSOR" val="127"/>
  <p:tag name="TRANSPARENCY" val="True"/>
  <p:tag name="FILENAME" val=""/>
  <p:tag name="LATEXENGINEID" val="0"/>
  <p:tag name="TEMPFOLDER" val="C:\OSCAR\PAPERS\Fracture and Healing of Rubber --- 3D Simulations vs Experiments\Final Version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9.49008"/>
  <p:tag name="ORIGINALWIDTH" val="386.9517"/>
  <p:tag name="LATEXADDIN" val="\documentclass{article}&#10;\usepackage{amsmath}&#10;\pagestyle{empty}&#10;\input{definitions}&#10;\def\bfsigma{\mbox{\boldmath $\sigma$}}&#10;\def\bft{{\bf t}}&#10;\def\bfn{{\bf n}}&#10;\renewcommand\e{\varepsilon}&#10;\begin{document}&#10;$\bft=\bfsigma \bfn$&#10;\end{document}"/>
  <p:tag name="IGUANATEXSIZE" val="20"/>
  <p:tag name="IGUANATEXCURSOR" val="214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788.9014"/>
  <p:tag name="LATEXADDIN" val="\documentclass{article}&#10;\usepackage{amsmath}&#10;\pagestyle{empty}&#10;\input{definitions}&#10;\begin{document}&#10;%&#10;\begin{align*}&#10;\beta_2=-1.02103&#10;\end{align*}&#10;%&#10;&#10;&#10;&#10;\end{document}"/>
  <p:tag name="IGUANATEXSIZE" val="12"/>
  <p:tag name="IGUANATEXCURSOR" val="128"/>
  <p:tag name="TRANSPARENCY" val="True"/>
  <p:tag name="FILENAME" val=""/>
  <p:tag name="LATEXENGINEID" val="0"/>
  <p:tag name="TEMPFOLDER" val="C:\OSCAR\PAPERS\Fracture and Healing of Rubber --- 3D Simulations vs Experiments\Final Version\"/>
  <p:tag name="LATEXFORMHEIGHT" val="312"/>
  <p:tag name="LATEXFORMWIDTH" val="384"/>
  <p:tag name="LATEXFORMWRAP" val="True"/>
  <p:tag name="BITMAPVECTOR" val="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979.3776"/>
  <p:tag name="LATEXADDIN" val="\documentclass{article}&#10;\usepackage{amsmath}&#10;\pagestyle{empty}&#10;\input{definitions}&#10;\begin{document}&#10;%&#10;\begin{align*}&#10;\mu_2=0.01857 \, {\rm MPa}&#10;\end{align*}&#10;%&#10;&#10;&#10;&#10;\end{document}"/>
  <p:tag name="IGUANATEXSIZE" val="12"/>
  <p:tag name="IGUANATEXCURSOR" val="125"/>
  <p:tag name="TRANSPARENCY" val="True"/>
  <p:tag name="FILENAME" val=""/>
  <p:tag name="LATEXENGINEID" val="0"/>
  <p:tag name="TEMPFOLDER" val="C:\OSCAR\PAPERS\Fracture and Healing of Rubber --- 3D Simulations vs Experiments\Final Version\"/>
  <p:tag name="LATEXFORMHEIGHT" val="312"/>
  <p:tag name="LATEXFORMWIDTH" val="384"/>
  <p:tag name="LATEXFORMWRAP" val="True"/>
  <p:tag name="BITMAPVECTOR" val="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.4811"/>
  <p:tag name="ORIGINALWIDTH" val="727.4091"/>
  <p:tag name="LATEXADDIN" val="\documentclass{article}&#10;\usepackage{amsmath}&#10;\pagestyle{empty}&#10;\input{definitions}&#10;\usepackage{color}&#10;\begin{document}&#10;%&#10;\begin{align*}&#10;{\color{red}G_c=20 \, {\rm J/m}^{2}}&#10;\end{align*}&#10;%&#10;&#10;&#10;&#10;\end{document}"/>
  <p:tag name="IGUANATEXSIZE" val="12"/>
  <p:tag name="IGUANATEXCURSOR" val="154"/>
  <p:tag name="TRANSPARENCY" val="False"/>
  <p:tag name="FILENAME" val=""/>
  <p:tag name="LATEXENGINEID" val="0"/>
  <p:tag name="TEMPFOLDER" val="C:\OSCAR\PAPERS\Fracture and Healing of Rubber --- 3D Simulations vs Experiments\Final Version\"/>
  <p:tag name="LATEXFORMHEIGHT" val="312"/>
  <p:tag name="LATEXFORMWIDTH" val="384"/>
  <p:tag name="LATEXFORMWRAP" val="True"/>
  <p:tag name="BITMAPVECTOR" val="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24071"/>
  <p:tag name="ORIGINALWIDTH" val="139.4826"/>
  <p:tag name="LATEXADDIN" val="\documentclass{article}&#10;\usepackage{amsmath}&#10;\pagestyle{empty}&#10;\input{definitions}&#10;\begin{document}&#10;$s_{\texttt{ts}}$&#10;\end{document}"/>
  <p:tag name="IGUANATEXSIZE" val="16"/>
  <p:tag name="IGUANATEXCURSOR" val="102"/>
  <p:tag name="TRANSPARENCY" val="Tru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24071"/>
  <p:tag name="ORIGINALWIDTH" val="139.4826"/>
  <p:tag name="LATEXADDIN" val="\documentclass{article}&#10;\usepackage{amsmath}&#10;\pagestyle{empty}&#10;\input{definitions}&#10;\begin{document}&#10;$s_{\texttt{hs}}$&#10;\end{document}"/>
  <p:tag name="IGUANATEXSIZE" val="16"/>
  <p:tag name="IGUANATEXCURSOR" val="102"/>
  <p:tag name="TRANSPARENCY" val="Tru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3.4684"/>
  <p:tag name="ORIGINALWIDTH" val="568.429"/>
  <p:tag name="LATEXADDIN" val="\documentclass{article}&#10;\usepackage{amsmath}&#10;\pagestyle{empty}&#10;%\input{definitions}&#10;\begin{document}&#10;\begin{equation*}&#10;\frac{H}{D}=0.051&#10;\end{equation*}&#10;\end{document}"/>
  <p:tag name="IGUANATEXSIZE" val="14"/>
  <p:tag name="IGUANATEXCURSOR" val="136"/>
  <p:tag name="TRANSPARENCY" val="Tru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4867"/>
  <p:tag name="ORIGINALWIDTH" val="77.24032"/>
  <p:tag name="LATEXADDIN" val="\documentclass{article}&#10;\usepackage{amsmath}&#10;\pagestyle{empty}&#10;\begin{document}&#10;\begin{equation*}&#10;l_0&#10;\end{equation*}&#10;\end{document}"/>
  <p:tag name="IGUANATEXSIZE" val="14"/>
  <p:tag name="IGUANATEXCURSOR" val="101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4867"/>
  <p:tag name="ORIGINALWIDTH" val="521.9348"/>
  <p:tag name="LATEXADDIN" val="\documentclass{article}&#10;\usepackage{amsmath}&#10;\pagestyle{empty}&#10;\begin{document}&#10;\begin{equation*}&#10;d_0=2\, {\rm cm}&#10;\end{equation*}&#10;\end{document}"/>
  <p:tag name="IGUANATEXSIZE" val="14"/>
  <p:tag name="IGUANATEXCURSOR" val="101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371.9535"/>
  <p:tag name="LATEXADDIN" val="\documentclass{article}&#10;\usepackage{amsmath}&#10;\pagestyle{empty}&#10;\input{definitions}&#10;\begin{document}&#10;\begin{equation*}&#10;z(\bfX,\texttt{t})&#10;\end{equation*}&#10;\end{document}"/>
  <p:tag name="IGUANATEXSIZE" val="13"/>
  <p:tag name="IGUANATEXCURSOR" val="136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371.9535"/>
  <p:tag name="LATEXADDIN" val="\documentclass{article}&#10;\usepackage{amsmath}&#10;\pagestyle{empty}&#10;\input{definitions}&#10;\begin{document}&#10;\begin{equation*}&#10;z(\bfX,\texttt{t})&#10;\end{equation*}&#10;\end{document}"/>
  <p:tag name="IGUANATEXSIZE" val="13"/>
  <p:tag name="IGUANATEXCURSOR" val="136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7.1953"/>
  <p:tag name="ORIGINALWIDTH" val="4807.649"/>
  <p:tag name="LATEXADDIN" val="\documentclass{article}&#10;\usepackage{amsmath}&#10;\pagestyle{empty}&#10;\input{definitions}&#10;\renewcommand\e{\varepsilon}&#10;\begin{document}&#10;%&#10;\begin{eqnarray*}&#10;&amp;(\bfu^\e_k,v^\e_k)=\underset{\begin{subarray}{c}&#10;  \bfu=\overline{\bfu}(t_k)\,{\rm on}\,\partial\Omega_\mathcal{D} \\[1mm]&#10;  0 \leq v\leq v_{k-1}\leq 1&#10;  \end{subarray}}{\arg\min}\,\mathcal{E}^{\e}(\bfu,v):=\displaystyle&#10;  \int_{\Omega}\psi(v)W(\bfE(\bfu))\,{\rm d}\bfx+\dfrac{G_c}{4 c_s}\int_{\Omega}\left(\dfrac{s(v)}{\e}+\e\nabla v\cdot\nabla v\right)\,{\rm d}\bfx&#10;\end{eqnarray*}&#10;%&#10;\end{document}"/>
  <p:tag name="IGUANATEXSIZE" val="20"/>
  <p:tag name="IGUANATEXCURSOR" val="532"/>
  <p:tag name="TRANSPARENCY" val="False"/>
  <p:tag name="FILENAME" val=""/>
  <p:tag name="LATEXENGINEID" val="0"/>
  <p:tag name="TEMPFOLDER" val="C:\OSCAR\PAPERS\Nucleation Brittle Fracture --- Theory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510.6861"/>
  <p:tag name="LATEXADDIN" val="\documentclass{article}&#10;\usepackage{amsmath}&#10;\pagestyle{empty}&#10;\input{definitions}&#10;\def\bfsigma{\mbox{\boldmath $\sigma$}}&#10;\def\bft{{\bf t}}&#10;\def\bfn{{\bf n}}&#10;\renewcommand\e{\varepsilon}&#10;\begin{document}&#10;%&#10;\begin{equation*}&#10;\mathcal{F}(\bfsigma)=0&#10;\end{equation*}&#10;%&#10;\end{document}"/>
  <p:tag name="IGUANATEXSIZE" val="22"/>
  <p:tag name="IGUANATEXCURSOR" val="247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371.9535"/>
  <p:tag name="LATEXADDIN" val="\documentclass{article}&#10;\usepackage{amsmath}&#10;\pagestyle{empty}&#10;\input{definitions}&#10;\begin{document}&#10;\begin{equation*}&#10;z(\bfX,\texttt{t})&#10;\end{equation*}&#10;\end{document}"/>
  <p:tag name="IGUANATEXSIZE" val="13"/>
  <p:tag name="IGUANATEXCURSOR" val="136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394.4507"/>
  <p:tag name="LATEXADDIN" val="\documentclass{article}&#10;\usepackage{amsmath}&#10;\pagestyle{empty}&#10;&#10;\begin{document}&#10;&#10;$a$ (mm)&#10;\end{document}"/>
  <p:tag name="IGUANATEXSIZE" val="13"/>
  <p:tag name="IGUANATEXCURSOR" val="90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535.433"/>
  <p:tag name="LATEXADDIN" val="\documentclass{article}&#10;\usepackage{amsmath}&#10;\pagestyle{empty}&#10;\begin{document}&#10;$s_{cr}$ (MPa)&#10;\end{document}"/>
  <p:tag name="IGUANATEXSIZE" val="21"/>
  <p:tag name="IGUANATEXCURSOR" val="82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.4863"/>
  <p:tag name="ORIGINALWIDTH" val="577.4278"/>
  <p:tag name="LATEXADDIN" val="\documentclass{article}&#10;\usepackage{amsmath}&#10;\pagestyle{empty}&#10;\input{definitions}&#10;\begin{document}&#10;\begin{equation*}&#10;\varepsilon=0.5\,\mu{\textrm{m}}&#10;\end{equation*}&#10;\end{document}"/>
  <p:tag name="IGUANATEXSIZE" val="10"/>
  <p:tag name="IGUANATEXCURSOR" val="135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.4863"/>
  <p:tag name="ORIGINALWIDTH" val="577.4278"/>
  <p:tag name="LATEXADDIN" val="\documentclass{article}&#10;\usepackage{amsmath}&#10;\pagestyle{empty}&#10;\input{definitions}&#10;\begin{document}&#10;\begin{equation*}&#10;\varepsilon=2.0\,\mu{\textrm{m}}&#10;\end{equation*}&#10;\end{document}"/>
  <p:tag name="IGUANATEXSIZE" val="10"/>
  <p:tag name="IGUANATEXCURSOR" val="133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.4863"/>
  <p:tag name="ORIGINALWIDTH" val="577.4278"/>
  <p:tag name="LATEXADDIN" val="\documentclass{article}&#10;\usepackage{amsmath}&#10;\pagestyle{empty}&#10;\input{definitions}&#10;\begin{document}&#10;\begin{equation*}&#10;\varepsilon=3.5\,\mu{\textrm{m}}&#10;\end{equation*}&#10;\end{document}"/>
  <p:tag name="IGUANATEXSIZE" val="10"/>
  <p:tag name="IGUANATEXCURSOR" val="132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.2306"/>
  <p:tag name="ORIGINALWIDTH" val="723.6595"/>
  <p:tag name="LATEXADDIN" val="\documentclass{article}&#10;\usepackage{amsmath}&#10;\pagestyle{empty}&#10;\input{definitions}&#10;\def\bfsigma{\mbox{\boldmath $\sigma$}}&#10;\begin{document}&#10;$\widehat{\mathcal{F}}(\mathcal{I}_1,\mathcal{I}_2)=0$&#10;\end{document}"/>
  <p:tag name="IGUANATEXSIZE" val="10"/>
  <p:tag name="IGUANATEXCURSOR" val="187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1.7173"/>
  <p:tag name="ORIGINALWIDTH" val="596.9254"/>
  <p:tag name="LATEXADDIN" val="\documentclass{article}&#10;\usepackage{amsmath}&#10;\pagestyle{empty}&#10;\input{definitions}&#10;\begin{document}&#10;$-\dfrac{\partial E}{\partial\Gamma}=G_c$&#10;\end{document}"/>
  <p:tag name="IGUANATEXSIZE" val="10"/>
  <p:tag name="IGUANATEXCURSOR" val="119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75.2156"/>
  <p:tag name="LATEXADDIN" val="\documentclass{article}&#10;\usepackage{amsmath}&#10;\pagestyle{empty}&#10;\input{definitions}&#10;\def\bfsigma{\mbox{\boldmath $\sigma$}}&#10;\def\bft{{\bf t}}&#10;\def\bfn{{\bf n}}&#10;\renewcommand\e{\varepsilon}&#10;\begin{document}&#10;%&#10;\begin{equation*}&#10;\mathcal{F}(\bfsigma)&#10;\end{equation*}&#10;%&#10;\end{document}"/>
  <p:tag name="IGUANATEXSIZE" val="22"/>
  <p:tag name="IGUANATEXCURSOR" val="246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306.7116"/>
  <p:tag name="LATEXADDIN" val="\documentclass{article}&#10;\usepackage{amsmath}&#10;\pagestyle{empty}&#10;\input{definitions}&#10;\renewcommand\e{\varepsilon}&#10;\begin{document}&#10;%&#10;\begin{eqnarray*}&#10;W(\bfE)&#10;\end{eqnarray*}&#10;%&#10;\end{document}"/>
  <p:tag name="IGUANATEXSIZE" val="22"/>
  <p:tag name="IGUANATEXCURSOR" val="155"/>
  <p:tag name="TRANSPARENCY" val="False"/>
  <p:tag name="FILENAME" val=""/>
  <p:tag name="LATEXENGINEID" val="0"/>
  <p:tag name="TEMPFOLDER" val="C:\OSCAR\PAPERS\Nucleation Brittle Fracture --- Theory\"/>
  <p:tag name="LATEXFORMHEIGHT" val="402.6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4299"/>
  <p:tag name="ORIGINALWIDTH" val="79.49008"/>
  <p:tag name="LATEXADDIN" val="\documentclass{article}&#10;\usepackage{amsmath}&#10;\pagestyle{empty}&#10;\input{definitions}&#10;\def\bfsigma{\mbox{\boldmath $\sigma$}}&#10;\def\bft{{\bf t}}&#10;\def\bfn{{\bf n}}&#10;\renewcommand\e{\varepsilon}&#10;\begin{document}&#10;$\bfsigma$&#10;\end{document}"/>
  <p:tag name="IGUANATEXSIZE" val="20"/>
  <p:tag name="IGUANATEXCURSOR" val="214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135.7331"/>
  <p:tag name="LATEXADDIN" val="\documentclass{article}&#10;\usepackage{amsmath}&#10;\pagestyle{empty}&#10;\input{definitions}&#10;\def\bfsigma{\mbox{\boldmath $\sigma$}}&#10;\def\bft{{\bf t}}&#10;\def\bfn{{\bf n}}&#10;\renewcommand\e{\varepsilon}&#10;\begin{document}&#10;%&#10;\begin{equation*}&#10;G_c&#10;\end{equation*}&#10;%&#10;\end{document}"/>
  <p:tag name="IGUANATEXSIZE" val="22"/>
  <p:tag name="IGUANATEXCURSOR" val="228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3.1346"/>
  <p:tag name="ORIGINALWIDTH" val="3051.368"/>
  <p:tag name="LATEXADDIN" val="\documentclass{article}&#10;\usepackage{amsmath}&#10;\pagestyle{empty}&#10;\input{definitions}&#10;\renewcommand\e{\varepsilon}&#10;\begin{document}&#10;%&#10;\begin{equation*}&#10;\left\{\begin{array}{ll}&#10; {\rm div}\left[v^2\dfrac{\partial W}{\partial \bfE}(\bfE(\bfu))\right]+\textbf{b}(\bfx,t)={\bf0}, \quad(\bfx,t)\in \Omega\times[0,T]\\[10pt]&#10;\bfu(\bfx,t)=\overline{\bfu}(\bfx,t), \quad(\bfx,t)\in\partial  \Omega_{\mathcal{D}}\times[0,T]\\[10pt]&#10; \left[v^2\dfrac{\partial W}{\partial \bfE}(\bfE(\bfu))\right]\bfn=\overline{\textbf{t}}(\bfx,t), \quad(\bfx,t)\in\partial \Omega_{\mathcal{N}}\times[0,T]\end{array}\right. &#10;\end{equation*}&#10;%&#10;\end{document}"/>
  <p:tag name="IGUANATEXSIZE" val="20"/>
  <p:tag name="IGUANATEXCURSOR" val="593"/>
  <p:tag name="TRANSPARENCY" val="False"/>
  <p:tag name="FILENAME" val=""/>
  <p:tag name="LATEXENGINEID" val="0"/>
  <p:tag name="TEMPFOLDER" val="C:\OSCAR\PAPERS\Nucleation Brittle Fracture --- Theory\"/>
  <p:tag name="LATEXFORMHEIGHT" val="413.1"/>
  <p:tag name="LATEXFORMWIDTH" val="384"/>
  <p:tag name="LATEXFORMWRAP" val="True"/>
  <p:tag name="BITMAPVECTOR" val="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9.895"/>
  <p:tag name="ORIGINALWIDTH" val="6226.472"/>
  <p:tag name="LATEXADDIN" val="\documentclass{article}&#10;\usepackage{amsmath}&#10;\pagestyle{empty}&#10;\input{definitions}&#10;\renewcommand\e{\varepsilon}&#10;\begin{document}&#10;%&#10;\begin{equation*}&#10;\left\{\begin{array}{l}\hspace{-0.2cm}&#10;{\rm div}\left[\varepsilon\, G_c \nabla v\right]=(\mbox{resp.} \ge) \dfrac{8}{3}v W(\bfE(\bfu))-\dfrac{4}{3}c_\texttt{e}-\dfrac{G_c}{2\varepsilon},&#10;\;\, \mbox{ if } 0&lt;v(\bfx,t)&lt;1\; {\rm and}\;\dot v(\bfx,t)&lt; 0(\mbox{resp.} =0), \;(\bfx,t)\in \Omega\times[0,T]\\[10pt]&#10;\hspace{-0.2cm}{\rm div}\left[\varepsilon G_c \nabla v\right]\ge(\mbox{resp.} \le)\dfrac{8}{3}v W(\bfE(\bfu))-\dfrac{4}{3}c_\texttt{e}-\dfrac{G_c}{2\varepsilon},&#10;\quad\mbox{ if }  v(\bfx,t)=1(\mbox{resp.} =0), \quad(\bfx,t)\in \Omega\times [0,T]&#10;\\[12pt]&#10;\hspace{-0.2cm}\nabla v\cdot\bfn=0, \quad (\bfx,t)\in \partial\Omega\times [0,T]&#10;\end{array}\right. &#10;\end{equation*}&#10;%&#10;\end{document}"/>
  <p:tag name="IGUANATEXSIZE" val="20"/>
  <p:tag name="IGUANATEXCURSOR" val="826"/>
  <p:tag name="TRANSPARENCY" val="False"/>
  <p:tag name="FILENAME" val=""/>
  <p:tag name="LATEXENGINEID" val="0"/>
  <p:tag name="TEMPFOLDER" val="C:\OSCAR\PAPERS\Nucleation Brittle Fracture --- Theory\"/>
  <p:tag name="LATEXFORMHEIGHT" val="413.1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9.49008"/>
  <p:tag name="ORIGINALWIDTH" val="386.9517"/>
  <p:tag name="LATEXADDIN" val="\documentclass{article}&#10;\usepackage{amsmath}&#10;\pagestyle{empty}&#10;\input{definitions}&#10;\def\bfsigma{\mbox{\boldmath $\sigma$}}&#10;\def\bft{{\bf t}}&#10;\def\bfn{{\bf n}}&#10;\renewcommand\e{\varepsilon}&#10;\begin{document}&#10;$\bft=\bfsigma \bfn$&#10;\end{document}"/>
  <p:tag name="IGUANATEXSIZE" val="20"/>
  <p:tag name="IGUANATEXCURSOR" val="214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510.6861"/>
  <p:tag name="LATEXADDIN" val="\documentclass{article}&#10;\usepackage{amsmath}&#10;\pagestyle{empty}&#10;\input{definitions}&#10;\def\bfsigma{\mbox{\boldmath $\sigma$}}&#10;\def\bft{{\bf t}}&#10;\def\bfn{{\bf n}}&#10;\renewcommand\e{\varepsilon}&#10;\begin{document}&#10;%&#10;\begin{equation*}&#10;\mathcal{F}(\bfsigma)=0&#10;\end{equation*}&#10;%&#10;\end{document}"/>
  <p:tag name="IGUANATEXSIZE" val="22"/>
  <p:tag name="IGUANATEXCURSOR" val="247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.2306"/>
  <p:tag name="ORIGINALWIDTH" val="1658.793"/>
  <p:tag name="LATEXADDIN" val="\documentclass{article}&#10;\usepackage{amsmath}&#10;\pagestyle{empty}&#10;\input{definitions}&#10;\def\bfsigma{\mbox{\boldmath $\sigma$}}&#10;\def\bft{{\bf t}}&#10;\def\bfn{{\bf n}}&#10;\renewcommand\e{\varepsilon}&#10;\begin{document}&#10;%&#10;\begin{equation*}&#10;=\widetilde{\mathcal{F}}(\sigma_1,\sigma_2,\sigma_3)=\widehat{\mathcal{F}}\left(I_1,J_2,J_3\right)&#10;\end{equation*}&#10;%&#10;\end{document}"/>
  <p:tag name="IGUANATEXSIZE" val="22"/>
  <p:tag name="IGUANATEXCURSOR" val="323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6.468"/>
  <p:tag name="ORIGINALWIDTH" val="3771.279"/>
  <p:tag name="LATEXADDIN" val="\documentclass{article}&#10;\usepackage{amsmath}&#10;\pagestyle{empty}&#10;\input{definitions}&#10;\def\bfsigma{\mbox{\boldmath $\sigma$}}&#10;\def\bft{{\bf t}}&#10;\def\bfn{{\bf n}}&#10;\renewcommand\e{\varepsilon}&#10;\begin{document}&#10;%&#10;\begin{equation*}&#10;I_1={\rm tr}\,\bfsigma,\quad J_2=\dfrac{1}{2}{\rm tr}\,\bfsigma^2_D,\quad J_3=\frac{1}{3}{\rm tr}\, \bfsigma^3_D \quad {\rm with}\quad \bfsigma_D=\bfsigma-\dfrac{1}{3}\left({\rm tr}\,\bfsigma\right)\bfI &#10;\end{equation*}&#10;%&#10;\end{document}"/>
  <p:tag name="IGUANATEXSIZE" val="22"/>
  <p:tag name="IGUANATEXCURSOR" val="428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485.1894"/>
  <p:tag name="LATEXADDIN" val="\documentclass{article}&#10;\usepackage{amsmath}&#10;\pagestyle{empty}&#10;\input{definitions}&#10;\begin{document}&#10;\begin{equation*}&#10;\sigma_1\, (\rm MPa)&#10;\end{equation*}&#10;\end{document}"/>
  <p:tag name="IGUANATEXSIZE" val="16"/>
  <p:tag name="IGUANATEXCURSOR" val="128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485.1894"/>
  <p:tag name="LATEXADDIN" val="\documentclass{article}&#10;\usepackage{amsmath}&#10;\pagestyle{empty}&#10;\input{definitions}&#10;\begin{document}&#10;\begin{equation*}&#10;\sigma_2\,({\rm MPa})&#10;\end{equation*}&#10;\end{document}"/>
  <p:tag name="IGUANATEXSIZE" val="16"/>
  <p:tag name="IGUANATEXCURSOR" val="130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9.49008"/>
  <p:tag name="ORIGINALWIDTH" val="386.9517"/>
  <p:tag name="LATEXADDIN" val="\documentclass{article}&#10;\usepackage{amsmath}&#10;\pagestyle{empty}&#10;\input{definitions}&#10;\def\bfsigma{\mbox{\boldmath $\sigma$}}&#10;\def\bft{{\bf t}}&#10;\def\bfn{{\bf n}}&#10;\renewcommand\e{\varepsilon}&#10;\begin{document}&#10;$\bft=\bfsigma \bfn$&#10;\end{document}"/>
  <p:tag name="IGUANATEXSIZE" val="20"/>
  <p:tag name="IGUANATEXCURSOR" val="214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510.6861"/>
  <p:tag name="LATEXADDIN" val="\documentclass{article}&#10;\usepackage{amsmath}&#10;\pagestyle{empty}&#10;\input{definitions}&#10;\def\bfsigma{\mbox{\boldmath $\sigma$}}&#10;\def\bft{{\bf t}}&#10;\def\bfn{{\bf n}}&#10;\renewcommand\e{\varepsilon}&#10;\begin{document}&#10;%&#10;\begin{equation*}&#10;\mathcal{F}(\bfsigma)=0&#10;\end{equation*}&#10;%&#10;\end{document}"/>
  <p:tag name="IGUANATEXSIZE" val="22"/>
  <p:tag name="IGUANATEXCURSOR" val="247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7.1953"/>
  <p:tag name="ORIGINALWIDTH" val="4807.649"/>
  <p:tag name="LATEXADDIN" val="\documentclass{article}&#10;\usepackage{amsmath}&#10;\pagestyle{empty}&#10;\input{definitions}&#10;\renewcommand\e{\varepsilon}&#10;\begin{document}&#10;%&#10;\begin{eqnarray*}&#10;&amp;(\bfu^\e_k,v^\e_k)=\underset{\begin{subarray}{c}&#10;  \bfu=\overline{\bfu}(t_k)\,{\rm on}\,\partial\Omega_\mathcal{D} \\[1mm]&#10;  0 \leq v\leq v_{k-1}\leq 1&#10;  \end{subarray}}{\arg\min}\,\mathcal{E}^{\e}(\bfu,v):=\displaystyle&#10;  \int_{\Omega}\psi(v)W(\bfE(\bfu))\,{\rm d}\bfx+\dfrac{G_c}{4 c_s}\int_{\Omega}\left(\dfrac{s(v)}{\e}+\e\nabla v\cdot\nabla v\right)\,{\rm d}\bfx&#10;\end{eqnarray*}&#10;%&#10;\end{document}"/>
  <p:tag name="IGUANATEXSIZE" val="20"/>
  <p:tag name="IGUANATEXCURSOR" val="532"/>
  <p:tag name="TRANSPARENCY" val="False"/>
  <p:tag name="FILENAME" val=""/>
  <p:tag name="LATEXENGINEID" val="0"/>
  <p:tag name="TEMPFOLDER" val="C:\OSCAR\PAPERS\Nucleation Brittle Fracture --- Theory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.2306"/>
  <p:tag name="ORIGINALWIDTH" val="1658.793"/>
  <p:tag name="LATEXADDIN" val="\documentclass{article}&#10;\usepackage{amsmath}&#10;\pagestyle{empty}&#10;\input{definitions}&#10;\def\bfsigma{\mbox{\boldmath $\sigma$}}&#10;\def\bft{{\bf t}}&#10;\def\bfn{{\bf n}}&#10;\renewcommand\e{\varepsilon}&#10;\begin{document}&#10;%&#10;\begin{equation*}&#10;=\widetilde{\mathcal{F}}(\sigma_1,\sigma_2,\sigma_3)=\widehat{\mathcal{F}}\left(I_1,J_2,J_3\right)&#10;\end{equation*}&#10;%&#10;\end{document}"/>
  <p:tag name="IGUANATEXSIZE" val="22"/>
  <p:tag name="IGUANATEXCURSOR" val="323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6.9629"/>
  <p:tag name="ORIGINALWIDTH" val="2910.386"/>
  <p:tag name="LATEXADDIN" val="\documentclass{article}&#10;\usepackage{amsmath}&#10;\pagestyle{empty}&#10;\input{definitions}&#10;\def\bfsigma{\mbox{\boldmath $\sigma$}}&#10;\def\bft{{\bf t}}&#10;\def\bfn{{\bf n}}&#10;\renewcommand\e{\varepsilon}&#10;\newcommand\sts{\sigma_{\texttt{ts}}}&#10;\newcommand\scs{\sigma_{\texttt{cs}}}&#10;\newcommand\sss{\sigma_{\texttt{ss}}}&#10;\begin{document}&#10;%&#10;\begin{equation*}&#10;\mathcal{F}(\bfsigma)=\sqrt{J_2}+\dfrac{\sigma_{\texttt{cs}}-\sigma_{\texttt{ts}}}{\sqrt{3}(\sigma_{\texttt{cs}}+\sigma_{\texttt{ts}})}I_1-&#10;\dfrac{2\scs\sts}{\sqrt{3}(\sigma_{\texttt{cs}}+\sigma_{\texttt{ts}})}=0&#10;\end{equation*}&#10;%&#10;\end{document}"/>
  <p:tag name="IGUANATEXSIZE" val="22"/>
  <p:tag name="IGUANATEXCURSOR" val="301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485.1894"/>
  <p:tag name="LATEXADDIN" val="\documentclass{article}&#10;\usepackage{amsmath}&#10;\pagestyle{empty}&#10;\input{definitions}&#10;\begin{document}&#10;\begin{equation*}&#10;\sigma_3\,({\rm MPa})&#10;\end{equation*}&#10;\end{document}"/>
  <p:tag name="IGUANATEXSIZE" val="16"/>
  <p:tag name="IGUANATEXCURSOR" val="126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37"/>
  <p:tag name="ORIGINALWIDTH" val="795.6506"/>
  <p:tag name="LATEXADDIN" val="\documentclass{article}&#10;\usepackage{amsmath}&#10;\pagestyle{empty}&#10;\input{definitions}&#10;\begin{document}&#10;\begin{equation*}&#10;\sigma_{\texttt{ts}}=100\, {\rm MPa}&#10;\end{equation*}&#10;\end{document}"/>
  <p:tag name="IGUANATEXSIZE" val="17"/>
  <p:tag name="IGUANATEXCURSOR" val="144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37"/>
  <p:tag name="ORIGINALWIDTH" val="857.8928"/>
  <p:tag name="LATEXADDIN" val="\documentclass{article}&#10;\usepackage{amsmath}&#10;\pagestyle{empty}&#10;\input{definitions}&#10;\begin{document}&#10;\begin{equation*}&#10;\sigma_{\texttt{cs}}=1232\, {\rm MPa}&#10;\end{equation*}&#10;\end{document}"/>
  <p:tag name="IGUANATEXSIZE" val="17"/>
  <p:tag name="IGUANATEXCURSOR" val="143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485.1894"/>
  <p:tag name="LATEXADDIN" val="\documentclass{article}&#10;\usepackage{amsmath}&#10;\pagestyle{empty}&#10;\input{definitions}&#10;\begin{document}&#10;\begin{equation*}&#10;\sigma_1\, (\rm MPa)&#10;\end{equation*}&#10;\end{document}"/>
  <p:tag name="IGUANATEXSIZE" val="18"/>
  <p:tag name="IGUANATEXCURSOR" val="128"/>
  <p:tag name="TRANSPARENCY" val="False"/>
  <p:tag name="FILENAME" val=""/>
  <p:tag name="LATEXENGINEID" val="0"/>
  <p:tag name="TEMPFOLDER" val="C:\OSCAR\PAPERS\Nucleation Brittle Fracture --- Theory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485.1894"/>
  <p:tag name="LATEXADDIN" val="\documentclass{article}&#10;\usepackage{amsmath}&#10;\pagestyle{empty}&#10;\input{definitions}&#10;\begin{document}&#10;\begin{equation*}&#10;\sigma_2\,({\rm MPa})&#10;\end{equation*}&#10;\end{document}"/>
  <p:tag name="IGUANATEXSIZE" val="18"/>
  <p:tag name="IGUANATEXCURSOR" val="130"/>
  <p:tag name="TRANSPARENCY" val="False"/>
  <p:tag name="FILENAME" val=""/>
  <p:tag name="LATEXENGINEID" val="0"/>
  <p:tag name="TEMPFOLDER" val="C:\OSCAR\PAPERS\Nucleation Brittle Fracture --- Theory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9.49008"/>
  <p:tag name="ORIGINALWIDTH" val="386.9517"/>
  <p:tag name="LATEXADDIN" val="\documentclass{article}&#10;\usepackage{amsmath}&#10;\pagestyle{empty}&#10;\input{definitions}&#10;\def\bfsigma{\mbox{\boldmath $\sigma$}}&#10;\def\bft{{\bf t}}&#10;\def\bfn{{\bf n}}&#10;\renewcommand\e{\varepsilon}&#10;\begin{document}&#10;$\bft=\bfsigma \bfn$&#10;\end{document}"/>
  <p:tag name="IGUANATEXSIZE" val="20"/>
  <p:tag name="IGUANATEXCURSOR" val="214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2.7372"/>
  <p:tag name="ORIGINALWIDTH" val="345.7068"/>
  <p:tag name="LATEXADDIN" val="\documentclass{article}&#10;\usepackage{amsmath}&#10;\pagestyle{empty}&#10;\input{definitions}&#10;\begin{document}&#10;\begin{equation*}&#10;\sigma_3=0&#10;\end{equation*}&#10;\end{document}"/>
  <p:tag name="IGUANATEXSIZE" val="20"/>
  <p:tag name="IGUANATEXCURSOR" val="128"/>
  <p:tag name="TRANSPARENCY" val="False"/>
  <p:tag name="FILENAME" val=""/>
  <p:tag name="LATEXENGINEID" val="0"/>
  <p:tag name="TEMPFOLDER" val="C:\OSCAR\PAPERS\Nucleation Brittle Fracture --- Theory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510.6861"/>
  <p:tag name="LATEXADDIN" val="\documentclass{article}&#10;\usepackage{amsmath}&#10;\pagestyle{empty}&#10;\input{definitions}&#10;\def\bfsigma{\mbox{\boldmath $\sigma$}}&#10;\def\bft{{\bf t}}&#10;\def\bfn{{\bf n}}&#10;\renewcommand\e{\varepsilon}&#10;\begin{document}&#10;%&#10;\begin{equation*}&#10;\mathcal{F}(\bfsigma)=0&#10;\end{equation*}&#10;%&#10;\end{document}"/>
  <p:tag name="IGUANATEXSIZE" val="22"/>
  <p:tag name="IGUANATEXCURSOR" val="247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735.658"/>
  <p:tag name="LATEXADDIN" val="\documentclass{article}&#10;\usepackage{amsmath}&#10;\pagestyle{empty}&#10;\input{definitions}&#10;\renewcommand\e{\varepsilon}&#10;\begin{document}&#10;$\psi(v)$ and $s(v)$&#10;\end{document}"/>
  <p:tag name="IGUANATEXSIZE" val="20"/>
  <p:tag name="IGUANATEXCURSOR" val="137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.2306"/>
  <p:tag name="ORIGINALWIDTH" val="1658.793"/>
  <p:tag name="LATEXADDIN" val="\documentclass{article}&#10;\usepackage{amsmath}&#10;\pagestyle{empty}&#10;\input{definitions}&#10;\def\bfsigma{\mbox{\boldmath $\sigma$}}&#10;\def\bft{{\bf t}}&#10;\def\bfn{{\bf n}}&#10;\renewcommand\e{\varepsilon}&#10;\begin{document}&#10;%&#10;\begin{equation*}&#10;=\widetilde{\mathcal{F}}(\sigma_1,\sigma_2,\sigma_3)=\widehat{\mathcal{F}}\left(I_1,J_2,J_3\right)&#10;\end{equation*}&#10;%&#10;\end{document}"/>
  <p:tag name="IGUANATEXSIZE" val="22"/>
  <p:tag name="IGUANATEXCURSOR" val="323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6.9629"/>
  <p:tag name="ORIGINALWIDTH" val="2910.386"/>
  <p:tag name="LATEXADDIN" val="\documentclass{article}&#10;\usepackage{amsmath}&#10;\pagestyle{empty}&#10;\input{definitions}&#10;\def\bfsigma{\mbox{\boldmath $\sigma$}}&#10;\def\bft{{\bf t}}&#10;\def\bfn{{\bf n}}&#10;\renewcommand\e{\varepsilon}&#10;\newcommand\sts{\sigma_{\texttt{ts}}}&#10;\newcommand\scs{\sigma_{\texttt{cs}}}&#10;\newcommand\sss{\sigma_{\texttt{ss}}}&#10;\begin{document}&#10;%&#10;\begin{equation*}&#10;\mathcal{F}(\bfsigma)=\sqrt{J_2}+\dfrac{\sigma_{\texttt{cs}}-\sigma_{\texttt{ts}}}{\sqrt{3}(\sigma_{\texttt{cs}}+\sigma_{\texttt{ts}})}I_1-&#10;\dfrac{2\scs\sts}{\sqrt{3}(\sigma_{\texttt{cs}}+\sigma_{\texttt{ts}})}=0&#10;\end{equation*}&#10;%&#10;\end{document}"/>
  <p:tag name="IGUANATEXSIZE" val="22"/>
  <p:tag name="IGUANATEXCURSOR" val="301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1.7173"/>
  <p:tag name="ORIGINALWIDTH" val="630.6712"/>
  <p:tag name="LATEXADDIN" val="\documentclass{article}&#10;\usepackage{amsmath}&#10;\pagestyle{empty}&#10;\input{definitions}&#10;\def\bfsigma{\mbox{\boldmath $\sigma$}}&#10;\def\bft{{\bf t}}&#10;\def\bfn{{\bf n}}&#10;\renewcommand\e{\varepsilon}&#10;\begin{document}&#10;%&#10;\begin{equation*}&#10;-\dfrac{\partial \mathcal{W}}{\partial \Gamma}=G_c&#10;\end{equation*}&#10;%&#10;\end{document}"/>
  <p:tag name="IGUANATEXSIZE" val="22"/>
  <p:tag name="IGUANATEXCURSOR" val="290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849.6438"/>
  <p:tag name="LATEXADDIN" val="\documentclass{article}&#10;\usepackage{amsmath}&#10;\pagestyle{empty}&#10;\input{definitions}&#10;\begin{document}&#10;crack size (mm)&#10;\end{document}"/>
  <p:tag name="IGUANATEXSIZE" val="16"/>
  <p:tag name="IGUANATEXCURSOR" val="110"/>
  <p:tag name="TRANSPARENCY" val="False"/>
  <p:tag name="FILENAME" val=""/>
  <p:tag name="LATEXENGINEID" val="0"/>
  <p:tag name="TEMPFOLDER" val="C:\OSCAR\PAPERS\Nucleation Brittle Fracture --- Theory\"/>
  <p:tag name="LATEXFORMHEIGHT" val="312"/>
  <p:tag name="LATEXFORMWIDTH" val="384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1734.533"/>
  <p:tag name="LATEXADDIN" val="\documentclass{article}&#10;\usepackage{amsmath}&#10;\pagestyle{empty}&#10;\input{definitions}&#10;\begin{document}&#10;applied stress at fracture (MPa)&#10;\end{document}"/>
  <p:tag name="IGUANATEXSIZE" val="16"/>
  <p:tag name="IGUANATEXCURSOR" val="115"/>
  <p:tag name="TRANSPARENCY" val="False"/>
  <p:tag name="FILENAME" val=""/>
  <p:tag name="LATEXENGINEID" val="0"/>
  <p:tag name="TEMPFOLDER" val="C:\OSCAR\PAPERS\Nucleation Brittle Fracture --- Theory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510.6861"/>
  <p:tag name="LATEXADDIN" val="\documentclass{article}&#10;\usepackage{amsmath}&#10;\pagestyle{empty}&#10;\input{definitions}&#10;\def\bfsigma{\mbox{\boldmath $\sigma$}}&#10;\begin{document}&#10;$\mathcal{F}(\bfsigma)=0$&#10;\end{document}"/>
  <p:tag name="IGUANATEXSIZE" val="13"/>
  <p:tag name="IGUANATEXCURSOR" val="122"/>
  <p:tag name="TRANSPARENCY" val="False"/>
  <p:tag name="FILENAME" val=""/>
  <p:tag name="LATEXENGINEID" val="0"/>
  <p:tag name="TEMPFOLDER" val="C:\OSCAR\PAPERS\Nucleation Brittle Fracture --- Theory\"/>
  <p:tag name="LATEXFORMHEIGHT" val="312"/>
  <p:tag name="LATEXFORMWIDTH" val="384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1.7173"/>
  <p:tag name="ORIGINALWIDTH" val="630.6712"/>
  <p:tag name="LATEXADDIN" val="\documentclass{article}&#10;\usepackage{amsmath}&#10;\pagestyle{empty}&#10;\input{definitions}&#10;\begin{document}&#10;$-\dfrac{\partial\mathcal{W}}{\partial\Gamma}=G_c$&#10;\end{document}"/>
  <p:tag name="IGUANATEXSIZE" val="12"/>
  <p:tag name="IGUANATEXCURSOR" val="117"/>
  <p:tag name="TRANSPARENCY" val="False"/>
  <p:tag name="FILENAME" val=""/>
  <p:tag name="LATEXENGINEID" val="0"/>
  <p:tag name="TEMPFOLDER" val="C:\OSCAR\PAPERS\Nucleation Brittle Fracture --- Theory\"/>
  <p:tag name="LATEXFORMHEIGHT" val="312"/>
  <p:tag name="LATEXFORMWIDTH" val="384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75.2156"/>
  <p:tag name="LATEXADDIN" val="\documentclass{article}&#10;\usepackage{amsmath}&#10;\pagestyle{empty}&#10;\input{definitions}&#10;\def\bfsigma{\mbox{\boldmath $\sigma$}}&#10;\def\bft{{\bf t}}&#10;\def\bfn{{\bf n}}&#10;\renewcommand\e{\varepsilon}&#10;\begin{document}&#10;%&#10;\begin{equation*}&#10;\mathcal{F}(\bfsigma)&#10;\end{equation*}&#10;%&#10;\end{document}"/>
  <p:tag name="IGUANATEXSIZE" val="22"/>
  <p:tag name="IGUANATEXCURSOR" val="246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135.7331"/>
  <p:tag name="LATEXADDIN" val="\documentclass{article}&#10;\usepackage{amsmath}&#10;\pagestyle{empty}&#10;\input{definitions}&#10;\def\bfsigma{\mbox{\boldmath $\sigma$}}&#10;\def\bft{{\bf t}}&#10;\def\bfn{{\bf n}}&#10;\renewcommand\e{\varepsilon}&#10;\begin{document}&#10;%&#10;\begin{equation*}&#10;G_c&#10;\end{equation*}&#10;%&#10;\end{document}"/>
  <p:tag name="IGUANATEXSIZE" val="22"/>
  <p:tag name="IGUANATEXCURSOR" val="228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75.2156"/>
  <p:tag name="LATEXADDIN" val="\documentclass{article}&#10;\usepackage{amsmath}&#10;\pagestyle{empty}&#10;\input{definitions}&#10;\def\bfsigma{\mbox{\boldmath $\sigma$}}&#10;\def\bft{{\bf t}}&#10;\def\bfn{{\bf n}}&#10;\renewcommand\e{\varepsilon}&#10;\begin{document}&#10;%&#10;\begin{equation*}&#10;\mathcal{F}(\bfsigma)&#10;\end{equation*}&#10;%&#10;\end{document}"/>
  <p:tag name="IGUANATEXSIZE" val="22"/>
  <p:tag name="IGUANATEXCURSOR" val="246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057.743"/>
  <p:tag name="LATEXADDIN" val="\documentclass{article}&#10;\usepackage{amsmath}&#10;\pagestyle{empty}&#10;\input{definitions}&#10;\renewcommand\e{\varepsilon}&#10;\begin{document}&#10;$\psi(0)=0$, $\psi(1)=1$, $s(0)=1$, $s(1)=0$\end{document}"/>
  <p:tag name="IGUANATEXSIZE" val="20"/>
  <p:tag name="IGUANATEXCURSOR" val="173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306.7116"/>
  <p:tag name="LATEXADDIN" val="\documentclass{article}&#10;\usepackage{amsmath}&#10;\pagestyle{empty}&#10;\input{definitions}&#10;\renewcommand\e{\varepsilon}&#10;\begin{document}&#10;%&#10;\begin{eqnarray*}&#10;W(\bfE)&#10;\end{eqnarray*}&#10;%&#10;\end{document}"/>
  <p:tag name="IGUANATEXSIZE" val="22"/>
  <p:tag name="IGUANATEXCURSOR" val="155"/>
  <p:tag name="TRANSPARENCY" val="False"/>
  <p:tag name="FILENAME" val=""/>
  <p:tag name="LATEXENGINEID" val="0"/>
  <p:tag name="TEMPFOLDER" val="C:\OSCAR\PAPERS\Nucleation Brittle Fracture --- Theory\"/>
  <p:tag name="LATEXFORMHEIGHT" val="402.6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135.7331"/>
  <p:tag name="LATEXADDIN" val="\documentclass{article}&#10;\usepackage{amsmath}&#10;\pagestyle{empty}&#10;\input{definitions}&#10;\def\bfsigma{\mbox{\boldmath $\sigma$}}&#10;\def\bft{{\bf t}}&#10;\def\bfn{{\bf n}}&#10;\renewcommand\e{\varepsilon}&#10;\begin{document}&#10;%&#10;\begin{equation*}&#10;G_c&#10;\end{equation*}&#10;%&#10;\end{document}"/>
  <p:tag name="IGUANATEXSIZE" val="22"/>
  <p:tag name="IGUANATEXCURSOR" val="228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7.1953"/>
  <p:tag name="ORIGINALWIDTH" val="4807.649"/>
  <p:tag name="LATEXADDIN" val="\documentclass{article}&#10;\usepackage{amsmath}&#10;\pagestyle{empty}&#10;\input{definitions}&#10;\renewcommand\e{\varepsilon}&#10;\begin{document}&#10;%&#10;\begin{eqnarray*}&#10;&amp;(\bfu^\e_k,v^\e_k)=\underset{\begin{subarray}{c}&#10;  \bfu=\overline{\bfu}(t_k)\,{\rm on}\,\partial\Omega_\mathcal{D} \\[1mm]&#10;  0 \leq v\leq v_{k-1}\leq 1&#10;  \end{subarray}}{\arg\min}\,\mathcal{E}^{\e}(\bfu,v):=\displaystyle&#10;  \int_{\Omega}\psi(v)W(\bfE(\bfu))\,{\rm d}\bfx+\dfrac{G_c}{4 c_s}\int_{\Omega}\left(\dfrac{s(v)}{\e}+\e\nabla v\cdot\nabla v\right)\,{\rm d}\bfx&#10;\end{eqnarray*}&#10;%&#10;\end{document}"/>
  <p:tag name="IGUANATEXSIZE" val="20"/>
  <p:tag name="IGUANATEXCURSOR" val="532"/>
  <p:tag name="TRANSPARENCY" val="False"/>
  <p:tag name="FILENAME" val=""/>
  <p:tag name="LATEXENGINEID" val="0"/>
  <p:tag name="TEMPFOLDER" val="C:\OSCAR\PAPERS\Nucleation Brittle Fracture --- Theory\"/>
  <p:tag name="LATEXFORMHEIGHT" val="312"/>
  <p:tag name="LATEXFORMWIDTH" val="384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.7357"/>
  <p:tag name="ORIGINALWIDTH" val="306.7116"/>
  <p:tag name="LATEXADDIN" val="\documentclass{article}&#10;\usepackage{amsmath}&#10;\pagestyle{empty}&#10;\input{definitions}&#10;\def\bfsigma{\mbox{\boldmath $\sigma$}}&#10;\def\bft{{\bf t}}&#10;\def\bfn{{\bf n}}&#10;\renewcommand\e{\varepsilon}&#10;\begin{document}&#10;%&#10;\begin{equation*}&#10;\e \searrow 0&#10;\end{equation*}&#10;%&#10;\end{document}"/>
  <p:tag name="IGUANATEXSIZE" val="20"/>
  <p:tag name="IGUANATEXCURSOR" val="238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343.4571"/>
  <p:tag name="LATEXADDIN" val="\documentclass{article}&#10;\usepackage{amsmath}&#10;\pagestyle{empty}&#10;\input{definitions}&#10;\begin{document}&#10;\begin{equation*}&#10;\sigma_1/\sigma_{\texttt{ts}}&#10;\end{equation*}&#10;\end{document}"/>
  <p:tag name="IGUANATEXSIZE" val="16"/>
  <p:tag name="IGUANATEXCURSOR" val="141"/>
  <p:tag name="TRANSPARENCY" val="False"/>
  <p:tag name="FILENAME" val=""/>
  <p:tag name="LATEXENGINEID" val="0"/>
  <p:tag name="TEMPFOLDER" val="C:\OSCAR\PAPERS\Nucleation Brittle Fracture --- Theory\"/>
  <p:tag name="LATEXFORMHEIGHT" val="312"/>
  <p:tag name="LATEXFORMWIDTH" val="384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343.4571"/>
  <p:tag name="LATEXADDIN" val="\documentclass{article}&#10;\usepackage{amsmath}&#10;\pagestyle{empty}&#10;\input{definitions}&#10;\begin{document}&#10;\begin{equation*}&#10;\sigma_2/\sigma_{\texttt{ts}}&#10;\end{equation*}&#10;\end{document}"/>
  <p:tag name="IGUANATEXSIZE" val="16"/>
  <p:tag name="IGUANATEXCURSOR" val="147"/>
  <p:tag name="TRANSPARENCY" val="False"/>
  <p:tag name="FILENAME" val=""/>
  <p:tag name="LATEXENGINEID" val="0"/>
  <p:tag name="TEMPFOLDER" val="C:\OSCAR\PAPERS\Nucleation Brittle Fracture --- Theory\"/>
  <p:tag name="LATEXFORMHEIGHT" val="312"/>
  <p:tag name="LATEXFORMWIDTH" val="384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420.6974"/>
  <p:tag name="LATEXADDIN" val="\documentclass{article}&#10;\usepackage{amsmath}&#10;\pagestyle{empty}&#10;\input{definitions}&#10;\begin{document}&#10;\begin{equation*}&#10;\kappa/\mu=1&#10;\end{equation*}&#10;\end{document}"/>
  <p:tag name="IGUANATEXSIZE" val="15"/>
  <p:tag name="IGUANATEXCURSOR" val="130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519.6851"/>
  <p:tag name="LATEXADDIN" val="\documentclass{article}&#10;\usepackage{amsmath}&#10;\pagestyle{empty}&#10;\input{definitions}&#10;\renewcommand\e{\varepsilon}&#10;\begin{document}&#10;$\psi(v)=v^2$&#10;\end{document}"/>
  <p:tag name="IGUANATEXSIZE" val="20"/>
  <p:tag name="IGUANATEXCURSOR" val="142"/>
  <p:tag name="TRANSPARENCY" val="False"/>
  <p:tag name="FILENAME" val=""/>
  <p:tag name="LATEXENGINEID" val="0"/>
  <p:tag name="TEMPFOLDER" val="C:\OSCAR\PAPERS\Nucleation Brittle Fracture --- Theory\"/>
  <p:tag name="LATEXFORMHEIGHT" val="402.6"/>
  <p:tag name="LATEXFORMWIDTH" val="384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653.1683"/>
  <p:tag name="LATEXADDIN" val="\documentclass{article}&#10;\usepackage{amsmath}&#10;\pagestyle{empty}&#10;\input{definitions}&#10;\renewcommand\e{\varepsilon}&#10;\begin{document}&#10;$s(v)=1-v$&#10;\end{document}"/>
  <p:tag name="IGUANATEXSIZE" val="20"/>
  <p:tag name="IGUANATEXCURSOR" val="139"/>
  <p:tag name="TRANSPARENCY" val="False"/>
  <p:tag name="FILENAME" val=""/>
  <p:tag name="LATEXENGINEID" val="0"/>
  <p:tag name="TEMPFOLDER" val="C:\OSCAR\PAPERS\Nucleation Brittle Fracture --- Theory\"/>
  <p:tag name="LATEXFORMHEIGHT" val="402.6"/>
  <p:tag name="LATEXFORMWIDTH" val="384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.4646"/>
  <p:tag name="ORIGINALWIDTH" val="545.9318"/>
  <p:tag name="LATEXADDIN" val="\documentclass{article}&#10;\usepackage{amsmath}&#10;\pagestyle{empty}&#10;\input{definitions}&#10;\renewcommand\e{\varepsilon}&#10;\begin{document}&#10;%&#10;\begin{equation*}&#10;\e=\dfrac{3 G_c E}{8 \sigma^2_{\texttt{ts}}}&#10;\end{equation*}&#10;%&#10;\end{document}"/>
  <p:tag name="IGUANATEXSIZE" val="20"/>
  <p:tag name="IGUANATEXCURSOR" val="193"/>
  <p:tag name="TRANSPARENCY" val="False"/>
  <p:tag name="FILENAME" val=""/>
  <p:tag name="LATEXENGINEID" val="0"/>
  <p:tag name="TEMPFOLDER" val="C:\OSCAR\PAPERS\Nucleation Brittle Fracture --- Theory\"/>
  <p:tag name="LATEXFORMHEIGHT" val="402.6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2.4784"/>
  <p:tag name="ORIGINALWIDTH" val="933.6333"/>
  <p:tag name="LATEXADDIN" val="\documentclass{article}&#10;\usepackage{amsmath}&#10;\pagestyle{empty}&#10;\input{definitions}&#10;\renewcommand\e{\varepsilon}&#10;\begin{document}&#10;$c_s:=\int_0^1\sqrt{s(z)}{\rm d}z$&#10;\end{document}"/>
  <p:tag name="IGUANATEXSIZE" val="20"/>
  <p:tag name="IGUANATEXCURSOR" val="129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0.7124"/>
  <p:tag name="ORIGINALWIDTH" val="1635.546"/>
  <p:tag name="LATEXADDIN" val="\documentclass{article}&#10;\usepackage{amsmath}&#10;\pagestyle{empty}&#10;\input{definitions}&#10;\def\bfsigma{\mbox{\boldmath $\sigma$}}&#10;\newcommand\sts{\sigma_{\texttt{ts}}}&#10;\newcommand\scs{\sigma_{\texttt{cs}}}&#10;\newcommand\sss{\sigma_{\texttt{ss}}}&#10;\renewcommand\e{\varepsilon}&#10;\begin{document}&#10;%&#10;\begin{equation*}&#10;\mathcal{F}^{\sigma_{\texttt{ts}}}(\bfsigma)=\dfrac{J_2}{\mu}+\dfrac{I_1^2}{9\kappa}-\dfrac{\sts^2}{E}=0&#10;\end{equation*}&#10;%&#10;\end{document}"/>
  <p:tag name="IGUANATEXSIZE" val="20"/>
  <p:tag name="IGUANATEXCURSOR" val="122"/>
  <p:tag name="TRANSPARENCY" val="False"/>
  <p:tag name="FILENAME" val=""/>
  <p:tag name="LATEXENGINEID" val="0"/>
  <p:tag name="TEMPFOLDER" val="C:\OSCAR\PAPERS\Nucleation Brittle Fracture --- Theory\"/>
  <p:tag name="LATEXFORMHEIGHT" val="402.6"/>
  <p:tag name="LATEXFORMWIDTH" val="384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.49078"/>
  <p:tag name="ORIGINALWIDTH" val="403.4495"/>
  <p:tag name="LATEXADDIN" val="\documentclass{article}&#10;\usepackage{amsmath}&#10;\pagestyle{empty}&#10;\input{definitions}&#10;\begin{document}&#10;\begin{equation*}&#10;\sigma_3=\sigma_2&#10;\end{equation*}&#10;\end{document}"/>
  <p:tag name="IGUANATEXSIZE" val="18"/>
  <p:tag name="IGUANATEXCURSOR" val="135"/>
  <p:tag name="TRANSPARENCY" val="False"/>
  <p:tag name="FILENAME" val=""/>
  <p:tag name="LATEXENGINEID" val="0"/>
  <p:tag name="TEMPFOLDER" val="C:\OSCAR\PAPERS\Nucleation Brittle Fracture --- Theory\"/>
  <p:tag name="LATEXFORMHEIGHT" val="312"/>
  <p:tag name="LATEXFORMWIDTH" val="384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343.4571"/>
  <p:tag name="LATEXADDIN" val="\documentclass{article}&#10;\usepackage{amsmath}&#10;\pagestyle{empty}&#10;\input{definitions}&#10;\begin{document}&#10;\begin{equation*}&#10;\sigma_2/\sigma_{\texttt{ts}}&#10;\end{equation*}&#10;\end{document}"/>
  <p:tag name="IGUANATEXSIZE" val="16"/>
  <p:tag name="IGUANATEXCURSOR" val="147"/>
  <p:tag name="TRANSPARENCY" val="False"/>
  <p:tag name="FILENAME" val=""/>
  <p:tag name="LATEXENGINEID" val="0"/>
  <p:tag name="TEMPFOLDER" val="C:\OSCAR\PAPERS\Nucleation Brittle Fracture --- Theory\"/>
  <p:tag name="LATEXFORMHEIGHT" val="312"/>
  <p:tag name="LATEXFORMWIDTH" val="384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343.4571"/>
  <p:tag name="LATEXADDIN" val="\documentclass{article}&#10;\usepackage{amsmath}&#10;\pagestyle{empty}&#10;\input{definitions}&#10;\begin{document}&#10;\begin{equation*}&#10;\sigma_1/\sigma_{\texttt{ts}}&#10;\end{equation*}&#10;\end{document}"/>
  <p:tag name="IGUANATEXSIZE" val="16"/>
  <p:tag name="IGUANATEXCURSOR" val="141"/>
  <p:tag name="TRANSPARENCY" val="False"/>
  <p:tag name="FILENAME" val=""/>
  <p:tag name="LATEXENGINEID" val="0"/>
  <p:tag name="TEMPFOLDER" val="C:\OSCAR\PAPERS\Nucleation Brittle Fracture --- Theory\"/>
  <p:tag name="LATEXFORMHEIGHT" val="312"/>
  <p:tag name="LATEXFORMWIDTH" val="384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343.4571"/>
  <p:tag name="LATEXADDIN" val="\documentclass{article}&#10;\usepackage{amsmath}&#10;\pagestyle{empty}&#10;\input{definitions}&#10;\begin{document}&#10;\begin{equation*}&#10;\sigma_3/\sigma_{\texttt{ts}}&#10;\end{equation*}&#10;\end{document}"/>
  <p:tag name="IGUANATEXSIZE" val="16"/>
  <p:tag name="IGUANATEXCURSOR" val="126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420.6974"/>
  <p:tag name="LATEXADDIN" val="\documentclass{article}&#10;\usepackage{amsmath}&#10;\pagestyle{empty}&#10;\input{definitions}&#10;\begin{document}&#10;\begin{equation*}&#10;\kappa/\mu=1&#10;\end{equation*}&#10;\end{document}"/>
  <p:tag name="IGUANATEXSIZE" val="15"/>
  <p:tag name="IGUANATEXCURSOR" val="130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343.4571"/>
  <p:tag name="LATEXADDIN" val="\documentclass{article}&#10;\usepackage{amsmath}&#10;\pagestyle{empty}&#10;\input{definitions}&#10;\begin{document}&#10;\begin{equation*}&#10;\sigma_1/\sigma_{\texttt{ts}}&#10;\end{equation*}&#10;\end{document}"/>
  <p:tag name="IGUANATEXSIZE" val="16"/>
  <p:tag name="IGUANATEXCURSOR" val="141"/>
  <p:tag name="TRANSPARENCY" val="False"/>
  <p:tag name="FILENAME" val=""/>
  <p:tag name="LATEXENGINEID" val="0"/>
  <p:tag name="TEMPFOLDER" val="C:\OSCAR\PAPERS\Nucleation Brittle Fracture --- Theory\"/>
  <p:tag name="LATEXFORMHEIGHT" val="312"/>
  <p:tag name="LATEXFORMWIDTH" val="384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343.4571"/>
  <p:tag name="LATEXADDIN" val="\documentclass{article}&#10;\usepackage{amsmath}&#10;\pagestyle{empty}&#10;\input{definitions}&#10;\begin{document}&#10;\begin{equation*}&#10;\sigma_2/\sigma_{\texttt{ts}}&#10;\end{equation*}&#10;\end{document}"/>
  <p:tag name="IGUANATEXSIZE" val="16"/>
  <p:tag name="IGUANATEXCURSOR" val="147"/>
  <p:tag name="TRANSPARENCY" val="False"/>
  <p:tag name="FILENAME" val=""/>
  <p:tag name="LATEXENGINEID" val="0"/>
  <p:tag name="TEMPFOLDER" val="C:\OSCAR\PAPERS\Nucleation Brittle Fracture --- Theory\"/>
  <p:tag name="LATEXFORMHEIGHT" val="312"/>
  <p:tag name="LATEXFORMWIDTH" val="384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488.189"/>
  <p:tag name="LATEXADDIN" val="\documentclass{article}&#10;\usepackage{amsmath}&#10;\pagestyle{empty}&#10;\input{definitions}&#10;\begin{document}&#10;\begin{equation*}&#10;\kappa/\mu=10&#10;\end{equation*}&#10;\end{document}"/>
  <p:tag name="IGUANATEXSIZE" val="15"/>
  <p:tag name="IGUANATEXCURSOR" val="131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519.6851"/>
  <p:tag name="LATEXADDIN" val="\documentclass{article}&#10;\usepackage{amsmath}&#10;\pagestyle{empty}&#10;\input{definitions}&#10;\renewcommand\e{\varepsilon}&#10;\begin{document}&#10;$\psi(v)=v^2$&#10;\end{document}"/>
  <p:tag name="IGUANATEXSIZE" val="20"/>
  <p:tag name="IGUANATEXCURSOR" val="142"/>
  <p:tag name="TRANSPARENCY" val="False"/>
  <p:tag name="FILENAME" val=""/>
  <p:tag name="LATEXENGINEID" val="0"/>
  <p:tag name="TEMPFOLDER" val="C:\OSCAR\PAPERS\Nucleation Brittle Fracture --- Theory\"/>
  <p:tag name="LATEXFORMHEIGHT" val="402.6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7.1953"/>
  <p:tag name="ORIGINALWIDTH" val="4807.649"/>
  <p:tag name="LATEXADDIN" val="\documentclass{article}&#10;\usepackage{amsmath}&#10;\pagestyle{empty}&#10;\input{definitions}&#10;\renewcommand\e{\varepsilon}&#10;\begin{document}&#10;%&#10;\begin{eqnarray*}&#10;&amp;(\bfu^\e_k,v^\e_k)=\underset{\begin{subarray}{c}&#10;  \bfu=\overline{\bfu}(t_k)\,{\rm on}\,\partial\Omega_\mathcal{D} \\[1mm]&#10;  0 \leq v\leq v_{k-1}\leq 1&#10;  \end{subarray}}{\arg\min}\,\mathcal{E}^{\e}(\bfu,v):=\displaystyle&#10;  \int_{\Omega}\psi(v)W(\bfE(\bfu))\,{\rm d}\bfx+\dfrac{G_c}{4 c_s}\int_{\Omega}\left(\dfrac{s(v)}{\e}+\e\nabla v\cdot\nabla v\right)\,{\rm d}\bfx&#10;\end{eqnarray*}&#10;%&#10;\end{document}"/>
  <p:tag name="IGUANATEXSIZE" val="20"/>
  <p:tag name="IGUANATEXCURSOR" val="532"/>
  <p:tag name="TRANSPARENCY" val="False"/>
  <p:tag name="FILENAME" val=""/>
  <p:tag name="LATEXENGINEID" val="0"/>
  <p:tag name="TEMPFOLDER" val="C:\OSCAR\PAPERS\Nucleation Brittle Fracture --- Theory\"/>
  <p:tag name="LATEXFORMHEIGHT" val="312"/>
  <p:tag name="LATEXFORMWIDTH" val="384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653.1683"/>
  <p:tag name="LATEXADDIN" val="\documentclass{article}&#10;\usepackage{amsmath}&#10;\pagestyle{empty}&#10;\input{definitions}&#10;\renewcommand\e{\varepsilon}&#10;\begin{document}&#10;$s(v)=1-v$&#10;\end{document}"/>
  <p:tag name="IGUANATEXSIZE" val="20"/>
  <p:tag name="IGUANATEXCURSOR" val="139"/>
  <p:tag name="TRANSPARENCY" val="False"/>
  <p:tag name="FILENAME" val=""/>
  <p:tag name="LATEXENGINEID" val="0"/>
  <p:tag name="TEMPFOLDER" val="C:\OSCAR\PAPERS\Nucleation Brittle Fracture --- Theory\"/>
  <p:tag name="LATEXFORMHEIGHT" val="402.6"/>
  <p:tag name="LATEXFORMWIDTH" val="384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.4646"/>
  <p:tag name="ORIGINALWIDTH" val="545.9318"/>
  <p:tag name="LATEXADDIN" val="\documentclass{article}&#10;\usepackage{amsmath}&#10;\pagestyle{empty}&#10;\input{definitions}&#10;\renewcommand\e{\varepsilon}&#10;\begin{document}&#10;%&#10;\begin{equation*}&#10;\e=\dfrac{3 G_c E}{8 \sigma^2_{\texttt{ts}}}&#10;\end{equation*}&#10;%&#10;\end{document}"/>
  <p:tag name="IGUANATEXSIZE" val="20"/>
  <p:tag name="IGUANATEXCURSOR" val="193"/>
  <p:tag name="TRANSPARENCY" val="False"/>
  <p:tag name="FILENAME" val=""/>
  <p:tag name="LATEXENGINEID" val="0"/>
  <p:tag name="TEMPFOLDER" val="C:\OSCAR\PAPERS\Nucleation Brittle Fracture --- Theory\"/>
  <p:tag name="LATEXFORMHEIGHT" val="402.6"/>
  <p:tag name="LATEXFORMWIDTH" val="384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0.7124"/>
  <p:tag name="ORIGINALWIDTH" val="1635.546"/>
  <p:tag name="LATEXADDIN" val="\documentclass{article}&#10;\usepackage{amsmath}&#10;\pagestyle{empty}&#10;\input{definitions}&#10;\def\bfsigma{\mbox{\boldmath $\sigma$}}&#10;\newcommand\sts{\sigma_{\texttt{ts}}}&#10;\newcommand\scs{\sigma_{\texttt{cs}}}&#10;\newcommand\sss{\sigma_{\texttt{ss}}}&#10;\renewcommand\e{\varepsilon}&#10;\begin{document}&#10;%&#10;\begin{equation*}&#10;\mathcal{F}^{\sigma_{\texttt{ts}}}(\bfsigma)=\dfrac{J_2}{\mu}+\dfrac{I_1^2}{9\kappa}-\dfrac{\sts^2}{E}=0&#10;\end{equation*}&#10;%&#10;\end{document}"/>
  <p:tag name="IGUANATEXSIZE" val="20"/>
  <p:tag name="IGUANATEXCURSOR" val="122"/>
  <p:tag name="TRANSPARENCY" val="False"/>
  <p:tag name="FILENAME" val=""/>
  <p:tag name="LATEXENGINEID" val="0"/>
  <p:tag name="TEMPFOLDER" val="C:\OSCAR\PAPERS\Nucleation Brittle Fracture --- Theory\"/>
  <p:tag name="LATEXFORMHEIGHT" val="402.6"/>
  <p:tag name="LATEXFORMWIDTH" val="384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.49078"/>
  <p:tag name="ORIGINALWIDTH" val="403.4495"/>
  <p:tag name="LATEXADDIN" val="\documentclass{article}&#10;\usepackage{amsmath}&#10;\pagestyle{empty}&#10;\input{definitions}&#10;\begin{document}&#10;\begin{equation*}&#10;\sigma_3=\sigma_2&#10;\end{equation*}&#10;\end{document}"/>
  <p:tag name="IGUANATEXSIZE" val="18"/>
  <p:tag name="IGUANATEXCURSOR" val="135"/>
  <p:tag name="TRANSPARENCY" val="False"/>
  <p:tag name="FILENAME" val=""/>
  <p:tag name="LATEXENGINEID" val="0"/>
  <p:tag name="TEMPFOLDER" val="C:\OSCAR\PAPERS\Nucleation Brittle Fracture --- Theory\"/>
  <p:tag name="LATEXFORMHEIGHT" val="312"/>
  <p:tag name="LATEXFORMWIDTH" val="384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343.4571"/>
  <p:tag name="LATEXADDIN" val="\documentclass{article}&#10;\usepackage{amsmath}&#10;\pagestyle{empty}&#10;\input{definitions}&#10;\begin{document}&#10;\begin{equation*}&#10;\sigma_2/\sigma_{\texttt{ts}}&#10;\end{equation*}&#10;\end{document}"/>
  <p:tag name="IGUANATEXSIZE" val="16"/>
  <p:tag name="IGUANATEXCURSOR" val="147"/>
  <p:tag name="TRANSPARENCY" val="False"/>
  <p:tag name="FILENAME" val=""/>
  <p:tag name="LATEXENGINEID" val="0"/>
  <p:tag name="TEMPFOLDER" val="C:\OSCAR\PAPERS\Nucleation Brittle Fracture --- Theory\"/>
  <p:tag name="LATEXFORMHEIGHT" val="312"/>
  <p:tag name="LATEXFORMWIDTH" val="384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343.4571"/>
  <p:tag name="LATEXADDIN" val="\documentclass{article}&#10;\usepackage{amsmath}&#10;\pagestyle{empty}&#10;\input{definitions}&#10;\begin{document}&#10;\begin{equation*}&#10;\sigma_1/\sigma_{\texttt{ts}}&#10;\end{equation*}&#10;\end{document}"/>
  <p:tag name="IGUANATEXSIZE" val="16"/>
  <p:tag name="IGUANATEXCURSOR" val="141"/>
  <p:tag name="TRANSPARENCY" val="False"/>
  <p:tag name="FILENAME" val=""/>
  <p:tag name="LATEXENGINEID" val="0"/>
  <p:tag name="TEMPFOLDER" val="C:\OSCAR\PAPERS\Nucleation Brittle Fracture --- Theory\"/>
  <p:tag name="LATEXFORMHEIGHT" val="312"/>
  <p:tag name="LATEXFORMWIDTH" val="384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343.4571"/>
  <p:tag name="LATEXADDIN" val="\documentclass{article}&#10;\usepackage{amsmath}&#10;\pagestyle{empty}&#10;\input{definitions}&#10;\begin{document}&#10;\begin{equation*}&#10;\sigma_3/\sigma_{\texttt{ts}}&#10;\end{equation*}&#10;\end{document}"/>
  <p:tag name="IGUANATEXSIZE" val="16"/>
  <p:tag name="IGUANATEXCURSOR" val="126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420.6974"/>
  <p:tag name="LATEXADDIN" val="\documentclass{article}&#10;\usepackage{amsmath}&#10;\pagestyle{empty}&#10;\input{definitions}&#10;\begin{document}&#10;\begin{equation*}&#10;\kappa/\mu=1&#10;\end{equation*}&#10;\end{document}"/>
  <p:tag name="IGUANATEXSIZE" val="15"/>
  <p:tag name="IGUANATEXCURSOR" val="130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488.189"/>
  <p:tag name="LATEXADDIN" val="\documentclass{article}&#10;\usepackage{amsmath}&#10;\pagestyle{empty}&#10;\input{definitions}&#10;\begin{document}&#10;\begin{equation*}&#10;\kappa/\mu=10&#10;\end{equation*}&#10;\end{document}"/>
  <p:tag name="IGUANATEXSIZE" val="15"/>
  <p:tag name="IGUANATEXCURSOR" val="131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420.6974"/>
  <p:tag name="LATEXADDIN" val="\documentclass{article}&#10;\usepackage{amsmath}&#10;\pagestyle{empty}&#10;\input{definitions}&#10;\begin{document}&#10;\begin{equation*}&#10;\kappa/\mu=1&#10;\end{equation*}&#10;\end{document}"/>
  <p:tag name="IGUANATEXSIZE" val="15"/>
  <p:tag name="IGUANATEXCURSOR" val="130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735.658"/>
  <p:tag name="LATEXADDIN" val="\documentclass{article}&#10;\usepackage{amsmath}&#10;\pagestyle{empty}&#10;\input{definitions}&#10;\renewcommand\e{\varepsilon}&#10;\begin{document}&#10;$\psi(v)$ and $s(v)$&#10;\end{document}"/>
  <p:tag name="IGUANATEXSIZE" val="20"/>
  <p:tag name="IGUANATEXCURSOR" val="137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343.4571"/>
  <p:tag name="LATEXADDIN" val="\documentclass{article}&#10;\usepackage{amsmath}&#10;\pagestyle{empty}&#10;\input{definitions}&#10;\begin{document}&#10;\begin{equation*}&#10;\sigma_1/\sigma_{\texttt{ts}}&#10;\end{equation*}&#10;\end{document}"/>
  <p:tag name="IGUANATEXSIZE" val="16"/>
  <p:tag name="IGUANATEXCURSOR" val="141"/>
  <p:tag name="TRANSPARENCY" val="False"/>
  <p:tag name="FILENAME" val=""/>
  <p:tag name="LATEXENGINEID" val="0"/>
  <p:tag name="TEMPFOLDER" val="C:\OSCAR\PAPERS\Nucleation Brittle Fracture --- Theory\"/>
  <p:tag name="LATEXFORMHEIGHT" val="312"/>
  <p:tag name="LATEXFORMWIDTH" val="384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343.4571"/>
  <p:tag name="LATEXADDIN" val="\documentclass{article}&#10;\usepackage{amsmath}&#10;\pagestyle{empty}&#10;\input{definitions}&#10;\begin{document}&#10;\begin{equation*}&#10;\sigma_2/\sigma_{\texttt{ts}}&#10;\end{equation*}&#10;\end{document}"/>
  <p:tag name="IGUANATEXSIZE" val="16"/>
  <p:tag name="IGUANATEXCURSOR" val="147"/>
  <p:tag name="TRANSPARENCY" val="False"/>
  <p:tag name="FILENAME" val=""/>
  <p:tag name="LATEXENGINEID" val="0"/>
  <p:tag name="TEMPFOLDER" val="C:\OSCAR\PAPERS\Nucleation Brittle Fracture --- Theory\"/>
  <p:tag name="LATEXFORMHEIGHT" val="312"/>
  <p:tag name="LATEXFORMWIDTH" val="384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536.9329"/>
  <p:tag name="LATEXADDIN" val="\documentclass{article}&#10;\usepackage{amsmath}&#10;\pagestyle{empty}&#10;\input{definitions}&#10;\begin{document}&#10;\begin{equation*}&#10;\kappa/\mu=10^2&#10;\end{equation*}&#10;\end{document}"/>
  <p:tag name="IGUANATEXSIZE" val="15"/>
  <p:tag name="IGUANATEXCURSOR" val="133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519.6851"/>
  <p:tag name="LATEXADDIN" val="\documentclass{article}&#10;\usepackage{amsmath}&#10;\pagestyle{empty}&#10;\input{definitions}&#10;\renewcommand\e{\varepsilon}&#10;\begin{document}&#10;$\psi(v)=v^2$&#10;\end{document}"/>
  <p:tag name="IGUANATEXSIZE" val="20"/>
  <p:tag name="IGUANATEXCURSOR" val="142"/>
  <p:tag name="TRANSPARENCY" val="False"/>
  <p:tag name="FILENAME" val=""/>
  <p:tag name="LATEXENGINEID" val="0"/>
  <p:tag name="TEMPFOLDER" val="C:\OSCAR\PAPERS\Nucleation Brittle Fracture --- Theory\"/>
  <p:tag name="LATEXFORMHEIGHT" val="402.6"/>
  <p:tag name="LATEXFORMWIDTH" val="384"/>
  <p:tag name="LATEXFORMWRAP" val="True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653.1683"/>
  <p:tag name="LATEXADDIN" val="\documentclass{article}&#10;\usepackage{amsmath}&#10;\pagestyle{empty}&#10;\input{definitions}&#10;\renewcommand\e{\varepsilon}&#10;\begin{document}&#10;$s(v)=1-v$&#10;\end{document}"/>
  <p:tag name="IGUANATEXSIZE" val="20"/>
  <p:tag name="IGUANATEXCURSOR" val="139"/>
  <p:tag name="TRANSPARENCY" val="False"/>
  <p:tag name="FILENAME" val=""/>
  <p:tag name="LATEXENGINEID" val="0"/>
  <p:tag name="TEMPFOLDER" val="C:\OSCAR\PAPERS\Nucleation Brittle Fracture --- Theory\"/>
  <p:tag name="LATEXFORMHEIGHT" val="402.6"/>
  <p:tag name="LATEXFORMWIDTH" val="384"/>
  <p:tag name="LATEXFORMWRAP" val="Tru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.4646"/>
  <p:tag name="ORIGINALWIDTH" val="545.9318"/>
  <p:tag name="LATEXADDIN" val="\documentclass{article}&#10;\usepackage{amsmath}&#10;\pagestyle{empty}&#10;\input{definitions}&#10;\renewcommand\e{\varepsilon}&#10;\begin{document}&#10;%&#10;\begin{equation*}&#10;\e=\dfrac{3 G_c E}{8 \sigma^2_{\texttt{ts}}}&#10;\end{equation*}&#10;%&#10;\end{document}"/>
  <p:tag name="IGUANATEXSIZE" val="20"/>
  <p:tag name="IGUANATEXCURSOR" val="193"/>
  <p:tag name="TRANSPARENCY" val="False"/>
  <p:tag name="FILENAME" val=""/>
  <p:tag name="LATEXENGINEID" val="0"/>
  <p:tag name="TEMPFOLDER" val="C:\OSCAR\PAPERS\Nucleation Brittle Fracture --- Theory\"/>
  <p:tag name="LATEXFORMHEIGHT" val="402.6"/>
  <p:tag name="LATEXFORMWIDTH" val="384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0.7124"/>
  <p:tag name="ORIGINALWIDTH" val="1635.546"/>
  <p:tag name="LATEXADDIN" val="\documentclass{article}&#10;\usepackage{amsmath}&#10;\pagestyle{empty}&#10;\input{definitions}&#10;\def\bfsigma{\mbox{\boldmath $\sigma$}}&#10;\newcommand\sts{\sigma_{\texttt{ts}}}&#10;\newcommand\scs{\sigma_{\texttt{cs}}}&#10;\newcommand\sss{\sigma_{\texttt{ss}}}&#10;\renewcommand\e{\varepsilon}&#10;\begin{document}&#10;%&#10;\begin{equation*}&#10;\mathcal{F}^{\sigma_{\texttt{ts}}}(\bfsigma)=\dfrac{J_2}{\mu}+\dfrac{I_1^2}{9\kappa}-\dfrac{\sts^2}{E}=0&#10;\end{equation*}&#10;%&#10;\end{document}"/>
  <p:tag name="IGUANATEXSIZE" val="20"/>
  <p:tag name="IGUANATEXCURSOR" val="122"/>
  <p:tag name="TRANSPARENCY" val="False"/>
  <p:tag name="FILENAME" val=""/>
  <p:tag name="LATEXENGINEID" val="0"/>
  <p:tag name="TEMPFOLDER" val="C:\OSCAR\PAPERS\Nucleation Brittle Fracture --- Theory\"/>
  <p:tag name="LATEXFORMHEIGHT" val="402.6"/>
  <p:tag name="LATEXFORMWIDTH" val="384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.49078"/>
  <p:tag name="ORIGINALWIDTH" val="403.4495"/>
  <p:tag name="LATEXADDIN" val="\documentclass{article}&#10;\usepackage{amsmath}&#10;\pagestyle{empty}&#10;\input{definitions}&#10;\begin{document}&#10;\begin{equation*}&#10;\sigma_3=\sigma_2&#10;\end{equation*}&#10;\end{document}"/>
  <p:tag name="IGUANATEXSIZE" val="18"/>
  <p:tag name="IGUANATEXCURSOR" val="135"/>
  <p:tag name="TRANSPARENCY" val="False"/>
  <p:tag name="FILENAME" val=""/>
  <p:tag name="LATEXENGINEID" val="0"/>
  <p:tag name="TEMPFOLDER" val="C:\OSCAR\PAPERS\Nucleation Brittle Fracture --- Theory\"/>
  <p:tag name="LATEXFORMHEIGHT" val="312"/>
  <p:tag name="LATEXFORMWIDTH" val="384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343.4571"/>
  <p:tag name="LATEXADDIN" val="\documentclass{article}&#10;\usepackage{amsmath}&#10;\pagestyle{empty}&#10;\input{definitions}&#10;\begin{document}&#10;\begin{equation*}&#10;\sigma_2/\sigma_{\texttt{ts}}&#10;\end{equation*}&#10;\end{document}"/>
  <p:tag name="IGUANATEXSIZE" val="16"/>
  <p:tag name="IGUANATEXCURSOR" val="147"/>
  <p:tag name="TRANSPARENCY" val="False"/>
  <p:tag name="FILENAME" val=""/>
  <p:tag name="LATEXENGINEID" val="0"/>
  <p:tag name="TEMPFOLDER" val="C:\OSCAR\PAPERS\Nucleation Brittle Fracture --- Theory\"/>
  <p:tag name="LATEXFORMHEIGHT" val="312"/>
  <p:tag name="LATEXFORMWIDTH" val="384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343.4571"/>
  <p:tag name="LATEXADDIN" val="\documentclass{article}&#10;\usepackage{amsmath}&#10;\pagestyle{empty}&#10;\input{definitions}&#10;\begin{document}&#10;\begin{equation*}&#10;\sigma_1/\sigma_{\texttt{ts}}&#10;\end{equation*}&#10;\end{document}"/>
  <p:tag name="IGUANATEXSIZE" val="16"/>
  <p:tag name="IGUANATEXCURSOR" val="141"/>
  <p:tag name="TRANSPARENCY" val="False"/>
  <p:tag name="FILENAME" val=""/>
  <p:tag name="LATEXENGINEID" val="0"/>
  <p:tag name="TEMPFOLDER" val="C:\OSCAR\PAPERS\Nucleation Brittle Fracture --- Theory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057.743"/>
  <p:tag name="LATEXADDIN" val="\documentclass{article}&#10;\usepackage{amsmath}&#10;\pagestyle{empty}&#10;\input{definitions}&#10;\renewcommand\e{\varepsilon}&#10;\begin{document}&#10;$\psi(0)=0$, $\psi(1)=1$, $s(0)=1$, $s(1)=0$\end{document}"/>
  <p:tag name="IGUANATEXSIZE" val="20"/>
  <p:tag name="IGUANATEXCURSOR" val="173"/>
  <p:tag name="TRANSPARENCY" val="False"/>
  <p:tag name="FILENAME" val=""/>
  <p:tag name="LATEXENGINEID" val="0"/>
  <p:tag name="TEMPFOLDER" val="C:\OSCAR\PAPERS\Nucleation Brittle Fracture --- Theory\"/>
  <p:tag name="LATEXFORMHEIGHT" val="361.5"/>
  <p:tag name="LATEXFORMWIDTH" val="384"/>
  <p:tag name="LATEXFORMWRAP" val="Tru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343.4571"/>
  <p:tag name="LATEXADDIN" val="\documentclass{article}&#10;\usepackage{amsmath}&#10;\pagestyle{empty}&#10;\input{definitions}&#10;\begin{document}&#10;\begin{equation*}&#10;\sigma_3/\sigma_{\texttt{ts}}&#10;\end{equation*}&#10;\end{document}"/>
  <p:tag name="IGUANATEXSIZE" val="16"/>
  <p:tag name="IGUANATEXCURSOR" val="126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420.6974"/>
  <p:tag name="LATEXADDIN" val="\documentclass{article}&#10;\usepackage{amsmath}&#10;\pagestyle{empty}&#10;\input{definitions}&#10;\begin{document}&#10;\begin{equation*}&#10;\kappa/\mu=1&#10;\end{equation*}&#10;\end{document}"/>
  <p:tag name="IGUANATEXSIZE" val="15"/>
  <p:tag name="IGUANATEXCURSOR" val="130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488.189"/>
  <p:tag name="LATEXADDIN" val="\documentclass{article}&#10;\usepackage{amsmath}&#10;\pagestyle{empty}&#10;\input{definitions}&#10;\begin{document}&#10;\begin{equation*}&#10;\kappa/\mu=10&#10;\end{equation*}&#10;\end{document}"/>
  <p:tag name="IGUANATEXSIZE" val="15"/>
  <p:tag name="IGUANATEXCURSOR" val="131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536.9329"/>
  <p:tag name="LATEXADDIN" val="\documentclass{article}&#10;\usepackage{amsmath}&#10;\pagestyle{empty}&#10;\input{definitions}&#10;\begin{document}&#10;\begin{equation*}&#10;\kappa/\mu=10^2&#10;\end{equation*}&#10;\end{document}"/>
  <p:tag name="IGUANATEXSIZE" val="15"/>
  <p:tag name="IGUANATEXCURSOR" val="133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488.189"/>
  <p:tag name="LATEXADDIN" val="\documentclass{article}&#10;\usepackage{amsmath}&#10;\pagestyle{empty}&#10;\input{definitions}&#10;\begin{document}&#10;\begin{equation*}&#10;\kappa/\mu=10&#10;\end{equation*}&#10;\end{document}"/>
  <p:tag name="IGUANATEXSIZE" val="15"/>
  <p:tag name="IGUANATEXCURSOR" val="131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420.6974"/>
  <p:tag name="LATEXADDIN" val="\documentclass{article}&#10;\usepackage{amsmath}&#10;\pagestyle{empty}&#10;\input{definitions}&#10;\begin{document}&#10;\begin{equation*}&#10;\kappa/\mu=1&#10;\end{equation*}&#10;\end{document}"/>
  <p:tag name="IGUANATEXSIZE" val="15"/>
  <p:tag name="IGUANATEXCURSOR" val="130"/>
  <p:tag name="TRANSPARENCY" val="False"/>
  <p:tag name="FILENAME" val=""/>
  <p:tag name="LATEXENGINEID" val="0"/>
  <p:tag name="TEMPFOLDER" val="C:\Users\pamie\Documents\IguanaTeX Temp\"/>
  <p:tag name="LATEXFORMHEIGHT" val="312"/>
  <p:tag name="LATEXFORMWIDTH" val="384"/>
  <p:tag name="LATEXFORMWRAP" val="Tru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485.1894"/>
  <p:tag name="LATEXADDIN" val="\documentclass{article}&#10;\usepackage{amsmath}&#10;\pagestyle{empty}&#10;\input{definitions}&#10;\begin{document}&#10;\begin{equation*}&#10;\sigma_1\, (\rm MPa)&#10;\end{equation*}&#10;\end{document}"/>
  <p:tag name="IGUANATEXSIZE" val="16"/>
  <p:tag name="IGUANATEXCURSOR" val="128"/>
  <p:tag name="TRANSPARENCY" val="False"/>
  <p:tag name="FILENAME" val=""/>
  <p:tag name="LATEXENGINEID" val="0"/>
  <p:tag name="TEMPFOLDER" val="C:\OSCAR\PAPERS\Nucleation Brittle Fracture --- Theory\"/>
  <p:tag name="LATEXFORMHEIGHT" val="312"/>
  <p:tag name="LATEXFORMWIDTH" val="384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485.1894"/>
  <p:tag name="LATEXADDIN" val="\documentclass{article}&#10;\usepackage{amsmath}&#10;\pagestyle{empty}&#10;\input{definitions}&#10;\begin{document}&#10;\begin{equation*}&#10;\sigma_2\,({\rm MPa})&#10;\end{equation*}&#10;\end{document}"/>
  <p:tag name="IGUANATEXSIZE" val="16"/>
  <p:tag name="IGUANATEXCURSOR" val="130"/>
  <p:tag name="TRANSPARENCY" val="False"/>
  <p:tag name="FILENAME" val=""/>
  <p:tag name="LATEXENGINEID" val="0"/>
  <p:tag name="TEMPFOLDER" val="C:\OSCAR\PAPERS\Nucleation Brittle Fracture --- Theory\"/>
  <p:tag name="LATEXFORMHEIGHT" val="312"/>
  <p:tag name="LATEXFORMWIDTH" val="384"/>
  <p:tag name="LATEXFORMWRAP" val="Tru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519.6851"/>
  <p:tag name="LATEXADDIN" val="\documentclass{article}&#10;\usepackage{amsmath}&#10;\pagestyle{empty}&#10;\input{definitions}&#10;\renewcommand\e{\varepsilon}&#10;\begin{document}&#10;$\psi(v)=v^2$&#10;\end{document}"/>
  <p:tag name="IGUANATEXSIZE" val="20"/>
  <p:tag name="IGUANATEXCURSOR" val="142"/>
  <p:tag name="TRANSPARENCY" val="False"/>
  <p:tag name="FILENAME" val=""/>
  <p:tag name="LATEXENGINEID" val="0"/>
  <p:tag name="TEMPFOLDER" val="C:\OSCAR\PAPERS\Nucleation Brittle Fracture --- Theory\"/>
  <p:tag name="LATEXFORMHEIGHT" val="402.6"/>
  <p:tag name="LATEXFORMWIDTH" val="384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653.1683"/>
  <p:tag name="LATEXADDIN" val="\documentclass{article}&#10;\usepackage{amsmath}&#10;\pagestyle{empty}&#10;\input{definitions}&#10;\renewcommand\e{\varepsilon}&#10;\begin{document}&#10;$s(v)=1-v$&#10;\end{document}"/>
  <p:tag name="IGUANATEXSIZE" val="20"/>
  <p:tag name="IGUANATEXCURSOR" val="139"/>
  <p:tag name="TRANSPARENCY" val="False"/>
  <p:tag name="FILENAME" val=""/>
  <p:tag name="LATEXENGINEID" val="0"/>
  <p:tag name="TEMPFOLDER" val="C:\OSCAR\PAPERS\Nucleation Brittle Fracture --- Theory\"/>
  <p:tag name="LATEXFORMHEIGHT" val="402.6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52040773</TotalTime>
  <Words>2765</Words>
  <Application>Microsoft Office PowerPoint</Application>
  <PresentationFormat>Widescreen</PresentationFormat>
  <Paragraphs>514</Paragraphs>
  <Slides>46</Slides>
  <Notes>37</Notes>
  <HiddenSlides>0</HiddenSlides>
  <MMClips>6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Arial</vt:lpstr>
      <vt:lpstr>Times New Roman</vt:lpstr>
      <vt:lpstr>Euclid Symbol</vt:lpstr>
      <vt:lpstr>Euclid</vt:lpstr>
      <vt:lpstr>Calibri Light</vt:lpstr>
      <vt:lpstr>Calibri</vt:lpstr>
      <vt:lpstr>Symbol</vt:lpstr>
      <vt:lpstr>Euclid </vt:lpstr>
      <vt:lpstr>Office Theme</vt:lpstr>
      <vt:lpstr>KGPlot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Illinois Urbana-Champaign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CNA_CMU_2020</dc:title>
  <dc:creator>user</dc:creator>
  <cp:lastModifiedBy>pamie</cp:lastModifiedBy>
  <cp:revision>3838</cp:revision>
  <cp:lastPrinted>2011-10-24T16:13:40Z</cp:lastPrinted>
  <dcterms:created xsi:type="dcterms:W3CDTF">2000-03-15T17:36:05Z</dcterms:created>
  <dcterms:modified xsi:type="dcterms:W3CDTF">2020-04-28T15:35:22Z</dcterms:modified>
</cp:coreProperties>
</file>